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handoutMasterIdLst>
    <p:handoutMasterId r:id="rId81"/>
  </p:handoutMasterIdLst>
  <p:sldIdLst>
    <p:sldId id="256" r:id="rId2"/>
    <p:sldId id="367" r:id="rId3"/>
    <p:sldId id="312" r:id="rId4"/>
    <p:sldId id="265" r:id="rId5"/>
    <p:sldId id="266" r:id="rId6"/>
    <p:sldId id="310" r:id="rId7"/>
    <p:sldId id="268" r:id="rId8"/>
    <p:sldId id="272" r:id="rId9"/>
    <p:sldId id="313" r:id="rId10"/>
    <p:sldId id="298" r:id="rId11"/>
    <p:sldId id="273" r:id="rId12"/>
    <p:sldId id="297" r:id="rId13"/>
    <p:sldId id="275" r:id="rId14"/>
    <p:sldId id="291" r:id="rId15"/>
    <p:sldId id="292" r:id="rId16"/>
    <p:sldId id="293" r:id="rId17"/>
    <p:sldId id="295" r:id="rId18"/>
    <p:sldId id="299" r:id="rId19"/>
    <p:sldId id="276" r:id="rId20"/>
    <p:sldId id="304" r:id="rId21"/>
    <p:sldId id="269" r:id="rId22"/>
    <p:sldId id="281" r:id="rId23"/>
    <p:sldId id="282" r:id="rId24"/>
    <p:sldId id="283" r:id="rId25"/>
    <p:sldId id="290" r:id="rId26"/>
    <p:sldId id="289" r:id="rId27"/>
    <p:sldId id="271" r:id="rId28"/>
    <p:sldId id="288" r:id="rId29"/>
    <p:sldId id="344" r:id="rId30"/>
    <p:sldId id="314" r:id="rId31"/>
    <p:sldId id="315" r:id="rId32"/>
    <p:sldId id="316" r:id="rId33"/>
    <p:sldId id="364" r:id="rId34"/>
    <p:sldId id="318" r:id="rId35"/>
    <p:sldId id="319" r:id="rId36"/>
    <p:sldId id="365" r:id="rId37"/>
    <p:sldId id="375" r:id="rId38"/>
    <p:sldId id="368" r:id="rId39"/>
    <p:sldId id="369" r:id="rId40"/>
    <p:sldId id="372" r:id="rId41"/>
    <p:sldId id="373" r:id="rId42"/>
    <p:sldId id="374" r:id="rId43"/>
    <p:sldId id="321" r:id="rId44"/>
    <p:sldId id="322" r:id="rId45"/>
    <p:sldId id="323" r:id="rId46"/>
    <p:sldId id="324" r:id="rId47"/>
    <p:sldId id="325" r:id="rId48"/>
    <p:sldId id="326" r:id="rId49"/>
    <p:sldId id="327" r:id="rId50"/>
    <p:sldId id="328" r:id="rId51"/>
    <p:sldId id="329" r:id="rId52"/>
    <p:sldId id="330" r:id="rId53"/>
    <p:sldId id="334" r:id="rId54"/>
    <p:sldId id="377" r:id="rId55"/>
    <p:sldId id="378" r:id="rId56"/>
    <p:sldId id="379" r:id="rId57"/>
    <p:sldId id="380" r:id="rId58"/>
    <p:sldId id="381" r:id="rId59"/>
    <p:sldId id="382" r:id="rId60"/>
    <p:sldId id="345" r:id="rId61"/>
    <p:sldId id="346" r:id="rId62"/>
    <p:sldId id="347" r:id="rId63"/>
    <p:sldId id="348" r:id="rId64"/>
    <p:sldId id="349" r:id="rId65"/>
    <p:sldId id="350" r:id="rId66"/>
    <p:sldId id="351" r:id="rId67"/>
    <p:sldId id="352" r:id="rId68"/>
    <p:sldId id="353" r:id="rId69"/>
    <p:sldId id="354" r:id="rId70"/>
    <p:sldId id="355" r:id="rId71"/>
    <p:sldId id="356" r:id="rId72"/>
    <p:sldId id="357" r:id="rId73"/>
    <p:sldId id="358" r:id="rId74"/>
    <p:sldId id="360" r:id="rId75"/>
    <p:sldId id="361" r:id="rId76"/>
    <p:sldId id="362" r:id="rId77"/>
    <p:sldId id="383" r:id="rId78"/>
    <p:sldId id="376" r:id="rId79"/>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84333" autoAdjust="0"/>
  </p:normalViewPr>
  <p:slideViewPr>
    <p:cSldViewPr>
      <p:cViewPr varScale="1">
        <p:scale>
          <a:sx n="45" d="100"/>
          <a:sy n="45" d="100"/>
        </p:scale>
        <p:origin x="-1042" y="-8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6747"/>
    </p:cViewPr>
  </p:sorterViewPr>
  <p:notesViewPr>
    <p:cSldViewPr>
      <p:cViewPr varScale="1">
        <p:scale>
          <a:sx n="59" d="100"/>
          <a:sy n="59" d="100"/>
        </p:scale>
        <p:origin x="-174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7270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7270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7270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2DAB53E-7065-44DB-B570-337DC2A5D9B5}" type="slidenum">
              <a:rPr lang="en-US"/>
              <a:pPr/>
              <a:t>‹#›</a:t>
            </a:fld>
            <a:endParaRPr lang="en-US"/>
          </a:p>
        </p:txBody>
      </p:sp>
    </p:spTree>
    <p:extLst>
      <p:ext uri="{BB962C8B-B14F-4D97-AF65-F5344CB8AC3E}">
        <p14:creationId xmlns:p14="http://schemas.microsoft.com/office/powerpoint/2010/main" val="520911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133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30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FE7D61E-BDC0-4A0C-B3C6-0FC5429C6FF7}" type="slidenum">
              <a:rPr lang="en-US"/>
              <a:pPr/>
              <a:t>‹#›</a:t>
            </a:fld>
            <a:endParaRPr lang="en-US"/>
          </a:p>
        </p:txBody>
      </p:sp>
    </p:spTree>
    <p:extLst>
      <p:ext uri="{BB962C8B-B14F-4D97-AF65-F5344CB8AC3E}">
        <p14:creationId xmlns:p14="http://schemas.microsoft.com/office/powerpoint/2010/main" val="30499881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miter lim="800000"/>
            <a:headEnd/>
            <a:tailEnd/>
          </a:ln>
        </p:spPr>
        <p:txBody>
          <a:bodyPr/>
          <a:lstStyle/>
          <a:p>
            <a:fld id="{AB317DFE-B265-4D94-95E6-65DFCE6A52C5}" type="slidenum">
              <a:rPr lang="en-US"/>
              <a:pPr/>
              <a:t>1</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miter lim="800000"/>
            <a:headEnd/>
            <a:tailEnd/>
          </a:ln>
        </p:spPr>
        <p:txBody>
          <a:bodyPr/>
          <a:lstStyle/>
          <a:p>
            <a:fld id="{BAA73098-A39A-48D3-93EE-D5A29A356015}" type="slidenum">
              <a:rPr lang="en-US"/>
              <a:pPr/>
              <a:t>12</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miter lim="800000"/>
            <a:headEnd/>
            <a:tailEnd/>
          </a:ln>
        </p:spPr>
        <p:txBody>
          <a:bodyPr/>
          <a:lstStyle/>
          <a:p>
            <a:fld id="{B7FF424D-FB4D-455F-A780-567330C3C30D}" type="slidenum">
              <a:rPr lang="en-US"/>
              <a:pPr/>
              <a:t>13</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914400" y="4343400"/>
            <a:ext cx="5029200" cy="4114800"/>
          </a:xfrm>
          <a:noFill/>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miter lim="800000"/>
            <a:headEnd/>
            <a:tailEnd/>
          </a:ln>
        </p:spPr>
        <p:txBody>
          <a:bodyPr/>
          <a:lstStyle/>
          <a:p>
            <a:fld id="{C005ADB3-EF17-4280-81F6-51180E5765A0}" type="slidenum">
              <a:rPr lang="en-US"/>
              <a:pPr/>
              <a:t>14</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miter lim="800000"/>
            <a:headEnd/>
            <a:tailEnd/>
          </a:ln>
        </p:spPr>
        <p:txBody>
          <a:bodyPr/>
          <a:lstStyle/>
          <a:p>
            <a:fld id="{1A0B77E3-59C8-48A0-BFBC-682488710BB8}" type="slidenum">
              <a:rPr lang="en-US"/>
              <a:pPr/>
              <a:t>15</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miter lim="800000"/>
            <a:headEnd/>
            <a:tailEnd/>
          </a:ln>
        </p:spPr>
        <p:txBody>
          <a:bodyPr/>
          <a:lstStyle/>
          <a:p>
            <a:fld id="{4093FC88-629A-4EA0-B918-59E6F9FB4B71}" type="slidenum">
              <a:rPr lang="en-US"/>
              <a:pPr/>
              <a:t>16</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miter lim="800000"/>
            <a:headEnd/>
            <a:tailEnd/>
          </a:ln>
        </p:spPr>
        <p:txBody>
          <a:bodyPr/>
          <a:lstStyle/>
          <a:p>
            <a:fld id="{57E88A66-0632-4FBB-99AD-5649D107145F}" type="slidenum">
              <a:rPr lang="en-US"/>
              <a:pPr/>
              <a:t>17</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miter lim="800000"/>
            <a:headEnd/>
            <a:tailEnd/>
          </a:ln>
        </p:spPr>
        <p:txBody>
          <a:bodyPr/>
          <a:lstStyle/>
          <a:p>
            <a:fld id="{8D62E680-F1E5-42A2-91BA-D8D93B813536}" type="slidenum">
              <a:rPr lang="en-US"/>
              <a:pPr/>
              <a:t>18</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miter lim="800000"/>
            <a:headEnd/>
            <a:tailEnd/>
          </a:ln>
        </p:spPr>
        <p:txBody>
          <a:bodyPr/>
          <a:lstStyle/>
          <a:p>
            <a:fld id="{457EC2CE-CC3A-49B6-B515-61A488C5BD1B}" type="slidenum">
              <a:rPr lang="en-US"/>
              <a:pPr/>
              <a:t>19</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miter lim="800000"/>
            <a:headEnd/>
            <a:tailEnd/>
          </a:ln>
        </p:spPr>
        <p:txBody>
          <a:bodyPr/>
          <a:lstStyle/>
          <a:p>
            <a:fld id="{D1AEA324-E65E-4111-8A6E-A9E0841149F8}" type="slidenum">
              <a:rPr lang="en-US"/>
              <a:pPr/>
              <a:t>20</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smtClean="0"/>
              <a:t>Because the terms “exposure” and “dose” are closely linked, we use the general definition of dose as the amount of agent that enters a target in a specified time duration after crossing a contact boundary.  While there can be exposure without a corresponding dose, there can be no dose without a corresponding exposure.  For example, if the skin surface is specified as the contact boundary, exposure of the skin occurs if chemical is placed on the skin surface.  If the chemical does not partition into the stratum corneum, then there is no does.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miter lim="800000"/>
            <a:headEnd/>
            <a:tailEnd/>
          </a:ln>
        </p:spPr>
        <p:txBody>
          <a:bodyPr/>
          <a:lstStyle/>
          <a:p>
            <a:fld id="{EFBE1303-BB95-4CA1-8C32-5AE145777837}" type="slidenum">
              <a:rPr lang="en-US"/>
              <a:pPr/>
              <a:t>21</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miter lim="800000"/>
            <a:headEnd/>
            <a:tailEnd/>
          </a:ln>
        </p:spPr>
        <p:txBody>
          <a:bodyPr/>
          <a:lstStyle/>
          <a:p>
            <a:fld id="{CC4DFF88-5692-44E6-BD64-69FE3CF69207}" type="slidenum">
              <a:rPr lang="en-US"/>
              <a:pPr/>
              <a:t>4</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miter lim="800000"/>
            <a:headEnd/>
            <a:tailEnd/>
          </a:ln>
        </p:spPr>
        <p:txBody>
          <a:bodyPr/>
          <a:lstStyle/>
          <a:p>
            <a:fld id="{E39D3904-B56D-4CBA-AE55-FB32EBD4E531}" type="slidenum">
              <a:rPr lang="en-US"/>
              <a:pPr/>
              <a:t>22</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miter lim="800000"/>
            <a:headEnd/>
            <a:tailEnd/>
          </a:ln>
        </p:spPr>
        <p:txBody>
          <a:bodyPr/>
          <a:lstStyle/>
          <a:p>
            <a:fld id="{61EB78F2-C896-4604-B952-365F61FCEC65}" type="slidenum">
              <a:rPr lang="en-US"/>
              <a:pPr/>
              <a:t>23</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miter lim="800000"/>
            <a:headEnd/>
            <a:tailEnd/>
          </a:ln>
        </p:spPr>
        <p:txBody>
          <a:bodyPr/>
          <a:lstStyle/>
          <a:p>
            <a:fld id="{3B14646C-54E1-48F4-9A3E-E1959946D8C0}" type="slidenum">
              <a:rPr lang="en-US"/>
              <a:pPr/>
              <a:t>24</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xfrm>
            <a:off x="914400" y="4343400"/>
            <a:ext cx="5029200" cy="4114800"/>
          </a:xfrm>
          <a:noFill/>
        </p:spPr>
        <p:txBody>
          <a:bodyPr/>
          <a:lstStyle/>
          <a:p>
            <a:pPr eaLnBrk="1" hangingPunct="1"/>
            <a:r>
              <a:rPr lang="en-US" sz="1000" smtClean="0"/>
              <a:t>This is the </a:t>
            </a:r>
            <a:r>
              <a:rPr lang="en-US" sz="1000" smtClean="0">
                <a:cs typeface="Times New Roman" pitchFamily="18" charset="0"/>
              </a:rPr>
              <a:t>spatial profile for total particle number concentration measured by the CPC</a:t>
            </a:r>
            <a:r>
              <a:rPr lang="en-US" sz="1000" smtClean="0"/>
              <a:t> during our previous daytime study. </a:t>
            </a:r>
          </a:p>
          <a:p>
            <a:pPr eaLnBrk="1" hangingPunct="1"/>
            <a:r>
              <a:rPr lang="en-US" sz="1000" smtClean="0"/>
              <a:t>This is the dominant day time wind direction relative to the freeway.  Downwind of the freeway during daytime, we observed a sharp exponential decay of total particle number concentrations. This is the dominant nighttime wind direction relative to the freeway. </a:t>
            </a:r>
            <a:r>
              <a:rPr lang="en-US" sz="1000" smtClean="0">
                <a:cs typeface="Times New Roman" pitchFamily="18" charset="0"/>
              </a:rPr>
              <a:t>The daytime downwind side of the 405 freeway becomes the upwind side and the daytime upwind side becomes the downwind side at night. D</a:t>
            </a:r>
            <a:r>
              <a:rPr lang="en-US" sz="1000" smtClean="0"/>
              <a:t>ownwind of the freeway at night, similar exponential decay of total particle number concentrations was observed but at a slower rate compare to day time. </a:t>
            </a:r>
            <a:r>
              <a:rPr lang="en-US" sz="1000" smtClean="0">
                <a:cs typeface="Times New Roman" pitchFamily="18" charset="0"/>
              </a:rPr>
              <a:t>This is mainly due to the lower wind speed and less atmospheric dispersion and dilution effect at night. In contrast to what happened during daytime, where particle number concentrations at 300 m downwind of the freeway was comparable to what was measured at 300 m upwind of the freeway, nighttime downwind particle number concentrations at 500 m were still significantly greater than those measured at the upwind site.  This implies that freeway emissions have a much broader effect on local air quality at night. Many epidemiology studies that focused on traffic related health effects have relied on distance from major roads as a proxy for exposures.  It is clear in this figure, distance by itself is not a good measure of exposure to traffic exhaust.  Pollutant levels near roadways depend strongly on the direction of the wind and other meteorological parameters.  Thus, diurnal and seasonal variations in meteorology have to be taken into consideration to accurately estimate near roadway exposures. In addition, please noted, the measured particle number concentration at 30 m downwind of the freeway at night was about 80% of the daytime value, but the traffic volume on the 405 freeway at night was only about 25% of the daytime traffic density. Lower wind speed and weaker atmospheric dilution alone could not explain this observed discrepancy because carbon monoxide (CO) concentrations at 30 m downwind of the freeway at night (0.5 ppm) was about 25% of what we observed during the daytime (2.0 ppm). This suggest a higher emission factor in terms of particle number concentration per vehicle occurs at night.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miter lim="800000"/>
            <a:headEnd/>
            <a:tailEnd/>
          </a:ln>
        </p:spPr>
        <p:txBody>
          <a:bodyPr/>
          <a:lstStyle/>
          <a:p>
            <a:fld id="{6A193266-5A2C-46B9-A71A-926D9AECE7A4}" type="slidenum">
              <a:rPr lang="en-US"/>
              <a:pPr/>
              <a:t>25</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miter lim="800000"/>
            <a:headEnd/>
            <a:tailEnd/>
          </a:ln>
        </p:spPr>
        <p:txBody>
          <a:bodyPr/>
          <a:lstStyle/>
          <a:p>
            <a:fld id="{E53B0215-B6BD-4023-AD4E-5F13BC7F30B8}" type="slidenum">
              <a:rPr lang="en-US"/>
              <a:pPr/>
              <a:t>26</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miter lim="800000"/>
            <a:headEnd/>
            <a:tailEnd/>
          </a:ln>
        </p:spPr>
        <p:txBody>
          <a:bodyPr/>
          <a:lstStyle/>
          <a:p>
            <a:fld id="{D3AB1F01-39B5-4792-9997-8977CD95BED7}" type="slidenum">
              <a:rPr lang="en-US"/>
              <a:pPr/>
              <a:t>27</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miter lim="800000"/>
            <a:headEnd/>
            <a:tailEnd/>
          </a:ln>
        </p:spPr>
        <p:txBody>
          <a:bodyPr/>
          <a:lstStyle/>
          <a:p>
            <a:fld id="{F7721430-A164-44E6-91CF-D2EAEEFB244F}" type="slidenum">
              <a:rPr lang="en-US"/>
              <a:pPr/>
              <a:t>28</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928961-B1FD-4341-8277-9C5A6CD991AD}" type="slidenum">
              <a:rPr lang="en-US" altLang="en-US"/>
              <a:pPr/>
              <a:t>30</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r>
              <a:rPr lang="en-US" altLang="en-US" sz="1000"/>
              <a:t>For    instance, several studies in which activity pattern data were    collected in conjunction with monitoring data have shown that    indicators such as commuter status, work status, cooking fuel type,    season, residential location and day of week are important in    differentiating exposure to carbon monoxide and nitrogen dioxide    (Akland et al., 1985; Ryan et al., 1990; Schwab et al., 1990; Berglund    et al., 1994a). Investigations of VOC exposure have found that people    who reported engaging in auto-related activities (e.g., exposure to    vehicle exhausts, pumping gasoline and visiting a service station)    were associated with statistically significant increases in breath and    personal exposure levels of several aromatic and aliphatic compounds; reporting a smoker present in the home was associated with increased    indoor concentrations and personal exposures of aromatic compounds;    visiting dry cleaners, self-reports of proximity to smokers, pesticide    use, exposure to solvent, degreasing compounds, and odorous chemicals,    and employment status in certain occupations (e.g., paint, chemical or    plastics plants) were associated with increased personal exposure to    several VOCs (Wallace et al., 1985, 1986, 1988). Occupational exposure    may be an important component of total exposure for some individuals    or sub-populations. </a:t>
            </a:r>
          </a:p>
          <a:p>
            <a:endParaRPr lang="en-US" altLang="en-US" sz="1000"/>
          </a:p>
          <a:p>
            <a:r>
              <a:rPr lang="en-US" altLang="en-US" sz="1000"/>
              <a:t>Total exposure can be simulated from information on the time    spent doing various activities and/or in specific locations, coupled    with knowledge about the likely range of pollutant concentrations in    each situation. For example, the models SHAPE (Ott et al., 1988), NEM    (Johnson et al., 1990), SIMSYS (Sexton &amp; Ryan, 1988), and REHEX (Hall    et al., 1992) are currently being used to estimate exposure to carbon    monoxide, ozone, particulates, sulfur dioxide and nitrogen dioxide.    Techniques are also being developed to allow prediction of dermal and    ingestion exposures based on assumptions about human activity patterns    (e.g., Fenske, 1993). The usefulness of all of these models is    dependent upon the accurate characterization of pollutant-relevant    time-activity patterns.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FDBB60-1122-4D2B-8288-DA135632EEF4}" type="slidenum">
              <a:rPr lang="en-US" altLang="en-US"/>
              <a:pPr/>
              <a:t>31</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r>
              <a:rPr lang="en-US" altLang="en-US" sz="1000"/>
              <a:t>For instance, "Do those who engage in    potentially high-exposure activities experience more frequent or    severe illnesses?" or "Do sensitive individuals avoid potentially    high-exposure activities or limit them to certain times of day or</a:t>
            </a:r>
            <a:r>
              <a:rPr lang="en-US" altLang="zh-CN" sz="1000"/>
              <a:t>    locations?" </a:t>
            </a:r>
          </a:p>
          <a:p>
            <a:endParaRPr lang="en-US" altLang="zh-CN" sz="1000"/>
          </a:p>
          <a:p>
            <a:r>
              <a:rPr lang="en-US" altLang="en-US" sz="1000"/>
              <a:t>For example,       people may be asked about the hours they spend indoors with smokers       to assess health effects of environmental tobacco smoke       (Leuenberger et al., 1994). </a:t>
            </a:r>
          </a:p>
          <a:p>
            <a:r>
              <a:rPr lang="en-US" altLang="en-US" sz="1000"/>
              <a:t>For example, estimates of long-term exposure to ozone may be       derived from fixed site monitor data, weighted, however, for       duration of time spent in outdoor activities (Künzli et al.,       1997a,b). </a:t>
            </a:r>
          </a:p>
          <a:p>
            <a:r>
              <a:rPr lang="en-US" altLang="en-US" sz="1000"/>
              <a:t>For       example, the effect of ambient air pollution on lung function may       be thought to be confounded by environmental tobacco smoke exposure       (ETS). Time spent with smokers could thus be used to control this       potential confounding. </a:t>
            </a:r>
          </a:p>
          <a:p>
            <a:r>
              <a:rPr lang="en-US" altLang="en-US" sz="1000"/>
              <a:t>In this case, time-activity data will allow the</a:t>
            </a:r>
            <a:r>
              <a:rPr lang="en-US" altLang="zh-CN" sz="1000"/>
              <a:t>       investigator to address such interactions </a:t>
            </a:r>
          </a:p>
          <a:p>
            <a:endParaRPr lang="en-US" altLang="zh-CN" sz="1000"/>
          </a:p>
          <a:p>
            <a:r>
              <a:rPr lang="en-US" altLang="en-US" sz="1000"/>
              <a:t>The proportion of time spent by the population    in various microenvironments or frequency of use of various facilities    (e.g., swimming pools) may provide an indication for the contribution    of each of the microenvironments or activities on total population    exposure. In such studies, the emphasis is on characteristics of    groups, and not on individual data. Therefore the precision of the    estimates may be improved by the increased sample size although the    survey tools may remain relatively simple and inexpensive.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23A789-4553-45DA-8539-FBECD0B0DCD2}" type="slidenum">
              <a:rPr lang="en-US" altLang="en-US"/>
              <a:pPr/>
              <a:t>32</a:t>
            </a:fld>
            <a:endParaRPr lang="en-US" altLang="en-US"/>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miter lim="800000"/>
            <a:headEnd/>
            <a:tailEnd/>
          </a:ln>
        </p:spPr>
        <p:txBody>
          <a:bodyPr/>
          <a:lstStyle/>
          <a:p>
            <a:fld id="{94BE1075-3EC8-4A8E-BCDD-B9D9CBDD8330}" type="slidenum">
              <a:rPr lang="en-US"/>
              <a:pPr/>
              <a:t>5</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4E2A00-86FD-4A24-BFFB-C04CD9DC67EC}" type="slidenum">
              <a:rPr lang="en-US" altLang="en-US"/>
              <a:pPr/>
              <a:t>33</a:t>
            </a:fld>
            <a:endParaRPr lang="en-US" altLang="en-US"/>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473CBC-97F5-4A0B-B826-B0E7293AB03B}" type="slidenum">
              <a:rPr lang="en-US" altLang="en-US"/>
              <a:pPr/>
              <a:t>34</a:t>
            </a:fld>
            <a:endParaRPr lang="en-US" alt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CB2F38-F574-4E8A-8CC0-9B23AE310E8D}" type="slidenum">
              <a:rPr lang="en-US" altLang="en-US"/>
              <a:pPr/>
              <a:t>35</a:t>
            </a:fld>
            <a:endParaRPr lang="en-US" alt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fld id="{8B5B3A8E-534B-4C79-B476-12680F2D2508}" type="slidenum">
              <a:rPr lang="en-US"/>
              <a:pPr/>
              <a:t>36</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D9906C-7248-41B6-B195-331161BA621A}" type="slidenum">
              <a:rPr lang="en-US" altLang="en-US"/>
              <a:pPr/>
              <a:t>38</a:t>
            </a:fld>
            <a:endParaRPr lang="en-US" alt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5B5023-472C-410C-8EA5-E41E232F9DD8}" type="slidenum">
              <a:rPr lang="en-US" altLang="en-US"/>
              <a:pPr/>
              <a:t>39</a:t>
            </a:fld>
            <a:endParaRPr lang="en-US" alt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0F7B86-ADE8-4CA5-A7AB-344A555E049B}" type="slidenum">
              <a:rPr lang="en-US" altLang="en-US"/>
              <a:pPr/>
              <a:t>40</a:t>
            </a:fld>
            <a:endParaRPr lang="en-US" alt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EFAED4-B096-4EFD-8028-7A8E8C8EC20F}" type="slidenum">
              <a:rPr lang="en-US" altLang="en-US"/>
              <a:pPr/>
              <a:t>41</a:t>
            </a:fld>
            <a:endParaRPr lang="en-US" alt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DB6E19-A63A-4488-8ACB-3F305F81F536}" type="slidenum">
              <a:rPr lang="en-US" altLang="en-US"/>
              <a:pPr/>
              <a:t>42</a:t>
            </a:fld>
            <a:endParaRPr lang="en-US" alt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6E13C5-2220-406F-A76A-2B848A73B725}" type="slidenum">
              <a:rPr lang="en-US" altLang="en-US"/>
              <a:pPr/>
              <a:t>43</a:t>
            </a:fld>
            <a:endParaRPr lang="en-US" altLang="en-US"/>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en-US" altLang="en-US" sz="9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miter lim="800000"/>
            <a:headEnd/>
            <a:tailEnd/>
          </a:ln>
        </p:spPr>
        <p:txBody>
          <a:bodyPr/>
          <a:lstStyle/>
          <a:p>
            <a:fld id="{EE2D4882-3931-49C6-8423-CDCF45936A89}" type="slidenum">
              <a:rPr lang="en-US"/>
              <a:pPr/>
              <a:t>6</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en-US" smtClean="0"/>
              <a:t>Exposure indicators</a:t>
            </a:r>
            <a:r>
              <a:rPr lang="en-US" smtClean="0">
                <a:hlinkClick r:id="" action="ppaction://noaction"/>
              </a:rPr>
              <a:t>3</a:t>
            </a:r>
            <a:r>
              <a:rPr lang="en-US" smtClean="0"/>
              <a:t> measure or estimate the direct contact of humans with chemicals in their environment (see Figure 1). These indicators are quantified using ambient pollutant measurements, stochastic models of exposure (models that consider people’s activities and locations), personal monitoring data, and biological monitoring data (identifying amounts of pollutants and/or their metabolites in the body). Exposure indicators are usually related to health outcomes using information on the toxicity of a pollutant or epidemiological data that relate exposure to adverse health outcome(s).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821FBA-BDE1-446B-AE39-C4977ED14508}" type="slidenum">
              <a:rPr lang="en-US" altLang="en-US"/>
              <a:pPr/>
              <a:t>44</a:t>
            </a:fld>
            <a:endParaRPr lang="en-US" altLang="en-US"/>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en-US" altLang="en-US" sz="9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1A9289-F9C5-4994-8E83-BA3EC62ECF6D}" type="slidenum">
              <a:rPr lang="en-US" altLang="en-US"/>
              <a:pPr/>
              <a:t>45</a:t>
            </a:fld>
            <a:endParaRPr lang="en-US" altLang="en-US"/>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ltLang="en-US" sz="9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03E96A-349D-44AC-A8F1-2D125F5B7334}" type="slidenum">
              <a:rPr lang="en-US" altLang="en-US"/>
              <a:pPr/>
              <a:t>46</a:t>
            </a:fld>
            <a:endParaRPr lang="en-US" altLang="en-US"/>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ltLang="en-US" sz="9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845B4B-69A1-4C3A-9804-440654AEE25D}" type="slidenum">
              <a:rPr lang="en-US" altLang="en-US"/>
              <a:pPr/>
              <a:t>47</a:t>
            </a:fld>
            <a:endParaRPr lang="en-US" altLang="en-US"/>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US" altLang="en-US" sz="9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7C0C24-FDD8-4812-BC69-1A550CCF4F7A}" type="slidenum">
              <a:rPr lang="en-US" altLang="en-US"/>
              <a:pPr/>
              <a:t>48</a:t>
            </a:fld>
            <a:endParaRPr lang="en-US" altLang="en-US"/>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en-US" altLang="en-US" sz="9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EC41E0-146E-4472-8886-AB8801BBDA4D}" type="slidenum">
              <a:rPr lang="en-US" altLang="en-US"/>
              <a:pPr/>
              <a:t>49</a:t>
            </a:fld>
            <a:endParaRPr lang="en-US" altLang="en-U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US" altLang="en-US" sz="9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21A35D-96ED-4A00-9169-20B5673542F8}" type="slidenum">
              <a:rPr lang="en-US" altLang="en-US"/>
              <a:pPr/>
              <a:t>50</a:t>
            </a:fld>
            <a:endParaRPr lang="en-US" altLang="en-US"/>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ltLang="en-US" sz="9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6AA32C-3371-46BA-96CC-50A10B6B32EF}" type="slidenum">
              <a:rPr lang="en-US" altLang="en-US"/>
              <a:pPr/>
              <a:t>51</a:t>
            </a:fld>
            <a:endParaRPr lang="en-US" altLang="en-US"/>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en-US" altLang="en-US" sz="9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EC4F33-3B97-4208-969B-923333028E06}" type="slidenum">
              <a:rPr lang="en-US" altLang="en-US"/>
              <a:pPr/>
              <a:t>52</a:t>
            </a:fld>
            <a:endParaRPr lang="en-US" alt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ltLang="en-US" sz="9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1753D-3028-4097-A03C-6AF55DAA20B7}" type="slidenum">
              <a:rPr lang="en-US" altLang="en-US"/>
              <a:pPr/>
              <a:t>53</a:t>
            </a:fld>
            <a:endParaRPr lang="en-US" altLang="en-US"/>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xfrm>
            <a:off x="913805" y="4343704"/>
            <a:ext cx="5030391" cy="4113892"/>
          </a:xfrm>
        </p:spPr>
        <p:txBody>
          <a:bodyPr/>
          <a:lstStyle/>
          <a:p>
            <a:r>
              <a:rPr lang="en-US" altLang="en-US">
                <a:latin typeface="Times" pitchFamily="18" charset="0"/>
                <a:cs typeface="Times New Roman" pitchFamily="18" charset="0"/>
              </a:rPr>
              <a:t>This is a picture showing the freeway and the studied apartments.</a:t>
            </a:r>
            <a:r>
              <a:rPr lang="en-US" altLang="en-US">
                <a:cs typeface="Times New Roman" pitchFamily="18" charset="0"/>
              </a:rPr>
              <a:t>  There is a sound barrier wall made of solid concrete in between the freeway and the apartments. The distances between apartment 1 and the wall is about 15 m. The distances between apartment 2 and the wall is about 40 m. Wind is blowing this direction during the day and reverse at night.  Windows in apartment 1 faced the freeway, whereas windows in apartment 2 faced parallel to the I-405 freeway. Both of the apartments are on the 3</a:t>
            </a:r>
            <a:r>
              <a:rPr lang="en-US" altLang="en-US" baseline="30000">
                <a:cs typeface="Times New Roman" pitchFamily="18" charset="0"/>
              </a:rPr>
              <a:t>rd</a:t>
            </a:r>
            <a:r>
              <a:rPr lang="en-US" altLang="en-US">
                <a:cs typeface="Times New Roman" pitchFamily="18" charset="0"/>
              </a:rPr>
              <a:t> floor.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miter lim="800000"/>
            <a:headEnd/>
            <a:tailEnd/>
          </a:ln>
        </p:spPr>
        <p:txBody>
          <a:bodyPr/>
          <a:lstStyle/>
          <a:p>
            <a:fld id="{3D2334DE-85ED-4125-94EF-920BC98947A0}" type="slidenum">
              <a:rPr lang="en-US"/>
              <a:pPr/>
              <a:t>7</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212787F-A334-40FD-BBAD-4ECD7ECE742F}" type="slidenum">
              <a:rPr lang="en-US" smtClean="0"/>
              <a:pPr eaLnBrk="1" hangingPunct="1"/>
              <a:t>63</a:t>
            </a:fld>
            <a:endParaRPr lang="en-US" smtClean="0"/>
          </a:p>
        </p:txBody>
      </p:sp>
      <p:sp>
        <p:nvSpPr>
          <p:cNvPr id="58371" name="Rectangle 2"/>
          <p:cNvSpPr>
            <a:spLocks noGrp="1" noRot="1" noChangeAspect="1" noChangeArrowheads="1" noTextEdit="1"/>
          </p:cNvSpPr>
          <p:nvPr>
            <p:ph type="sldImg"/>
          </p:nvPr>
        </p:nvSpPr>
        <p:spPr>
          <a:xfrm>
            <a:off x="1144588" y="685800"/>
            <a:ext cx="4572000" cy="3429000"/>
          </a:xfrm>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cs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7477EFC-85CD-4B43-AA98-7BBB6FCB3915}" type="slidenum">
              <a:rPr lang="en-US" smtClean="0"/>
              <a:pPr eaLnBrk="1" hangingPunct="1"/>
              <a:t>64</a:t>
            </a:fld>
            <a:endParaRPr lang="en-US" smtClean="0"/>
          </a:p>
        </p:txBody>
      </p:sp>
      <p:sp>
        <p:nvSpPr>
          <p:cNvPr id="59395" name="Slide Image Placeholder 1"/>
          <p:cNvSpPr>
            <a:spLocks noGrp="1" noRot="1" noChangeAspect="1" noTextEdit="1"/>
          </p:cNvSpPr>
          <p:nvPr>
            <p:ph type="sldImg"/>
          </p:nvPr>
        </p:nvSpPr>
        <p:spPr>
          <a:ln/>
        </p:spPr>
      </p:sp>
      <p:sp>
        <p:nvSpPr>
          <p:cNvPr id="5939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cs typeface="Arial" charset="0"/>
            </a:endParaRP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FB217F4A-3052-4570-A386-6B2D26630789}" type="slidenum">
              <a:rPr lang="en-US" sz="1200">
                <a:latin typeface="+mn-lt"/>
                <a:cs typeface="+mn-cs"/>
              </a:rPr>
              <a:pPr algn="r" fontAlgn="auto">
                <a:spcBef>
                  <a:spcPts val="0"/>
                </a:spcBef>
                <a:spcAft>
                  <a:spcPts val="0"/>
                </a:spcAft>
                <a:defRPr/>
              </a:pPr>
              <a:t>64</a:t>
            </a:fld>
            <a:endParaRPr lang="en-US" sz="1200">
              <a:latin typeface="+mn-lt"/>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cs typeface="Arial"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FDD4186-48E5-4DEB-B677-90EED2945CD6}" type="slidenum">
              <a:rPr lang="en-US" smtClean="0"/>
              <a:pPr eaLnBrk="1" hangingPunct="1"/>
              <a:t>65</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cs typeface="Arial"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87D49B4-C25E-438B-B688-119721AB6E6A}" type="slidenum">
              <a:rPr lang="en-US" smtClean="0"/>
              <a:pPr eaLnBrk="1" hangingPunct="1"/>
              <a:t>66</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EA571A3-89B4-44A1-9F69-0419592B116D}" type="slidenum">
              <a:rPr lang="en-US" smtClean="0"/>
              <a:pPr eaLnBrk="1" hangingPunct="1"/>
              <a:t>67</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cs typeface="Arial" charset="0"/>
              </a:rPr>
              <a:t>Under which ventilation conditions, which parameters dominate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44A82C-855F-469B-BE7A-D6B0CF2FAC5A}" type="slidenum">
              <a:rPr lang="ko-KR" altLang="en-US"/>
              <a:pPr/>
              <a:t>69</a:t>
            </a:fld>
            <a:endParaRPr lang="en-US" altLang="ko-KR"/>
          </a:p>
        </p:txBody>
      </p:sp>
      <p:sp>
        <p:nvSpPr>
          <p:cNvPr id="353282" name="Rectangle 2"/>
          <p:cNvSpPr>
            <a:spLocks noGrp="1" noRot="1" noChangeAspect="1" noChangeArrowheads="1" noTextEdit="1"/>
          </p:cNvSpPr>
          <p:nvPr>
            <p:ph type="sldImg"/>
          </p:nvPr>
        </p:nvSpPr>
        <p:spPr>
          <a:ln/>
        </p:spPr>
      </p:sp>
      <p:sp>
        <p:nvSpPr>
          <p:cNvPr id="353283" name="Rectangle 3"/>
          <p:cNvSpPr>
            <a:spLocks noGrp="1" noChangeArrowheads="1"/>
          </p:cNvSpPr>
          <p:nvPr>
            <p:ph type="body" idx="1"/>
          </p:nvPr>
        </p:nvSpPr>
        <p:spPr>
          <a:xfrm>
            <a:off x="685494" y="4345775"/>
            <a:ext cx="5487013" cy="4113169"/>
          </a:xfrm>
        </p:spPr>
        <p:txBody>
          <a:bodyPr/>
          <a:lstStyle/>
          <a:p>
            <a:r>
              <a:rPr lang="en-US" altLang="ko-KR" dirty="0"/>
              <a:t>The major difference of the developed HEPA filter is in filter fiber diameter.</a:t>
            </a:r>
          </a:p>
          <a:p>
            <a:r>
              <a:rPr lang="en-US" altLang="ko-KR" dirty="0"/>
              <a:t>HEPA A filter used 1 um glass fibers but 0.6 um for HEPA B filter as these SEM images show.</a:t>
            </a:r>
          </a:p>
          <a:p>
            <a:endParaRPr lang="en-US" altLang="ko-KR" dirty="0"/>
          </a:p>
          <a:p>
            <a:r>
              <a:rPr lang="en-US" altLang="ko-KR" b="1" dirty="0">
                <a:latin typeface="Arial"/>
              </a:rPr>
              <a:t>“</a:t>
            </a:r>
            <a:r>
              <a:rPr lang="en-US" altLang="ko-KR" b="1" dirty="0"/>
              <a:t>Smaller fiber diameter increases more interception of </a:t>
            </a:r>
            <a:r>
              <a:rPr lang="en-US" altLang="ko-KR" b="1" dirty="0" smtClean="0"/>
              <a:t>particles .</a:t>
            </a:r>
            <a:r>
              <a:rPr lang="en-US" altLang="ko-KR" b="1" dirty="0" smtClean="0">
                <a:latin typeface="Arial"/>
              </a:rPr>
              <a:t>”</a:t>
            </a:r>
            <a:endParaRPr lang="en-US" altLang="ko-KR" b="1"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B2FCAB-6C38-41AF-A845-5AA92EC88114}" type="slidenum">
              <a:rPr lang="ko-KR" altLang="en-US"/>
              <a:pPr/>
              <a:t>70</a:t>
            </a:fld>
            <a:endParaRPr lang="en-US" altLang="ko-K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xfrm>
            <a:off x="685494" y="4345775"/>
            <a:ext cx="5487013" cy="4113169"/>
          </a:xfrm>
        </p:spPr>
        <p:txBody>
          <a:bodyPr/>
          <a:lstStyle/>
          <a:p>
            <a:r>
              <a:rPr lang="en-US" altLang="ko-KR"/>
              <a:t>We only recruited vehicle models less than 3 year old and models to represent the California vehicle fleet.</a:t>
            </a:r>
          </a:p>
          <a:p>
            <a:r>
              <a:rPr lang="en-US" altLang="ko-KR"/>
              <a:t>The field evaluation was conducted in OA-mode using Median fan setting.</a:t>
            </a:r>
          </a:p>
          <a:p>
            <a:r>
              <a:rPr lang="en-US" altLang="ko-KR"/>
              <a:t>The measurements were done for 3 driving conditions: stationary / local / freeway using 4 filter types: HEPA B, HEPA A, In-use OEM, and No filter.</a:t>
            </a:r>
          </a:p>
          <a:p>
            <a:r>
              <a:rPr lang="en-US" altLang="ko-KR" b="1">
                <a:latin typeface="Arial"/>
              </a:rPr>
              <a:t>“</a:t>
            </a:r>
            <a:r>
              <a:rPr lang="en-US" altLang="ko-KR" b="1"/>
              <a:t>OEM is Original Equipment Manufacturer.</a:t>
            </a:r>
            <a:r>
              <a:rPr lang="en-US" altLang="ko-KR" b="1">
                <a:latin typeface="Arial"/>
              </a:rPr>
              <a:t>”</a:t>
            </a:r>
            <a:endParaRPr lang="en-US" altLang="ko-KR" b="1"/>
          </a:p>
          <a:p>
            <a:r>
              <a:rPr lang="en-US" altLang="ko-KR"/>
              <a:t>The specifics of the test vehicle models are tabulated here.</a:t>
            </a:r>
          </a:p>
          <a:p>
            <a:r>
              <a:rPr lang="en-US" altLang="ko-KR"/>
              <a:t>The test vehicle models include Hatchback / Sedan / SUV, and Minivan from different automobile manufacturers and models.</a:t>
            </a:r>
          </a:p>
          <a:p>
            <a:r>
              <a:rPr lang="en-US" altLang="ko-KR"/>
              <a:t>The recruited models also have a wide range of cabin volume size.</a:t>
            </a:r>
          </a:p>
          <a:p>
            <a:endParaRPr lang="en-US" altLang="ko-KR"/>
          </a:p>
          <a:p>
            <a:r>
              <a:rPr lang="en-US" altLang="ko-KR" b="1">
                <a:latin typeface="Arial"/>
              </a:rPr>
              <a:t>“</a:t>
            </a:r>
            <a:r>
              <a:rPr lang="en-US" altLang="ko-KR" b="1"/>
              <a:t>On-road and In-cabin concentration data were concurrently collected.</a:t>
            </a:r>
            <a:r>
              <a:rPr lang="en-US" altLang="ko-KR" b="1">
                <a:latin typeface="Arial"/>
              </a:rPr>
              <a:t>”</a:t>
            </a:r>
            <a:endParaRPr lang="en-US" altLang="ko-KR" b="1"/>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miter lim="800000"/>
            <a:headEnd/>
            <a:tailEnd/>
          </a:ln>
        </p:spPr>
        <p:txBody>
          <a:bodyPr/>
          <a:lstStyle/>
          <a:p>
            <a:fld id="{759D0CA5-0D47-4FD6-A2B6-B3E47D01E8AC}" type="slidenum">
              <a:rPr lang="ko-KR" altLang="en-US" smtClean="0"/>
              <a:pPr/>
              <a:t>71</a:t>
            </a:fld>
            <a:endParaRPr lang="en-US" altLang="ko-KR"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lnSpc>
                <a:spcPct val="80000"/>
              </a:lnSpc>
            </a:pPr>
            <a:endParaRPr lang="en-US" altLang="ko-KR" sz="7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miter lim="800000"/>
            <a:headEnd/>
            <a:tailEnd/>
          </a:ln>
        </p:spPr>
        <p:txBody>
          <a:bodyPr/>
          <a:lstStyle/>
          <a:p>
            <a:fld id="{759D0CA5-0D47-4FD6-A2B6-B3E47D01E8AC}" type="slidenum">
              <a:rPr lang="ko-KR" altLang="en-US" smtClean="0"/>
              <a:pPr/>
              <a:t>72</a:t>
            </a:fld>
            <a:endParaRPr lang="en-US" altLang="ko-KR"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lnSpc>
                <a:spcPct val="80000"/>
              </a:lnSpc>
            </a:pPr>
            <a:endParaRPr lang="en-US" altLang="ko-KR" sz="7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6BC8BC-C493-4E2C-B737-CE379B2368F0}" type="slidenum">
              <a:rPr lang="ko-KR" altLang="en-US"/>
              <a:pPr/>
              <a:t>73</a:t>
            </a:fld>
            <a:endParaRPr lang="en-US" altLang="ko-K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xfrm>
            <a:off x="685494" y="4345775"/>
            <a:ext cx="5487013" cy="4113169"/>
          </a:xfrm>
        </p:spPr>
        <p:txBody>
          <a:bodyPr/>
          <a:lstStyle/>
          <a:p>
            <a:r>
              <a:rPr lang="en-US" altLang="ko-KR" b="1">
                <a:latin typeface="Arial"/>
              </a:rPr>
              <a:t>“</a:t>
            </a:r>
            <a:r>
              <a:rPr lang="en-US" altLang="ko-KR" b="1"/>
              <a:t>No Filter could also provide 25-50% reduction; OEM helped just a little more reduction; but, HEPA B filter </a:t>
            </a:r>
            <a:r>
              <a:rPr lang="en-US" altLang="ko-KR" b="1">
                <a:latin typeface="Arial"/>
              </a:rPr>
              <a:t>…</a:t>
            </a:r>
            <a:r>
              <a:rPr lang="en-US" altLang="ko-KR" b="1"/>
              <a:t>.</a:t>
            </a:r>
            <a:r>
              <a:rPr lang="en-US" altLang="ko-KR" b="1">
                <a:latin typeface="Arial"/>
              </a:rPr>
              <a:t>”</a:t>
            </a:r>
            <a:endParaRPr kumimoji="0" lang="en-US" altLang="ko-KR"/>
          </a:p>
          <a:p>
            <a:r>
              <a:rPr kumimoji="0" lang="en-US" altLang="ko-KR" b="1"/>
              <a:t>Higher Reduction  Less Variability.</a:t>
            </a:r>
          </a:p>
          <a:p>
            <a:r>
              <a:rPr kumimoji="0" lang="en-US" altLang="ko-KR" b="1" u="sng"/>
              <a:t>UFPs:</a:t>
            </a:r>
            <a:r>
              <a:rPr kumimoji="0" lang="en-US" altLang="ko-KR" b="1"/>
              <a:t> Source particle size distribution.</a:t>
            </a:r>
          </a:p>
          <a:p>
            <a:r>
              <a:rPr kumimoji="0" lang="en-US" altLang="ko-KR" b="1"/>
              <a:t>In Freeway conditions, </a:t>
            </a:r>
          </a:p>
          <a:p>
            <a:r>
              <a:rPr kumimoji="0" lang="en-US" altLang="ko-KR" b="1"/>
              <a:t> Nucleation mode particles / filtration by diffusion.</a:t>
            </a:r>
          </a:p>
          <a:p>
            <a:r>
              <a:rPr kumimoji="0" lang="en-US" altLang="ko-KR" b="1"/>
              <a:t> Number concentration is more sensitive to diffusion loss.</a:t>
            </a:r>
          </a:p>
          <a:p>
            <a:endParaRPr kumimoji="0" lang="en-US" altLang="ko-KR" b="1"/>
          </a:p>
          <a:p>
            <a:r>
              <a:rPr kumimoji="0" lang="en-US" altLang="ko-KR" u="sng"/>
              <a:t>Black Carbon (BC) &amp; PM2.5</a:t>
            </a:r>
          </a:p>
          <a:p>
            <a:r>
              <a:rPr kumimoji="0" lang="en-US" altLang="ko-KR"/>
              <a:t> Mass concentration is less sensitive to particle diffusion.</a:t>
            </a:r>
          </a:p>
          <a:p>
            <a:r>
              <a:rPr kumimoji="0" lang="en-US" altLang="ko-KR"/>
              <a:t> Measurement at wider size range for BC (~ 1 </a:t>
            </a:r>
            <a:r>
              <a:rPr kumimoji="0" lang="el-GR" altLang="ko-KR"/>
              <a:t>μ</a:t>
            </a:r>
            <a:r>
              <a:rPr kumimoji="0" lang="en-US" altLang="ko-KR"/>
              <a:t>m) and PM2.5 (~ 2.5 </a:t>
            </a:r>
            <a:r>
              <a:rPr kumimoji="0" lang="el-GR" altLang="ko-KR"/>
              <a:t>μ</a:t>
            </a:r>
            <a:r>
              <a:rPr kumimoji="0" lang="en-US" altLang="ko-KR"/>
              <a:t>m).</a:t>
            </a:r>
          </a:p>
          <a:p>
            <a:r>
              <a:rPr kumimoji="0" lang="en-US" altLang="ko-KR"/>
              <a:t> At higher driving speed, more infiltration allows (unfiltered) high particle concentration; thus, less overall reduction on freeway than on local.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miter lim="800000"/>
            <a:headEnd/>
            <a:tailEnd/>
          </a:ln>
        </p:spPr>
        <p:txBody>
          <a:bodyPr/>
          <a:lstStyle/>
          <a:p>
            <a:fld id="{5C254866-B4C9-46D5-9A87-6E92091D7920}" type="slidenum">
              <a:rPr lang="en-US"/>
              <a:pPr/>
              <a:t>8</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altLang="zh-CN" smtClean="0"/>
              <a:t>Agents are released into the environment from a wide variety of sources, which are often categorized as </a:t>
            </a:r>
            <a:r>
              <a:rPr lang="en-US" altLang="zh-CN" i="1" smtClean="0"/>
              <a:t> </a:t>
            </a:r>
            <a:r>
              <a:rPr lang="en-US" altLang="zh-CN" b="1" i="1" smtClean="0"/>
              <a:t>primary sources</a:t>
            </a:r>
            <a:r>
              <a:rPr lang="en-US" altLang="zh-CN" i="1" smtClean="0"/>
              <a:t> </a:t>
            </a:r>
            <a:r>
              <a:rPr lang="en-US" altLang="zh-CN" smtClean="0"/>
              <a:t>including </a:t>
            </a:r>
            <a:r>
              <a:rPr lang="en-US" altLang="zh-CN" i="1" smtClean="0"/>
              <a:t>point</a:t>
            </a:r>
            <a:r>
              <a:rPr lang="en-US" altLang="zh-CN" smtClean="0"/>
              <a:t> sources (e.g., incinerator) versus </a:t>
            </a:r>
            <a:r>
              <a:rPr lang="en-US" altLang="zh-CN" i="1" smtClean="0"/>
              <a:t>area</a:t>
            </a:r>
            <a:r>
              <a:rPr lang="en-US" altLang="zh-CN" smtClean="0"/>
              <a:t> sources (e.g., urban runoff), </a:t>
            </a:r>
            <a:r>
              <a:rPr lang="en-US" altLang="zh-CN" i="1" smtClean="0"/>
              <a:t>stationary</a:t>
            </a:r>
            <a:r>
              <a:rPr lang="en-US" altLang="zh-CN" smtClean="0"/>
              <a:t> sources </a:t>
            </a:r>
          </a:p>
          <a:p>
            <a:pPr eaLnBrk="1" hangingPunct="1"/>
            <a:r>
              <a:rPr lang="en-US" altLang="zh-CN" smtClean="0"/>
              <a:t>(e.g., refinery) versus </a:t>
            </a:r>
            <a:r>
              <a:rPr lang="en-US" altLang="zh-CN" i="1" smtClean="0"/>
              <a:t>mobile</a:t>
            </a:r>
            <a:r>
              <a:rPr lang="en-US" altLang="zh-CN" smtClean="0"/>
              <a:t> sources (e.g., automobile) and </a:t>
            </a:r>
            <a:r>
              <a:rPr lang="en-US" altLang="zh-CN" i="1" smtClean="0"/>
              <a:t>anthropogenic</a:t>
            </a:r>
            <a:r>
              <a:rPr lang="en-US" altLang="zh-CN" smtClean="0"/>
              <a:t> sources (e.g., landfill) versus </a:t>
            </a:r>
            <a:r>
              <a:rPr lang="en-US" altLang="zh-CN" i="1" smtClean="0"/>
              <a:t>non-anthropogenic</a:t>
            </a:r>
            <a:r>
              <a:rPr lang="en-US" altLang="zh-CN" smtClean="0"/>
              <a:t> sources (e.g., natural vegetation) and </a:t>
            </a:r>
            <a:r>
              <a:rPr lang="en-US" altLang="zh-CN" i="1" smtClean="0"/>
              <a:t> </a:t>
            </a:r>
            <a:r>
              <a:rPr lang="en-US" altLang="zh-CN" b="1" i="1" smtClean="0"/>
              <a:t>secondary sources</a:t>
            </a:r>
            <a:r>
              <a:rPr lang="en-US" altLang="zh-CN" i="1" smtClean="0"/>
              <a:t> </a:t>
            </a:r>
            <a:r>
              <a:rPr lang="en-US" altLang="zh-CN" smtClean="0"/>
              <a:t> including condensation of vapors into particles and chemical reactions of precursors producing new pollutants.</a:t>
            </a:r>
            <a:endParaRPr lang="en-US" smtClean="0"/>
          </a:p>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6AF348-C439-4F82-9EB9-06AA2A417168}" type="slidenum">
              <a:rPr lang="ko-KR" altLang="en-US"/>
              <a:pPr/>
              <a:t>74</a:t>
            </a:fld>
            <a:endParaRPr lang="en-US" altLang="ko-K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xfrm>
            <a:off x="685494" y="4345775"/>
            <a:ext cx="5487013" cy="4113169"/>
          </a:xfrm>
        </p:spPr>
        <p:txBody>
          <a:bodyPr/>
          <a:lstStyle/>
          <a:p>
            <a:r>
              <a:rPr lang="en-US" altLang="ko-KR" b="1">
                <a:latin typeface="Arial"/>
              </a:rPr>
              <a:t>“</a:t>
            </a:r>
            <a:r>
              <a:rPr lang="en-US" altLang="ko-KR" b="1"/>
              <a:t>In the stationary condition, in-cabin reduction happened immediately and was not affected by ambient concentration changes.</a:t>
            </a:r>
            <a:r>
              <a:rPr lang="en-US" altLang="ko-KR" b="1">
                <a:latin typeface="Arial"/>
              </a:rPr>
              <a:t>”</a:t>
            </a:r>
            <a:endParaRPr lang="en-US" altLang="ko-KR" b="1"/>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AFAAD5-2BE1-404A-9BC6-171C6BC4B25C}" type="slidenum">
              <a:rPr lang="ko-KR" altLang="en-US"/>
              <a:pPr/>
              <a:t>75</a:t>
            </a:fld>
            <a:endParaRPr lang="en-US" altLang="ko-K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xfrm>
            <a:off x="685494" y="4345775"/>
            <a:ext cx="5487013" cy="4113169"/>
          </a:xfrm>
        </p:spPr>
        <p:txBody>
          <a:bodyPr/>
          <a:lstStyle/>
          <a:p>
            <a:r>
              <a:rPr lang="en-US" altLang="ko-KR" b="1">
                <a:latin typeface="Arial"/>
              </a:rPr>
              <a:t>“</a:t>
            </a:r>
            <a:r>
              <a:rPr lang="en-US" altLang="ko-KR" b="1"/>
              <a:t>Thermal comfort would be an unlikely problem.</a:t>
            </a:r>
            <a:r>
              <a:rPr lang="en-US" altLang="ko-KR" b="1">
                <a:latin typeface="Arial"/>
              </a:rPr>
              <a:t>”</a:t>
            </a:r>
            <a:endParaRPr lang="en-US" altLang="ko-KR" b="1"/>
          </a:p>
          <a:p>
            <a:endParaRPr lang="en-US" altLang="ko-KR" b="1"/>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527FD3-0523-4E0C-B385-2DF1A876A460}" type="slidenum">
              <a:rPr lang="ko-KR" altLang="en-US"/>
              <a:pPr/>
              <a:t>76</a:t>
            </a:fld>
            <a:endParaRPr lang="en-US" altLang="ko-K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xfrm>
            <a:off x="685494" y="4345775"/>
            <a:ext cx="5487013" cy="4113169"/>
          </a:xfrm>
        </p:spPr>
        <p:txBody>
          <a:bodyPr/>
          <a:lstStyle/>
          <a:p>
            <a:r>
              <a:rPr lang="en-US" altLang="ko-KR"/>
              <a:t>In OA mode, a significant UFP I/O reduction with HEPA B filter.</a:t>
            </a:r>
          </a:p>
          <a:p>
            <a:r>
              <a:rPr lang="en-US" altLang="ko-KR"/>
              <a:t>In RC mode, better reduction than in-use OEM.</a:t>
            </a:r>
          </a:p>
          <a:p>
            <a:r>
              <a:rPr lang="en-US" altLang="ko-KR"/>
              <a:t>In RC mode, CO2 accumulates above 2500 ppm.</a:t>
            </a:r>
          </a:p>
          <a:p>
            <a:r>
              <a:rPr lang="en-US" altLang="ko-KR"/>
              <a:t>But, in OA mode, CO2 remained at 600 </a:t>
            </a:r>
            <a:r>
              <a:rPr lang="en-US" altLang="ko-KR">
                <a:latin typeface="Arial"/>
              </a:rPr>
              <a:t>–</a:t>
            </a:r>
            <a:r>
              <a:rPr lang="en-US" altLang="ko-KR"/>
              <a:t> 900 ppm.</a:t>
            </a:r>
          </a:p>
          <a:p>
            <a:endParaRPr lang="en-US" altLang="ko-K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dirty="0"/>
          </a:p>
        </p:txBody>
      </p:sp>
      <p:sp>
        <p:nvSpPr>
          <p:cNvPr id="4" name="灯片编号占位符 3"/>
          <p:cNvSpPr>
            <a:spLocks noGrp="1"/>
          </p:cNvSpPr>
          <p:nvPr>
            <p:ph type="sldNum" sz="quarter" idx="10"/>
          </p:nvPr>
        </p:nvSpPr>
        <p:spPr/>
        <p:txBody>
          <a:bodyPr/>
          <a:lstStyle/>
          <a:p>
            <a:fld id="{BD9DBE35-2268-4557-9914-2FC3116EED34}" type="slidenum">
              <a:rPr lang="en-US" altLang="zh-CN" smtClean="0"/>
              <a:pPr/>
              <a:t>77</a:t>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19AC40-E37F-4FA6-BE14-9FA1C6D57999}" type="slidenum">
              <a:rPr lang="en-US"/>
              <a:pPr/>
              <a:t>9</a:t>
            </a:fld>
            <a:endParaRPr lang="en-US"/>
          </a:p>
        </p:txBody>
      </p:sp>
      <p:sp>
        <p:nvSpPr>
          <p:cNvPr id="1025026" name="Rectangle 2"/>
          <p:cNvSpPr>
            <a:spLocks noGrp="1" noRot="1" noChangeAspect="1" noChangeArrowheads="1" noTextEdit="1"/>
          </p:cNvSpPr>
          <p:nvPr>
            <p:ph type="sldImg"/>
          </p:nvPr>
        </p:nvSpPr>
        <p:spPr>
          <a:xfrm>
            <a:off x="1106488" y="652463"/>
            <a:ext cx="4645025" cy="3484562"/>
          </a:xfrm>
          <a:ln/>
        </p:spPr>
      </p:sp>
      <p:sp>
        <p:nvSpPr>
          <p:cNvPr id="1025027" name="Rectangle 3"/>
          <p:cNvSpPr>
            <a:spLocks noGrp="1" noChangeArrowheads="1"/>
          </p:cNvSpPr>
          <p:nvPr>
            <p:ph type="body" idx="1"/>
          </p:nvPr>
        </p:nvSpPr>
        <p:spPr>
          <a:xfrm>
            <a:off x="928688" y="4354286"/>
            <a:ext cx="5000625" cy="4136571"/>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miter lim="800000"/>
            <a:headEnd/>
            <a:tailEnd/>
          </a:ln>
        </p:spPr>
        <p:txBody>
          <a:bodyPr/>
          <a:lstStyle/>
          <a:p>
            <a:fld id="{F89D31A4-6E8E-4D3E-AF97-197A384CAA5D}" type="slidenum">
              <a:rPr lang="en-US"/>
              <a:pPr/>
              <a:t>10</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miter lim="800000"/>
            <a:headEnd/>
            <a:tailEnd/>
          </a:ln>
        </p:spPr>
        <p:txBody>
          <a:bodyPr/>
          <a:lstStyle/>
          <a:p>
            <a:fld id="{0D44975A-D320-4AAD-A7BE-70143DA916E3}" type="slidenum">
              <a:rPr lang="en-US"/>
              <a:pPr/>
              <a:t>11</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US" altLang="zh-CN" smtClean="0"/>
              <a:t>Assessments are often not at exposure or exposure concentration, since that information alone is not very useful unless it is converted to dose or risk. Assessments therefore usually estimate how much of an agent is expected to enter the body. This transfer of an environmental agent from the exterior to the interior of the body can occur by either or both of two basic processes: intake and uptake. </a:t>
            </a:r>
          </a:p>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7647CB7-0566-48EE-91E3-849F22BE0BB6}"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9D946C9-0277-485A-B213-A710097130F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2E72641-3268-4D6D-A2C8-3DD59E3D74F3}"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4254BDC9-FDB5-4F44-88EF-A6ED9A1D9DF4}"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FABD8E8-8653-4980-B413-C1C9E364ECA2}"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92EBFED-F92D-4459-80FC-FD2A01CF313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8414083-C44D-456A-83D3-3E9ECD359216}"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D9B46A-9CF6-41E4-8A34-9052050BD6A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4C1C4C1-7D7C-44B4-AAB2-19A1F7601A5E}"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4B1F828-8408-47D2-9FAA-7E120B150D8E}"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BEE46A1D-89CE-4F4F-9FE3-3D83C2BA77C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CC223481-C6D2-4A8A-B416-807647107AF0}"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903B0C-5999-4566-AB1D-3E869067B3D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0A938D8-D98C-4B31-A918-0DD56648A014}"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508842A-1FF8-42E4-B9B2-2A73BB2CD9A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yifang@ucl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22.xml"/><Relationship Id="rId7" Type="http://schemas.openxmlformats.org/officeDocument/2006/relationships/image" Target="../media/image17.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6.wmf"/><Relationship Id="rId4" Type="http://schemas.openxmlformats.org/officeDocument/2006/relationships/oleObject" Target="file:///C:\Users\Yifang\Documents\My%20paper\Night%20time%20405\fig\Presentation%20Figure\Fig3_colora.JNB" TargetMode="External"/><Relationship Id="rId9" Type="http://schemas.openxmlformats.org/officeDocument/2006/relationships/image" Target="../media/image1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5.wmf"/></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5.wmf"/><Relationship Id="rId5" Type="http://schemas.openxmlformats.org/officeDocument/2006/relationships/oleObject" Target="../embeddings/oleObject3.bin"/><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52.xml"/><Relationship Id="rId7" Type="http://schemas.openxmlformats.org/officeDocument/2006/relationships/image" Target="../media/image58.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57.wmf"/><Relationship Id="rId4" Type="http://schemas.openxmlformats.org/officeDocument/2006/relationships/oleObject" Target="../embeddings/oleObject4.bin"/><Relationship Id="rId9" Type="http://schemas.openxmlformats.org/officeDocument/2006/relationships/image" Target="../media/image59.wm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60.wmf"/><Relationship Id="rId4" Type="http://schemas.openxmlformats.org/officeDocument/2006/relationships/oleObject" Target="../embeddings/oleObject7.bin"/></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61.wmf"/></Relationships>
</file>

<file path=ppt/slides/_rels/slide69.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www.aerosols.wustl.edu/education/atmos_aerosol/section05.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5"/>
          <p:cNvSpPr>
            <a:spLocks noGrp="1"/>
          </p:cNvSpPr>
          <p:nvPr>
            <p:ph type="sldNum" sz="quarter" idx="12"/>
          </p:nvPr>
        </p:nvSpPr>
        <p:spPr>
          <a:noFill/>
          <a:ln>
            <a:miter lim="800000"/>
            <a:headEnd/>
            <a:tailEnd/>
          </a:ln>
        </p:spPr>
        <p:txBody>
          <a:bodyPr/>
          <a:lstStyle/>
          <a:p>
            <a:fld id="{A20C0C95-431A-4663-8C2F-7664FC4F9B30}" type="slidenum">
              <a:rPr lang="en-US"/>
              <a:pPr/>
              <a:t>1</a:t>
            </a:fld>
            <a:endParaRPr lang="en-US"/>
          </a:p>
        </p:txBody>
      </p:sp>
      <p:sp>
        <p:nvSpPr>
          <p:cNvPr id="2051" name="Rectangle 2"/>
          <p:cNvSpPr>
            <a:spLocks noGrp="1" noChangeArrowheads="1"/>
          </p:cNvSpPr>
          <p:nvPr>
            <p:ph type="ctrTitle"/>
          </p:nvPr>
        </p:nvSpPr>
        <p:spPr>
          <a:xfrm>
            <a:off x="266700" y="1066800"/>
            <a:ext cx="8763000" cy="2514600"/>
          </a:xfrm>
        </p:spPr>
        <p:txBody>
          <a:bodyPr/>
          <a:lstStyle/>
          <a:p>
            <a:pPr eaLnBrk="1" hangingPunct="1"/>
            <a:r>
              <a:rPr lang="en-US" sz="3200" dirty="0" smtClean="0"/>
              <a:t/>
            </a:r>
            <a:br>
              <a:rPr lang="en-US" sz="3200" dirty="0" smtClean="0"/>
            </a:br>
            <a:r>
              <a:rPr lang="en-US" sz="3200" dirty="0"/>
              <a:t> </a:t>
            </a:r>
            <a:r>
              <a:rPr lang="en-US" sz="4800" b="1" dirty="0" smtClean="0"/>
              <a:t>AIR POLLUTION</a:t>
            </a:r>
            <a:r>
              <a:rPr lang="en-US" sz="4800" b="1" dirty="0"/>
              <a:t/>
            </a:r>
            <a:br>
              <a:rPr lang="en-US" sz="4800" b="1" dirty="0"/>
            </a:br>
            <a:r>
              <a:rPr lang="en-US" sz="4800" b="1" dirty="0" smtClean="0"/>
              <a:t>EXPOSURE ASSESSMENT</a:t>
            </a:r>
            <a:br>
              <a:rPr lang="en-US" sz="4800" b="1" dirty="0" smtClean="0"/>
            </a:br>
            <a:r>
              <a:rPr lang="en-US" sz="1400" b="1" dirty="0" smtClean="0">
                <a:sym typeface="Symbol"/>
              </a:rPr>
              <a:t></a:t>
            </a:r>
            <a:r>
              <a:rPr lang="en-US" sz="4800" b="1" dirty="0" smtClean="0"/>
              <a:t/>
            </a:r>
            <a:br>
              <a:rPr lang="en-US" sz="4800" b="1" dirty="0" smtClean="0"/>
            </a:br>
            <a:r>
              <a:rPr lang="zh-CN" altLang="en-US" sz="4800" b="1" dirty="0" smtClean="0"/>
              <a:t>（空气污染暴露评估）</a:t>
            </a:r>
            <a:r>
              <a:rPr lang="en-US" sz="4800" b="1" dirty="0" smtClean="0"/>
              <a:t/>
            </a:r>
            <a:br>
              <a:rPr lang="en-US" sz="4800" b="1" dirty="0" smtClean="0"/>
            </a:br>
            <a:r>
              <a:rPr lang="en-US" sz="3200" dirty="0" smtClean="0"/>
              <a:t/>
            </a:r>
            <a:br>
              <a:rPr lang="en-US" sz="3200" dirty="0" smtClean="0"/>
            </a:br>
            <a:endParaRPr lang="en-US" sz="3200" dirty="0" smtClean="0"/>
          </a:p>
        </p:txBody>
      </p:sp>
      <p:sp>
        <p:nvSpPr>
          <p:cNvPr id="2" name="TextBox 1"/>
          <p:cNvSpPr txBox="1"/>
          <p:nvPr/>
        </p:nvSpPr>
        <p:spPr>
          <a:xfrm>
            <a:off x="1143000" y="3886200"/>
            <a:ext cx="6934200" cy="2862322"/>
          </a:xfrm>
          <a:prstGeom prst="rect">
            <a:avLst/>
          </a:prstGeom>
          <a:noFill/>
        </p:spPr>
        <p:txBody>
          <a:bodyPr wrap="square" rtlCol="0">
            <a:spAutoFit/>
          </a:bodyPr>
          <a:lstStyle/>
          <a:p>
            <a:pPr>
              <a:defRPr/>
            </a:pPr>
            <a:r>
              <a:rPr lang="en-US" sz="2400" dirty="0" smtClean="0"/>
              <a:t>UCLA Air Quality Management Training Program</a:t>
            </a:r>
          </a:p>
          <a:p>
            <a:pPr>
              <a:defRPr/>
            </a:pPr>
            <a:endParaRPr lang="en-US" sz="2400" dirty="0" smtClean="0"/>
          </a:p>
          <a:p>
            <a:pPr>
              <a:defRPr/>
            </a:pPr>
            <a:r>
              <a:rPr lang="en-US" sz="2400" dirty="0" smtClean="0"/>
              <a:t>Yifang </a:t>
            </a:r>
            <a:r>
              <a:rPr lang="en-US" sz="2400" dirty="0"/>
              <a:t>Zhu, </a:t>
            </a:r>
            <a:r>
              <a:rPr lang="en-US" sz="2400" dirty="0" smtClean="0"/>
              <a:t>PhD</a:t>
            </a:r>
            <a:endParaRPr lang="en-US" sz="2400" dirty="0"/>
          </a:p>
          <a:p>
            <a:pPr>
              <a:defRPr/>
            </a:pPr>
            <a:r>
              <a:rPr lang="en-US" sz="2400" dirty="0" smtClean="0"/>
              <a:t>Associate </a:t>
            </a:r>
            <a:r>
              <a:rPr lang="en-US" sz="2400" dirty="0"/>
              <a:t>Professor</a:t>
            </a:r>
          </a:p>
          <a:p>
            <a:pPr>
              <a:defRPr/>
            </a:pPr>
            <a:r>
              <a:rPr lang="en-US" sz="2400" dirty="0"/>
              <a:t>Phone: (310) 825-4324</a:t>
            </a:r>
          </a:p>
          <a:p>
            <a:pPr>
              <a:defRPr/>
            </a:pPr>
            <a:r>
              <a:rPr lang="en-US" sz="2400" dirty="0"/>
              <a:t>E-mail: </a:t>
            </a:r>
            <a:r>
              <a:rPr lang="en-US" sz="2400" dirty="0" smtClean="0">
                <a:hlinkClick r:id="rId3"/>
              </a:rPr>
              <a:t>yifang@ucla.edu</a:t>
            </a:r>
            <a:endParaRPr lang="en-US" dirty="0"/>
          </a:p>
          <a:p>
            <a:pPr>
              <a:defRPr/>
            </a:pPr>
            <a:r>
              <a:rPr lang="en-US" dirty="0"/>
              <a:t> </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a:ln>
            <a:miter lim="800000"/>
            <a:headEnd/>
            <a:tailEnd/>
          </a:ln>
        </p:spPr>
        <p:txBody>
          <a:bodyPr/>
          <a:lstStyle/>
          <a:p>
            <a:fld id="{9D291B79-B269-458B-AADA-D7C40401F1B6}" type="slidenum">
              <a:rPr lang="en-US"/>
              <a:pPr/>
              <a:t>10</a:t>
            </a:fld>
            <a:endParaRPr lang="en-US"/>
          </a:p>
        </p:txBody>
      </p:sp>
      <p:sp>
        <p:nvSpPr>
          <p:cNvPr id="9219" name="Text Box 6"/>
          <p:cNvSpPr txBox="1">
            <a:spLocks noChangeArrowheads="1"/>
          </p:cNvSpPr>
          <p:nvPr/>
        </p:nvSpPr>
        <p:spPr bwMode="auto">
          <a:xfrm>
            <a:off x="762000" y="6491288"/>
            <a:ext cx="7131050" cy="366712"/>
          </a:xfrm>
          <a:prstGeom prst="rect">
            <a:avLst/>
          </a:prstGeom>
          <a:noFill/>
          <a:ln w="9525">
            <a:noFill/>
            <a:miter lim="800000"/>
            <a:headEnd/>
            <a:tailEnd/>
          </a:ln>
          <a:effectLst/>
        </p:spPr>
        <p:txBody>
          <a:bodyPr wrap="none">
            <a:spAutoFit/>
          </a:bodyPr>
          <a:lstStyle/>
          <a:p>
            <a:pPr algn="l"/>
            <a:r>
              <a:rPr lang="en-US" b="1" dirty="0"/>
              <a:t>Examples of traditional and non-traditional sources of exposure</a:t>
            </a:r>
          </a:p>
        </p:txBody>
      </p:sp>
      <p:pic>
        <p:nvPicPr>
          <p:cNvPr id="5" name="Picture 2" descr="C:\Users\Segovia\Downloads\IMG_2501.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210104" y="24414"/>
            <a:ext cx="8710863" cy="6338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a:ln>
            <a:miter lim="800000"/>
            <a:headEnd/>
            <a:tailEnd/>
          </a:ln>
        </p:spPr>
        <p:txBody>
          <a:bodyPr/>
          <a:lstStyle/>
          <a:p>
            <a:fld id="{7F5DA867-EEFD-4CC9-8F92-B05DB849DBEB}" type="slidenum">
              <a:rPr lang="en-US"/>
              <a:pPr/>
              <a:t>11</a:t>
            </a:fld>
            <a:endParaRPr lang="en-US"/>
          </a:p>
        </p:txBody>
      </p:sp>
      <p:sp>
        <p:nvSpPr>
          <p:cNvPr id="10243" name="Rectangle 2"/>
          <p:cNvSpPr>
            <a:spLocks noGrp="1" noChangeArrowheads="1"/>
          </p:cNvSpPr>
          <p:nvPr>
            <p:ph type="ctrTitle"/>
          </p:nvPr>
        </p:nvSpPr>
        <p:spPr>
          <a:xfrm>
            <a:off x="457200" y="152400"/>
            <a:ext cx="8305800" cy="990600"/>
          </a:xfrm>
        </p:spPr>
        <p:txBody>
          <a:bodyPr/>
          <a:lstStyle/>
          <a:p>
            <a:pPr eaLnBrk="1" hangingPunct="1"/>
            <a:r>
              <a:rPr lang="en-US" sz="3200" b="1" dirty="0" smtClean="0"/>
              <a:t>Key Events in Exposure Assessment</a:t>
            </a:r>
          </a:p>
        </p:txBody>
      </p:sp>
      <p:sp>
        <p:nvSpPr>
          <p:cNvPr id="10244" name="Text Box 3"/>
          <p:cNvSpPr txBox="1">
            <a:spLocks noChangeArrowheads="1"/>
          </p:cNvSpPr>
          <p:nvPr/>
        </p:nvSpPr>
        <p:spPr bwMode="auto">
          <a:xfrm>
            <a:off x="381000" y="1219200"/>
            <a:ext cx="8328025" cy="4208463"/>
          </a:xfrm>
          <a:prstGeom prst="rect">
            <a:avLst/>
          </a:prstGeom>
          <a:noFill/>
          <a:ln w="9525">
            <a:noFill/>
            <a:miter lim="800000"/>
            <a:headEnd/>
            <a:tailEnd/>
          </a:ln>
          <a:effectLst/>
        </p:spPr>
        <p:txBody>
          <a:bodyPr wrap="none">
            <a:spAutoFit/>
          </a:bodyPr>
          <a:lstStyle/>
          <a:p>
            <a:pPr algn="l"/>
            <a:r>
              <a:rPr lang="en-US" sz="2400" b="1"/>
              <a:t>Exposure path way: </a:t>
            </a:r>
            <a:r>
              <a:rPr lang="en-US" altLang="zh-CN">
                <a:latin typeface="Times New Roman" pitchFamily="18" charset="0"/>
                <a:ea typeface="宋体" pitchFamily="2" charset="-122"/>
              </a:rPr>
              <a:t>An exposure pathway is the physical course taken by an </a:t>
            </a:r>
          </a:p>
          <a:p>
            <a:pPr algn="l"/>
            <a:r>
              <a:rPr lang="en-US" altLang="zh-CN">
                <a:latin typeface="Times New Roman" pitchFamily="18" charset="0"/>
                <a:ea typeface="宋体" pitchFamily="2" charset="-122"/>
              </a:rPr>
              <a:t>	agent as it moves from a source to a point of contact with a person. </a:t>
            </a:r>
          </a:p>
          <a:p>
            <a:pPr algn="l"/>
            <a:r>
              <a:rPr lang="en-US" altLang="zh-CN">
                <a:latin typeface="Times New Roman" pitchFamily="18" charset="0"/>
                <a:ea typeface="宋体" pitchFamily="2" charset="-122"/>
              </a:rPr>
              <a:t>	The substance present in the media is quantified as its concentration.</a:t>
            </a:r>
            <a:r>
              <a:rPr lang="en-US" altLang="zh-CN">
                <a:ea typeface="宋体" pitchFamily="2" charset="-122"/>
              </a:rPr>
              <a:t> </a:t>
            </a:r>
          </a:p>
          <a:p>
            <a:pPr algn="l"/>
            <a:endParaRPr lang="en-US" altLang="zh-CN">
              <a:latin typeface="Times New Roman" pitchFamily="18" charset="0"/>
              <a:ea typeface="宋体" pitchFamily="2" charset="-122"/>
            </a:endParaRPr>
          </a:p>
          <a:p>
            <a:pPr algn="l"/>
            <a:endParaRPr lang="en-US" altLang="zh-CN">
              <a:latin typeface="Times New Roman" pitchFamily="18" charset="0"/>
              <a:ea typeface="宋体" pitchFamily="2" charset="-122"/>
            </a:endParaRPr>
          </a:p>
          <a:p>
            <a:pPr algn="l"/>
            <a:r>
              <a:rPr lang="en-US" sz="2400" b="1"/>
              <a:t>Exposure concentration: </a:t>
            </a:r>
            <a:r>
              <a:rPr lang="en-US"/>
              <a:t> </a:t>
            </a:r>
            <a:r>
              <a:rPr lang="en-US">
                <a:latin typeface="Times New Roman" pitchFamily="18" charset="0"/>
              </a:rPr>
              <a:t>The concentration of an environmental </a:t>
            </a:r>
          </a:p>
          <a:p>
            <a:pPr algn="l"/>
            <a:r>
              <a:rPr lang="en-US">
                <a:latin typeface="Times New Roman" pitchFamily="18" charset="0"/>
              </a:rPr>
              <a:t>	agent in the carrier medium at the point of contact with </a:t>
            </a:r>
            <a:r>
              <a:rPr lang="en-US" altLang="zh-CN">
                <a:latin typeface="Times New Roman" pitchFamily="18" charset="0"/>
                <a:ea typeface="宋体" pitchFamily="2" charset="-122"/>
              </a:rPr>
              <a:t>the body. </a:t>
            </a:r>
          </a:p>
          <a:p>
            <a:pPr algn="l"/>
            <a:r>
              <a:rPr lang="en-US" altLang="zh-CN">
                <a:latin typeface="Times New Roman" pitchFamily="18" charset="0"/>
                <a:ea typeface="宋体" pitchFamily="2" charset="-122"/>
              </a:rPr>
              <a:t>	(mg/liter, mg/kg, </a:t>
            </a:r>
            <a:r>
              <a:rPr lang="en-US" altLang="zh-CN">
                <a:latin typeface="Symbol" pitchFamily="18" charset="2"/>
                <a:ea typeface="宋体" pitchFamily="2" charset="-122"/>
              </a:rPr>
              <a:t>m</a:t>
            </a:r>
            <a:r>
              <a:rPr lang="en-US" altLang="zh-CN">
                <a:latin typeface="Times New Roman" pitchFamily="18" charset="0"/>
                <a:ea typeface="宋体" pitchFamily="2" charset="-122"/>
              </a:rPr>
              <a:t>g/m</a:t>
            </a:r>
            <a:r>
              <a:rPr lang="en-US" altLang="zh-CN" baseline="30000">
                <a:latin typeface="Times New Roman" pitchFamily="18" charset="0"/>
                <a:ea typeface="宋体" pitchFamily="2" charset="-122"/>
              </a:rPr>
              <a:t>3</a:t>
            </a:r>
            <a:r>
              <a:rPr lang="en-US" altLang="zh-CN">
                <a:latin typeface="Times New Roman" pitchFamily="18" charset="0"/>
                <a:ea typeface="宋体" pitchFamily="2" charset="-122"/>
              </a:rPr>
              <a:t>). The concentration is the amount (mass) of </a:t>
            </a:r>
          </a:p>
          <a:p>
            <a:pPr algn="l"/>
            <a:r>
              <a:rPr lang="en-US" altLang="zh-CN">
                <a:latin typeface="Times New Roman" pitchFamily="18" charset="0"/>
                <a:ea typeface="宋体" pitchFamily="2" charset="-122"/>
              </a:rPr>
              <a:t>	a substance or contaminant  that is present in a medium such as air, water, </a:t>
            </a:r>
          </a:p>
          <a:p>
            <a:pPr algn="l"/>
            <a:r>
              <a:rPr lang="en-US" altLang="zh-CN">
                <a:latin typeface="Times New Roman" pitchFamily="18" charset="0"/>
                <a:ea typeface="宋体" pitchFamily="2" charset="-122"/>
              </a:rPr>
              <a:t>	food or soil expressed per volume or mass. </a:t>
            </a:r>
          </a:p>
          <a:p>
            <a:pPr algn="l"/>
            <a:endParaRPr lang="en-US" altLang="zh-CN">
              <a:latin typeface="Times New Roman" pitchFamily="18" charset="0"/>
              <a:ea typeface="宋体" pitchFamily="2" charset="-122"/>
            </a:endParaRPr>
          </a:p>
          <a:p>
            <a:pPr algn="l"/>
            <a:endParaRPr lang="en-US" altLang="zh-CN">
              <a:latin typeface="Times New Roman" pitchFamily="18" charset="0"/>
              <a:ea typeface="宋体" pitchFamily="2" charset="-122"/>
            </a:endParaRPr>
          </a:p>
          <a:p>
            <a:pPr algn="l"/>
            <a:r>
              <a:rPr lang="en-US" sz="2400" b="1"/>
              <a:t>Exposure Route</a:t>
            </a:r>
            <a:r>
              <a:rPr lang="en-US" b="1"/>
              <a:t>: </a:t>
            </a:r>
            <a:r>
              <a:rPr lang="en-US" altLang="zh-CN">
                <a:latin typeface="Times New Roman" pitchFamily="18" charset="0"/>
                <a:ea typeface="宋体" pitchFamily="2" charset="-122"/>
              </a:rPr>
              <a:t>Exposure route denotes the different ways the substance </a:t>
            </a:r>
          </a:p>
          <a:p>
            <a:pPr algn="l"/>
            <a:r>
              <a:rPr lang="en-US" altLang="zh-CN">
                <a:latin typeface="Times New Roman" pitchFamily="18" charset="0"/>
                <a:ea typeface="宋体" pitchFamily="2" charset="-122"/>
              </a:rPr>
              <a:t>	may enter the body. The route may be dermal, ingestion or inhalation.</a:t>
            </a:r>
            <a:r>
              <a:rPr lang="en-US" altLang="zh-CN">
                <a:ea typeface="宋体" pitchFamily="2" charset="-122"/>
              </a:rPr>
              <a:t> </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a:ln>
            <a:miter lim="800000"/>
            <a:headEnd/>
            <a:tailEnd/>
          </a:ln>
        </p:spPr>
        <p:txBody>
          <a:bodyPr/>
          <a:lstStyle/>
          <a:p>
            <a:fld id="{8BFB13AD-10F8-486E-A750-466A0E53B60F}" type="slidenum">
              <a:rPr lang="en-US"/>
              <a:pPr/>
              <a:t>12</a:t>
            </a:fld>
            <a:endParaRPr lang="en-US"/>
          </a:p>
        </p:txBody>
      </p:sp>
      <p:sp>
        <p:nvSpPr>
          <p:cNvPr id="11267" name="Rectangle 2"/>
          <p:cNvSpPr>
            <a:spLocks noGrp="1" noChangeArrowheads="1"/>
          </p:cNvSpPr>
          <p:nvPr>
            <p:ph type="title"/>
          </p:nvPr>
        </p:nvSpPr>
        <p:spPr>
          <a:xfrm>
            <a:off x="304800" y="5584825"/>
            <a:ext cx="8229600" cy="1143000"/>
          </a:xfrm>
        </p:spPr>
        <p:txBody>
          <a:bodyPr/>
          <a:lstStyle/>
          <a:p>
            <a:pPr algn="l" eaLnBrk="1" hangingPunct="1"/>
            <a:r>
              <a:rPr lang="en-US" sz="2000" dirty="0" smtClean="0"/>
              <a:t>Movement of the pollutant from the source to the target (a human being) is shown as an "exposure pathway" for each source. The entire journey of a pollutant from a source to a target is a "route of exposure."</a:t>
            </a:r>
            <a:br>
              <a:rPr lang="en-US" sz="2000" dirty="0" smtClean="0"/>
            </a:br>
            <a:endParaRPr lang="en-US" sz="2000" dirty="0" smtClean="0"/>
          </a:p>
        </p:txBody>
      </p:sp>
      <p:pic>
        <p:nvPicPr>
          <p:cNvPr id="11268" name="Picture 4"/>
          <p:cNvPicPr>
            <a:picLocks noChangeAspect="1" noChangeArrowheads="1"/>
          </p:cNvPicPr>
          <p:nvPr/>
        </p:nvPicPr>
        <p:blipFill>
          <a:blip r:embed="rId3" cstate="print"/>
          <a:srcRect/>
          <a:stretch>
            <a:fillRect/>
          </a:stretch>
        </p:blipFill>
        <p:spPr bwMode="auto">
          <a:xfrm>
            <a:off x="685800" y="304800"/>
            <a:ext cx="7696200" cy="5280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2"/>
          </p:nvPr>
        </p:nvSpPr>
        <p:spPr>
          <a:noFill/>
          <a:ln>
            <a:miter lim="800000"/>
            <a:headEnd/>
            <a:tailEnd/>
          </a:ln>
        </p:spPr>
        <p:txBody>
          <a:bodyPr/>
          <a:lstStyle/>
          <a:p>
            <a:fld id="{93B5D310-42F0-49B0-BB84-A6162765BE31}" type="slidenum">
              <a:rPr lang="en-US"/>
              <a:pPr/>
              <a:t>13</a:t>
            </a:fld>
            <a:endParaRPr lang="en-US"/>
          </a:p>
        </p:txBody>
      </p:sp>
      <p:pic>
        <p:nvPicPr>
          <p:cNvPr id="13315" name="Picture 2"/>
          <p:cNvPicPr>
            <a:picLocks noChangeAspect="1" noChangeArrowheads="1"/>
          </p:cNvPicPr>
          <p:nvPr/>
        </p:nvPicPr>
        <p:blipFill>
          <a:blip r:embed="rId3" cstate="print"/>
          <a:srcRect b="4321"/>
          <a:stretch>
            <a:fillRect/>
          </a:stretch>
        </p:blipFill>
        <p:spPr bwMode="auto">
          <a:xfrm>
            <a:off x="0" y="609600"/>
            <a:ext cx="9144000" cy="6019800"/>
          </a:xfrm>
          <a:prstGeom prst="rect">
            <a:avLst/>
          </a:prstGeom>
          <a:noFill/>
          <a:ln w="9525">
            <a:noFill/>
            <a:miter lim="800000"/>
            <a:headEnd/>
            <a:tailEnd/>
          </a:ln>
        </p:spPr>
      </p:pic>
      <p:grpSp>
        <p:nvGrpSpPr>
          <p:cNvPr id="23555" name="Group 3"/>
          <p:cNvGrpSpPr>
            <a:grpSpLocks/>
          </p:cNvGrpSpPr>
          <p:nvPr/>
        </p:nvGrpSpPr>
        <p:grpSpPr bwMode="auto">
          <a:xfrm>
            <a:off x="3810000" y="2590800"/>
            <a:ext cx="685800" cy="609600"/>
            <a:chOff x="2448" y="1440"/>
            <a:chExt cx="432" cy="384"/>
          </a:xfrm>
        </p:grpSpPr>
        <p:sp>
          <p:nvSpPr>
            <p:cNvPr id="13403" name="Oval 4"/>
            <p:cNvSpPr>
              <a:spLocks noChangeArrowheads="1"/>
            </p:cNvSpPr>
            <p:nvPr/>
          </p:nvSpPr>
          <p:spPr bwMode="auto">
            <a:xfrm>
              <a:off x="2592" y="1584"/>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404" name="Oval 5"/>
            <p:cNvSpPr>
              <a:spLocks noChangeArrowheads="1"/>
            </p:cNvSpPr>
            <p:nvPr/>
          </p:nvSpPr>
          <p:spPr bwMode="auto">
            <a:xfrm>
              <a:off x="2544" y="1440"/>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405" name="Oval 6"/>
            <p:cNvSpPr>
              <a:spLocks noChangeArrowheads="1"/>
            </p:cNvSpPr>
            <p:nvPr/>
          </p:nvSpPr>
          <p:spPr bwMode="auto">
            <a:xfrm>
              <a:off x="2448" y="1680"/>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406" name="Oval 7"/>
            <p:cNvSpPr>
              <a:spLocks noChangeArrowheads="1"/>
            </p:cNvSpPr>
            <p:nvPr/>
          </p:nvSpPr>
          <p:spPr bwMode="auto">
            <a:xfrm>
              <a:off x="2496" y="1536"/>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407" name="Oval 8"/>
            <p:cNvSpPr>
              <a:spLocks noChangeArrowheads="1"/>
            </p:cNvSpPr>
            <p:nvPr/>
          </p:nvSpPr>
          <p:spPr bwMode="auto">
            <a:xfrm>
              <a:off x="2640" y="1728"/>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408" name="Oval 9"/>
            <p:cNvSpPr>
              <a:spLocks noChangeArrowheads="1"/>
            </p:cNvSpPr>
            <p:nvPr/>
          </p:nvSpPr>
          <p:spPr bwMode="auto">
            <a:xfrm>
              <a:off x="2640" y="1440"/>
              <a:ext cx="144" cy="144"/>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3409" name="Oval 10"/>
            <p:cNvSpPr>
              <a:spLocks noChangeArrowheads="1"/>
            </p:cNvSpPr>
            <p:nvPr/>
          </p:nvSpPr>
          <p:spPr bwMode="auto">
            <a:xfrm>
              <a:off x="2544" y="1776"/>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410" name="Oval 11"/>
            <p:cNvSpPr>
              <a:spLocks noChangeArrowheads="1"/>
            </p:cNvSpPr>
            <p:nvPr/>
          </p:nvSpPr>
          <p:spPr bwMode="auto">
            <a:xfrm>
              <a:off x="2832" y="1584"/>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411" name="Oval 12"/>
            <p:cNvSpPr>
              <a:spLocks noChangeArrowheads="1"/>
            </p:cNvSpPr>
            <p:nvPr/>
          </p:nvSpPr>
          <p:spPr bwMode="auto">
            <a:xfrm>
              <a:off x="2496" y="1632"/>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3412" name="Oval 13"/>
            <p:cNvSpPr>
              <a:spLocks noChangeArrowheads="1"/>
            </p:cNvSpPr>
            <p:nvPr/>
          </p:nvSpPr>
          <p:spPr bwMode="auto">
            <a:xfrm>
              <a:off x="2688" y="1632"/>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23566" name="Group 14"/>
          <p:cNvGrpSpPr>
            <a:grpSpLocks/>
          </p:cNvGrpSpPr>
          <p:nvPr/>
        </p:nvGrpSpPr>
        <p:grpSpPr bwMode="auto">
          <a:xfrm>
            <a:off x="2209800" y="2362200"/>
            <a:ext cx="1828800" cy="3352800"/>
            <a:chOff x="1392" y="1296"/>
            <a:chExt cx="1152" cy="2112"/>
          </a:xfrm>
        </p:grpSpPr>
        <p:sp>
          <p:nvSpPr>
            <p:cNvPr id="13393" name="Oval 15"/>
            <p:cNvSpPr>
              <a:spLocks noChangeArrowheads="1"/>
            </p:cNvSpPr>
            <p:nvPr/>
          </p:nvSpPr>
          <p:spPr bwMode="auto">
            <a:xfrm>
              <a:off x="2496" y="3360"/>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94" name="Oval 16"/>
            <p:cNvSpPr>
              <a:spLocks noChangeArrowheads="1"/>
            </p:cNvSpPr>
            <p:nvPr/>
          </p:nvSpPr>
          <p:spPr bwMode="auto">
            <a:xfrm>
              <a:off x="1968" y="2112"/>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95" name="Oval 17"/>
            <p:cNvSpPr>
              <a:spLocks noChangeArrowheads="1"/>
            </p:cNvSpPr>
            <p:nvPr/>
          </p:nvSpPr>
          <p:spPr bwMode="auto">
            <a:xfrm>
              <a:off x="1488" y="3264"/>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96" name="Oval 18"/>
            <p:cNvSpPr>
              <a:spLocks noChangeArrowheads="1"/>
            </p:cNvSpPr>
            <p:nvPr/>
          </p:nvSpPr>
          <p:spPr bwMode="auto">
            <a:xfrm>
              <a:off x="1488" y="2880"/>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97" name="Oval 19"/>
            <p:cNvSpPr>
              <a:spLocks noChangeArrowheads="1"/>
            </p:cNvSpPr>
            <p:nvPr/>
          </p:nvSpPr>
          <p:spPr bwMode="auto">
            <a:xfrm>
              <a:off x="1872" y="1680"/>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98" name="Oval 20"/>
            <p:cNvSpPr>
              <a:spLocks noChangeArrowheads="1"/>
            </p:cNvSpPr>
            <p:nvPr/>
          </p:nvSpPr>
          <p:spPr bwMode="auto">
            <a:xfrm>
              <a:off x="2208" y="1296"/>
              <a:ext cx="144" cy="144"/>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3399" name="Oval 21"/>
            <p:cNvSpPr>
              <a:spLocks noChangeArrowheads="1"/>
            </p:cNvSpPr>
            <p:nvPr/>
          </p:nvSpPr>
          <p:spPr bwMode="auto">
            <a:xfrm>
              <a:off x="1920" y="1344"/>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400" name="Oval 22"/>
            <p:cNvSpPr>
              <a:spLocks noChangeArrowheads="1"/>
            </p:cNvSpPr>
            <p:nvPr/>
          </p:nvSpPr>
          <p:spPr bwMode="auto">
            <a:xfrm>
              <a:off x="1680" y="3312"/>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401" name="Oval 23"/>
            <p:cNvSpPr>
              <a:spLocks noChangeArrowheads="1"/>
            </p:cNvSpPr>
            <p:nvPr/>
          </p:nvSpPr>
          <p:spPr bwMode="auto">
            <a:xfrm>
              <a:off x="1392" y="297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3402" name="Oval 24"/>
            <p:cNvSpPr>
              <a:spLocks noChangeArrowheads="1"/>
            </p:cNvSpPr>
            <p:nvPr/>
          </p:nvSpPr>
          <p:spPr bwMode="auto">
            <a:xfrm>
              <a:off x="1872" y="1632"/>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23577" name="Group 25"/>
          <p:cNvGrpSpPr>
            <a:grpSpLocks/>
          </p:cNvGrpSpPr>
          <p:nvPr/>
        </p:nvGrpSpPr>
        <p:grpSpPr bwMode="auto">
          <a:xfrm>
            <a:off x="6172200" y="3962400"/>
            <a:ext cx="2590800" cy="2286000"/>
            <a:chOff x="3888" y="2400"/>
            <a:chExt cx="1632" cy="1440"/>
          </a:xfrm>
        </p:grpSpPr>
        <p:grpSp>
          <p:nvGrpSpPr>
            <p:cNvPr id="13333" name="Group 26"/>
            <p:cNvGrpSpPr>
              <a:grpSpLocks/>
            </p:cNvGrpSpPr>
            <p:nvPr/>
          </p:nvGrpSpPr>
          <p:grpSpPr bwMode="auto">
            <a:xfrm>
              <a:off x="3888" y="2400"/>
              <a:ext cx="1632" cy="1440"/>
              <a:chOff x="3888" y="2400"/>
              <a:chExt cx="1632" cy="1440"/>
            </a:xfrm>
          </p:grpSpPr>
          <p:grpSp>
            <p:nvGrpSpPr>
              <p:cNvPr id="13335" name="Group 27"/>
              <p:cNvGrpSpPr>
                <a:grpSpLocks/>
              </p:cNvGrpSpPr>
              <p:nvPr/>
            </p:nvGrpSpPr>
            <p:grpSpPr bwMode="auto">
              <a:xfrm>
                <a:off x="3936" y="2640"/>
                <a:ext cx="1584" cy="1200"/>
                <a:chOff x="3936" y="2640"/>
                <a:chExt cx="1584" cy="1200"/>
              </a:xfrm>
            </p:grpSpPr>
            <p:sp>
              <p:nvSpPr>
                <p:cNvPr id="13376" name="Oval 28"/>
                <p:cNvSpPr>
                  <a:spLocks noChangeArrowheads="1"/>
                </p:cNvSpPr>
                <p:nvPr/>
              </p:nvSpPr>
              <p:spPr bwMode="auto">
                <a:xfrm>
                  <a:off x="5472" y="2976"/>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77" name="Oval 29"/>
                <p:cNvSpPr>
                  <a:spLocks noChangeArrowheads="1"/>
                </p:cNvSpPr>
                <p:nvPr/>
              </p:nvSpPr>
              <p:spPr bwMode="auto">
                <a:xfrm>
                  <a:off x="5232" y="2880"/>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78" name="Oval 30"/>
                <p:cNvSpPr>
                  <a:spLocks noChangeArrowheads="1"/>
                </p:cNvSpPr>
                <p:nvPr/>
              </p:nvSpPr>
              <p:spPr bwMode="auto">
                <a:xfrm>
                  <a:off x="5328" y="3072"/>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79" name="Oval 31"/>
                <p:cNvSpPr>
                  <a:spLocks noChangeArrowheads="1"/>
                </p:cNvSpPr>
                <p:nvPr/>
              </p:nvSpPr>
              <p:spPr bwMode="auto">
                <a:xfrm>
                  <a:off x="5040" y="3264"/>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80" name="Oval 32"/>
                <p:cNvSpPr>
                  <a:spLocks noChangeArrowheads="1"/>
                </p:cNvSpPr>
                <p:nvPr/>
              </p:nvSpPr>
              <p:spPr bwMode="auto">
                <a:xfrm>
                  <a:off x="4128" y="3792"/>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81" name="Oval 33"/>
                <p:cNvSpPr>
                  <a:spLocks noChangeArrowheads="1"/>
                </p:cNvSpPr>
                <p:nvPr/>
              </p:nvSpPr>
              <p:spPr bwMode="auto">
                <a:xfrm>
                  <a:off x="4320" y="3552"/>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82" name="Oval 34"/>
                <p:cNvSpPr>
                  <a:spLocks noChangeArrowheads="1"/>
                </p:cNvSpPr>
                <p:nvPr/>
              </p:nvSpPr>
              <p:spPr bwMode="auto">
                <a:xfrm>
                  <a:off x="4176" y="3600"/>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83" name="Oval 35"/>
                <p:cNvSpPr>
                  <a:spLocks noChangeArrowheads="1"/>
                </p:cNvSpPr>
                <p:nvPr/>
              </p:nvSpPr>
              <p:spPr bwMode="auto">
                <a:xfrm>
                  <a:off x="4416" y="3504"/>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84" name="Oval 36"/>
                <p:cNvSpPr>
                  <a:spLocks noChangeArrowheads="1"/>
                </p:cNvSpPr>
                <p:nvPr/>
              </p:nvSpPr>
              <p:spPr bwMode="auto">
                <a:xfrm>
                  <a:off x="4032" y="3696"/>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85" name="Oval 37"/>
                <p:cNvSpPr>
                  <a:spLocks noChangeArrowheads="1"/>
                </p:cNvSpPr>
                <p:nvPr/>
              </p:nvSpPr>
              <p:spPr bwMode="auto">
                <a:xfrm>
                  <a:off x="4176" y="3696"/>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86" name="Oval 38"/>
                <p:cNvSpPr>
                  <a:spLocks noChangeArrowheads="1"/>
                </p:cNvSpPr>
                <p:nvPr/>
              </p:nvSpPr>
              <p:spPr bwMode="auto">
                <a:xfrm>
                  <a:off x="4320" y="3648"/>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87" name="Oval 39"/>
                <p:cNvSpPr>
                  <a:spLocks noChangeArrowheads="1"/>
                </p:cNvSpPr>
                <p:nvPr/>
              </p:nvSpPr>
              <p:spPr bwMode="auto">
                <a:xfrm>
                  <a:off x="3936" y="3744"/>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88" name="Oval 40"/>
                <p:cNvSpPr>
                  <a:spLocks noChangeArrowheads="1"/>
                </p:cNvSpPr>
                <p:nvPr/>
              </p:nvSpPr>
              <p:spPr bwMode="auto">
                <a:xfrm>
                  <a:off x="4896" y="3120"/>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89" name="Oval 41"/>
                <p:cNvSpPr>
                  <a:spLocks noChangeArrowheads="1"/>
                </p:cNvSpPr>
                <p:nvPr/>
              </p:nvSpPr>
              <p:spPr bwMode="auto">
                <a:xfrm>
                  <a:off x="5472" y="2832"/>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90" name="Oval 42"/>
                <p:cNvSpPr>
                  <a:spLocks noChangeArrowheads="1"/>
                </p:cNvSpPr>
                <p:nvPr/>
              </p:nvSpPr>
              <p:spPr bwMode="auto">
                <a:xfrm>
                  <a:off x="5280" y="2640"/>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91" name="Oval 43"/>
                <p:cNvSpPr>
                  <a:spLocks noChangeArrowheads="1"/>
                </p:cNvSpPr>
                <p:nvPr/>
              </p:nvSpPr>
              <p:spPr bwMode="auto">
                <a:xfrm>
                  <a:off x="5040" y="2976"/>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92" name="Oval 44"/>
                <p:cNvSpPr>
                  <a:spLocks noChangeArrowheads="1"/>
                </p:cNvSpPr>
                <p:nvPr/>
              </p:nvSpPr>
              <p:spPr bwMode="auto">
                <a:xfrm>
                  <a:off x="5088" y="2832"/>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13336" name="Oval 45"/>
              <p:cNvSpPr>
                <a:spLocks noChangeArrowheads="1"/>
              </p:cNvSpPr>
              <p:nvPr/>
            </p:nvSpPr>
            <p:spPr bwMode="auto">
              <a:xfrm>
                <a:off x="4224" y="3408"/>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3337" name="Oval 46"/>
              <p:cNvSpPr>
                <a:spLocks noChangeArrowheads="1"/>
              </p:cNvSpPr>
              <p:nvPr/>
            </p:nvSpPr>
            <p:spPr bwMode="auto">
              <a:xfrm>
                <a:off x="5184" y="3024"/>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3338" name="Oval 47"/>
              <p:cNvSpPr>
                <a:spLocks noChangeArrowheads="1"/>
              </p:cNvSpPr>
              <p:nvPr/>
            </p:nvSpPr>
            <p:spPr bwMode="auto">
              <a:xfrm>
                <a:off x="5424" y="2784"/>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39" name="Oval 48"/>
              <p:cNvSpPr>
                <a:spLocks noChangeArrowheads="1"/>
              </p:cNvSpPr>
              <p:nvPr/>
            </p:nvSpPr>
            <p:spPr bwMode="auto">
              <a:xfrm>
                <a:off x="5184" y="2688"/>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40" name="Oval 49"/>
              <p:cNvSpPr>
                <a:spLocks noChangeArrowheads="1"/>
              </p:cNvSpPr>
              <p:nvPr/>
            </p:nvSpPr>
            <p:spPr bwMode="auto">
              <a:xfrm>
                <a:off x="5280" y="2880"/>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41" name="Oval 50"/>
              <p:cNvSpPr>
                <a:spLocks noChangeArrowheads="1"/>
              </p:cNvSpPr>
              <p:nvPr/>
            </p:nvSpPr>
            <p:spPr bwMode="auto">
              <a:xfrm>
                <a:off x="4992" y="3072"/>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42" name="Oval 51"/>
              <p:cNvSpPr>
                <a:spLocks noChangeArrowheads="1"/>
              </p:cNvSpPr>
              <p:nvPr/>
            </p:nvSpPr>
            <p:spPr bwMode="auto">
              <a:xfrm>
                <a:off x="4080" y="3600"/>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43" name="Oval 52"/>
              <p:cNvSpPr>
                <a:spLocks noChangeArrowheads="1"/>
              </p:cNvSpPr>
              <p:nvPr/>
            </p:nvSpPr>
            <p:spPr bwMode="auto">
              <a:xfrm>
                <a:off x="4272" y="3360"/>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44" name="Oval 53"/>
              <p:cNvSpPr>
                <a:spLocks noChangeArrowheads="1"/>
              </p:cNvSpPr>
              <p:nvPr/>
            </p:nvSpPr>
            <p:spPr bwMode="auto">
              <a:xfrm>
                <a:off x="4128" y="3408"/>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45" name="Oval 54"/>
              <p:cNvSpPr>
                <a:spLocks noChangeArrowheads="1"/>
              </p:cNvSpPr>
              <p:nvPr/>
            </p:nvSpPr>
            <p:spPr bwMode="auto">
              <a:xfrm>
                <a:off x="4368" y="3312"/>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46" name="Oval 55"/>
              <p:cNvSpPr>
                <a:spLocks noChangeArrowheads="1"/>
              </p:cNvSpPr>
              <p:nvPr/>
            </p:nvSpPr>
            <p:spPr bwMode="auto">
              <a:xfrm>
                <a:off x="3984" y="3504"/>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47" name="Oval 56"/>
              <p:cNvSpPr>
                <a:spLocks noChangeArrowheads="1"/>
              </p:cNvSpPr>
              <p:nvPr/>
            </p:nvSpPr>
            <p:spPr bwMode="auto">
              <a:xfrm>
                <a:off x="4128" y="3504"/>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48" name="Oval 57"/>
              <p:cNvSpPr>
                <a:spLocks noChangeArrowheads="1"/>
              </p:cNvSpPr>
              <p:nvPr/>
            </p:nvSpPr>
            <p:spPr bwMode="auto">
              <a:xfrm>
                <a:off x="4272" y="3456"/>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49" name="Oval 58"/>
              <p:cNvSpPr>
                <a:spLocks noChangeArrowheads="1"/>
              </p:cNvSpPr>
              <p:nvPr/>
            </p:nvSpPr>
            <p:spPr bwMode="auto">
              <a:xfrm>
                <a:off x="3888" y="3552"/>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50" name="Oval 59"/>
              <p:cNvSpPr>
                <a:spLocks noChangeArrowheads="1"/>
              </p:cNvSpPr>
              <p:nvPr/>
            </p:nvSpPr>
            <p:spPr bwMode="auto">
              <a:xfrm>
                <a:off x="4848" y="2928"/>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51" name="Oval 60"/>
              <p:cNvSpPr>
                <a:spLocks noChangeArrowheads="1"/>
              </p:cNvSpPr>
              <p:nvPr/>
            </p:nvSpPr>
            <p:spPr bwMode="auto">
              <a:xfrm>
                <a:off x="5424" y="2640"/>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52" name="Oval 61"/>
              <p:cNvSpPr>
                <a:spLocks noChangeArrowheads="1"/>
              </p:cNvSpPr>
              <p:nvPr/>
            </p:nvSpPr>
            <p:spPr bwMode="auto">
              <a:xfrm>
                <a:off x="5232" y="2448"/>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53" name="Oval 62"/>
              <p:cNvSpPr>
                <a:spLocks noChangeArrowheads="1"/>
              </p:cNvSpPr>
              <p:nvPr/>
            </p:nvSpPr>
            <p:spPr bwMode="auto">
              <a:xfrm>
                <a:off x="4992" y="2784"/>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54" name="Oval 63"/>
              <p:cNvSpPr>
                <a:spLocks noChangeArrowheads="1"/>
              </p:cNvSpPr>
              <p:nvPr/>
            </p:nvSpPr>
            <p:spPr bwMode="auto">
              <a:xfrm>
                <a:off x="5040" y="2640"/>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55" name="Oval 64"/>
              <p:cNvSpPr>
                <a:spLocks noChangeArrowheads="1"/>
              </p:cNvSpPr>
              <p:nvPr/>
            </p:nvSpPr>
            <p:spPr bwMode="auto">
              <a:xfrm>
                <a:off x="3984" y="3408"/>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3356" name="Oval 65"/>
              <p:cNvSpPr>
                <a:spLocks noChangeArrowheads="1"/>
              </p:cNvSpPr>
              <p:nvPr/>
            </p:nvSpPr>
            <p:spPr bwMode="auto">
              <a:xfrm>
                <a:off x="4752" y="2784"/>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3357" name="Oval 66"/>
              <p:cNvSpPr>
                <a:spLocks noChangeArrowheads="1"/>
              </p:cNvSpPr>
              <p:nvPr/>
            </p:nvSpPr>
            <p:spPr bwMode="auto">
              <a:xfrm>
                <a:off x="4752" y="2880"/>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58" name="Oval 67"/>
              <p:cNvSpPr>
                <a:spLocks noChangeArrowheads="1"/>
              </p:cNvSpPr>
              <p:nvPr/>
            </p:nvSpPr>
            <p:spPr bwMode="auto">
              <a:xfrm>
                <a:off x="5328" y="2976"/>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59" name="Oval 68"/>
              <p:cNvSpPr>
                <a:spLocks noChangeArrowheads="1"/>
              </p:cNvSpPr>
              <p:nvPr/>
            </p:nvSpPr>
            <p:spPr bwMode="auto">
              <a:xfrm>
                <a:off x="5280" y="2784"/>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60" name="Oval 69"/>
              <p:cNvSpPr>
                <a:spLocks noChangeArrowheads="1"/>
              </p:cNvSpPr>
              <p:nvPr/>
            </p:nvSpPr>
            <p:spPr bwMode="auto">
              <a:xfrm>
                <a:off x="5088" y="2496"/>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61" name="Oval 70"/>
              <p:cNvSpPr>
                <a:spLocks noChangeArrowheads="1"/>
              </p:cNvSpPr>
              <p:nvPr/>
            </p:nvSpPr>
            <p:spPr bwMode="auto">
              <a:xfrm>
                <a:off x="4080" y="3168"/>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62" name="Oval 71"/>
              <p:cNvSpPr>
                <a:spLocks noChangeArrowheads="1"/>
              </p:cNvSpPr>
              <p:nvPr/>
            </p:nvSpPr>
            <p:spPr bwMode="auto">
              <a:xfrm>
                <a:off x="4368" y="3408"/>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63" name="Oval 72"/>
              <p:cNvSpPr>
                <a:spLocks noChangeArrowheads="1"/>
              </p:cNvSpPr>
              <p:nvPr/>
            </p:nvSpPr>
            <p:spPr bwMode="auto">
              <a:xfrm>
                <a:off x="4272" y="3696"/>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64" name="Oval 73"/>
              <p:cNvSpPr>
                <a:spLocks noChangeArrowheads="1"/>
              </p:cNvSpPr>
              <p:nvPr/>
            </p:nvSpPr>
            <p:spPr bwMode="auto">
              <a:xfrm>
                <a:off x="3984" y="3264"/>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65" name="Oval 74"/>
              <p:cNvSpPr>
                <a:spLocks noChangeArrowheads="1"/>
              </p:cNvSpPr>
              <p:nvPr/>
            </p:nvSpPr>
            <p:spPr bwMode="auto">
              <a:xfrm>
                <a:off x="4128" y="3792"/>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66" name="Oval 75"/>
              <p:cNvSpPr>
                <a:spLocks noChangeArrowheads="1"/>
              </p:cNvSpPr>
              <p:nvPr/>
            </p:nvSpPr>
            <p:spPr bwMode="auto">
              <a:xfrm>
                <a:off x="4224" y="3552"/>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67" name="Oval 76"/>
              <p:cNvSpPr>
                <a:spLocks noChangeArrowheads="1"/>
              </p:cNvSpPr>
              <p:nvPr/>
            </p:nvSpPr>
            <p:spPr bwMode="auto">
              <a:xfrm>
                <a:off x="3936" y="3408"/>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68" name="Oval 77"/>
              <p:cNvSpPr>
                <a:spLocks noChangeArrowheads="1"/>
              </p:cNvSpPr>
              <p:nvPr/>
            </p:nvSpPr>
            <p:spPr bwMode="auto">
              <a:xfrm>
                <a:off x="4176" y="3264"/>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69" name="Oval 78"/>
              <p:cNvSpPr>
                <a:spLocks noChangeArrowheads="1"/>
              </p:cNvSpPr>
              <p:nvPr/>
            </p:nvSpPr>
            <p:spPr bwMode="auto">
              <a:xfrm>
                <a:off x="4992" y="3216"/>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70" name="Oval 79"/>
              <p:cNvSpPr>
                <a:spLocks noChangeArrowheads="1"/>
              </p:cNvSpPr>
              <p:nvPr/>
            </p:nvSpPr>
            <p:spPr bwMode="auto">
              <a:xfrm>
                <a:off x="5328" y="2400"/>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71" name="Oval 80"/>
              <p:cNvSpPr>
                <a:spLocks noChangeArrowheads="1"/>
              </p:cNvSpPr>
              <p:nvPr/>
            </p:nvSpPr>
            <p:spPr bwMode="auto">
              <a:xfrm>
                <a:off x="5376" y="2736"/>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72" name="Oval 81"/>
              <p:cNvSpPr>
                <a:spLocks noChangeArrowheads="1"/>
              </p:cNvSpPr>
              <p:nvPr/>
            </p:nvSpPr>
            <p:spPr bwMode="auto">
              <a:xfrm>
                <a:off x="5136" y="3072"/>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73" name="Oval 82"/>
              <p:cNvSpPr>
                <a:spLocks noChangeArrowheads="1"/>
              </p:cNvSpPr>
              <p:nvPr/>
            </p:nvSpPr>
            <p:spPr bwMode="auto">
              <a:xfrm>
                <a:off x="5184" y="2928"/>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374" name="Oval 83"/>
              <p:cNvSpPr>
                <a:spLocks noChangeArrowheads="1"/>
              </p:cNvSpPr>
              <p:nvPr/>
            </p:nvSpPr>
            <p:spPr bwMode="auto">
              <a:xfrm>
                <a:off x="4128" y="369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3375" name="Oval 84"/>
              <p:cNvSpPr>
                <a:spLocks noChangeArrowheads="1"/>
              </p:cNvSpPr>
              <p:nvPr/>
            </p:nvSpPr>
            <p:spPr bwMode="auto">
              <a:xfrm>
                <a:off x="4944" y="264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sp>
          <p:nvSpPr>
            <p:cNvPr id="13334" name="Oval 85"/>
            <p:cNvSpPr>
              <a:spLocks noChangeArrowheads="1"/>
            </p:cNvSpPr>
            <p:nvPr/>
          </p:nvSpPr>
          <p:spPr bwMode="auto">
            <a:xfrm>
              <a:off x="5040" y="2928"/>
              <a:ext cx="144" cy="144"/>
            </a:xfrm>
            <a:prstGeom prst="ellipse">
              <a:avLst/>
            </a:prstGeom>
            <a:solidFill>
              <a:schemeClr val="accent2"/>
            </a:solidFill>
            <a:ln w="9525">
              <a:solidFill>
                <a:schemeClr val="accent2"/>
              </a:solidFill>
              <a:round/>
              <a:headEnd/>
              <a:tailEnd/>
            </a:ln>
            <a:effectLst/>
          </p:spPr>
          <p:txBody>
            <a:bodyPr wrap="none" anchor="ctr"/>
            <a:lstStyle/>
            <a:p>
              <a:endParaRPr lang="en-US"/>
            </a:p>
          </p:txBody>
        </p:sp>
      </p:grpSp>
      <p:sp>
        <p:nvSpPr>
          <p:cNvPr id="13319" name="Text Box 86"/>
          <p:cNvSpPr txBox="1">
            <a:spLocks noChangeArrowheads="1"/>
          </p:cNvSpPr>
          <p:nvPr/>
        </p:nvSpPr>
        <p:spPr bwMode="auto">
          <a:xfrm>
            <a:off x="395056" y="152399"/>
            <a:ext cx="8610600" cy="396875"/>
          </a:xfrm>
          <a:prstGeom prst="rect">
            <a:avLst/>
          </a:prstGeom>
          <a:noFill/>
          <a:ln w="9525">
            <a:noFill/>
            <a:miter lim="800000"/>
            <a:headEnd/>
            <a:tailEnd/>
          </a:ln>
          <a:effectLst/>
        </p:spPr>
        <p:txBody>
          <a:bodyPr>
            <a:spAutoFit/>
          </a:bodyPr>
          <a:lstStyle/>
          <a:p>
            <a:r>
              <a:rPr lang="en-US" sz="2000" b="1" dirty="0">
                <a:latin typeface="Times New Roman" pitchFamily="18" charset="0"/>
                <a:cs typeface="Times New Roman" pitchFamily="18" charset="0"/>
              </a:rPr>
              <a:t>Pathways of Particle Translocation Within and Outside Respiratory Tract</a:t>
            </a:r>
          </a:p>
        </p:txBody>
      </p:sp>
      <p:grpSp>
        <p:nvGrpSpPr>
          <p:cNvPr id="23639" name="Group 87"/>
          <p:cNvGrpSpPr>
            <a:grpSpLocks/>
          </p:cNvGrpSpPr>
          <p:nvPr/>
        </p:nvGrpSpPr>
        <p:grpSpPr bwMode="auto">
          <a:xfrm>
            <a:off x="0" y="1143000"/>
            <a:ext cx="3186113" cy="2438400"/>
            <a:chOff x="0" y="720"/>
            <a:chExt cx="2007" cy="1536"/>
          </a:xfrm>
        </p:grpSpPr>
        <p:sp>
          <p:nvSpPr>
            <p:cNvPr id="13330" name="Line 88"/>
            <p:cNvSpPr>
              <a:spLocks noChangeShapeType="1"/>
            </p:cNvSpPr>
            <p:nvPr/>
          </p:nvSpPr>
          <p:spPr bwMode="auto">
            <a:xfrm flipH="1" flipV="1">
              <a:off x="1680" y="1248"/>
              <a:ext cx="240" cy="288"/>
            </a:xfrm>
            <a:prstGeom prst="line">
              <a:avLst/>
            </a:prstGeom>
            <a:noFill/>
            <a:ln w="63500">
              <a:solidFill>
                <a:srgbClr val="FF0000"/>
              </a:solidFill>
              <a:round/>
              <a:headEnd/>
              <a:tailEnd type="triangle" w="med" len="med"/>
            </a:ln>
            <a:effectLst/>
          </p:spPr>
          <p:txBody>
            <a:bodyPr wrap="none"/>
            <a:lstStyle/>
            <a:p>
              <a:endParaRPr lang="en-US"/>
            </a:p>
          </p:txBody>
        </p:sp>
        <p:sp>
          <p:nvSpPr>
            <p:cNvPr id="13331" name="Text Box 89"/>
            <p:cNvSpPr txBox="1">
              <a:spLocks noChangeArrowheads="1"/>
            </p:cNvSpPr>
            <p:nvPr/>
          </p:nvSpPr>
          <p:spPr bwMode="auto">
            <a:xfrm>
              <a:off x="0" y="720"/>
              <a:ext cx="2007" cy="520"/>
            </a:xfrm>
            <a:prstGeom prst="rect">
              <a:avLst/>
            </a:prstGeom>
            <a:solidFill>
              <a:schemeClr val="accent1"/>
            </a:solidFill>
            <a:ln w="9525">
              <a:noFill/>
              <a:miter lim="800000"/>
              <a:headEnd/>
              <a:tailEnd/>
            </a:ln>
            <a:effectLst/>
          </p:spPr>
          <p:txBody>
            <a:bodyPr>
              <a:spAutoFit/>
            </a:bodyPr>
            <a:lstStyle/>
            <a:p>
              <a:pPr algn="l"/>
              <a:r>
                <a:rPr lang="en-US" sz="1600">
                  <a:latin typeface="Times New Roman" pitchFamily="18" charset="0"/>
                  <a:cs typeface="Times New Roman" pitchFamily="18" charset="0"/>
                </a:rPr>
                <a:t>Translocation of UFP from</a:t>
              </a:r>
            </a:p>
            <a:p>
              <a:pPr algn="l"/>
              <a:r>
                <a:rPr lang="en-US" sz="1600">
                  <a:latin typeface="Times New Roman" pitchFamily="18" charset="0"/>
                  <a:cs typeface="Times New Roman" pitchFamily="18" charset="0"/>
                </a:rPr>
                <a:t>NP and TB region along sensory</a:t>
              </a:r>
            </a:p>
            <a:p>
              <a:pPr algn="l"/>
              <a:r>
                <a:rPr lang="en-US" sz="1600">
                  <a:latin typeface="Times New Roman" pitchFamily="18" charset="0"/>
                  <a:cs typeface="Times New Roman" pitchFamily="18" charset="0"/>
                </a:rPr>
                <a:t>neurons to CNS (neurodegeneration)</a:t>
              </a:r>
            </a:p>
          </p:txBody>
        </p:sp>
        <p:sp>
          <p:nvSpPr>
            <p:cNvPr id="13332" name="Line 90"/>
            <p:cNvSpPr>
              <a:spLocks noChangeShapeType="1"/>
            </p:cNvSpPr>
            <p:nvPr/>
          </p:nvSpPr>
          <p:spPr bwMode="auto">
            <a:xfrm flipH="1" flipV="1">
              <a:off x="1536" y="1296"/>
              <a:ext cx="384" cy="960"/>
            </a:xfrm>
            <a:prstGeom prst="line">
              <a:avLst/>
            </a:prstGeom>
            <a:noFill/>
            <a:ln w="63500">
              <a:solidFill>
                <a:srgbClr val="FF0000"/>
              </a:solidFill>
              <a:round/>
              <a:headEnd/>
              <a:tailEnd type="triangle" w="med" len="med"/>
            </a:ln>
            <a:effectLst/>
          </p:spPr>
          <p:txBody>
            <a:bodyPr wrap="none"/>
            <a:lstStyle/>
            <a:p>
              <a:endParaRPr lang="en-US"/>
            </a:p>
          </p:txBody>
        </p:sp>
      </p:grpSp>
      <p:grpSp>
        <p:nvGrpSpPr>
          <p:cNvPr id="23643" name="Group 91"/>
          <p:cNvGrpSpPr>
            <a:grpSpLocks/>
          </p:cNvGrpSpPr>
          <p:nvPr/>
        </p:nvGrpSpPr>
        <p:grpSpPr bwMode="auto">
          <a:xfrm>
            <a:off x="2514600" y="3733800"/>
            <a:ext cx="4062413" cy="1752600"/>
            <a:chOff x="1584" y="2352"/>
            <a:chExt cx="2559" cy="1104"/>
          </a:xfrm>
        </p:grpSpPr>
        <p:sp>
          <p:nvSpPr>
            <p:cNvPr id="13327" name="Text Box 92"/>
            <p:cNvSpPr txBox="1">
              <a:spLocks noChangeArrowheads="1"/>
            </p:cNvSpPr>
            <p:nvPr/>
          </p:nvSpPr>
          <p:spPr bwMode="auto">
            <a:xfrm>
              <a:off x="2112" y="2352"/>
              <a:ext cx="2031" cy="828"/>
            </a:xfrm>
            <a:prstGeom prst="rect">
              <a:avLst/>
            </a:prstGeom>
            <a:solidFill>
              <a:schemeClr val="accent1"/>
            </a:solidFill>
            <a:ln w="9525">
              <a:noFill/>
              <a:miter lim="800000"/>
              <a:headEnd/>
              <a:tailEnd/>
            </a:ln>
            <a:effectLst/>
          </p:spPr>
          <p:txBody>
            <a:bodyPr wrap="none">
              <a:spAutoFit/>
            </a:bodyPr>
            <a:lstStyle/>
            <a:p>
              <a:pPr algn="l">
                <a:buFontTx/>
                <a:buChar char="•"/>
              </a:pPr>
              <a:r>
                <a:rPr lang="en-US" sz="1600">
                  <a:latin typeface="Times New Roman" pitchFamily="18" charset="0"/>
                  <a:cs typeface="Times New Roman" pitchFamily="18" charset="0"/>
                </a:rPr>
                <a:t>Translocation of UFP to</a:t>
              </a:r>
            </a:p>
            <a:p>
              <a:pPr algn="l"/>
              <a:r>
                <a:rPr lang="en-US" sz="1600">
                  <a:latin typeface="Times New Roman" pitchFamily="18" charset="0"/>
                  <a:cs typeface="Times New Roman" pitchFamily="18" charset="0"/>
                </a:rPr>
                <a:t>  interstitium, capillaries, heart</a:t>
              </a:r>
            </a:p>
            <a:p>
              <a:pPr algn="l">
                <a:buFontTx/>
                <a:buChar char="•"/>
              </a:pPr>
              <a:r>
                <a:rPr lang="en-US" sz="1600">
                  <a:latin typeface="Times New Roman" pitchFamily="18" charset="0"/>
                  <a:cs typeface="Times New Roman" pitchFamily="18" charset="0"/>
                </a:rPr>
                <a:t>Uptake by endothelium; platelets</a:t>
              </a:r>
            </a:p>
            <a:p>
              <a:pPr algn="l">
                <a:buFontTx/>
                <a:buChar char="•"/>
              </a:pPr>
              <a:r>
                <a:rPr lang="en-US" sz="1600">
                  <a:latin typeface="Times New Roman" pitchFamily="18" charset="0"/>
                  <a:cs typeface="Times New Roman" pitchFamily="18" charset="0"/>
                </a:rPr>
                <a:t>Activation/interaction of endothelial</a:t>
              </a:r>
            </a:p>
            <a:p>
              <a:pPr algn="l"/>
              <a:r>
                <a:rPr lang="en-US" sz="1600">
                  <a:latin typeface="Times New Roman" pitchFamily="18" charset="0"/>
                  <a:cs typeface="Times New Roman" pitchFamily="18" charset="0"/>
                </a:rPr>
                <a:t>  cells, platelets and leukocytes</a:t>
              </a:r>
            </a:p>
          </p:txBody>
        </p:sp>
        <p:sp>
          <p:nvSpPr>
            <p:cNvPr id="13328" name="Line 93"/>
            <p:cNvSpPr>
              <a:spLocks noChangeShapeType="1"/>
            </p:cNvSpPr>
            <p:nvPr/>
          </p:nvSpPr>
          <p:spPr bwMode="auto">
            <a:xfrm flipV="1">
              <a:off x="1584" y="2880"/>
              <a:ext cx="384" cy="192"/>
            </a:xfrm>
            <a:prstGeom prst="line">
              <a:avLst/>
            </a:prstGeom>
            <a:noFill/>
            <a:ln w="63500">
              <a:solidFill>
                <a:srgbClr val="FF0000"/>
              </a:solidFill>
              <a:round/>
              <a:headEnd/>
              <a:tailEnd type="triangle" w="med" len="med"/>
            </a:ln>
            <a:effectLst/>
          </p:spPr>
          <p:txBody>
            <a:bodyPr wrap="none"/>
            <a:lstStyle/>
            <a:p>
              <a:endParaRPr lang="en-US"/>
            </a:p>
          </p:txBody>
        </p:sp>
        <p:sp>
          <p:nvSpPr>
            <p:cNvPr id="13329" name="Line 94"/>
            <p:cNvSpPr>
              <a:spLocks noChangeShapeType="1"/>
            </p:cNvSpPr>
            <p:nvPr/>
          </p:nvSpPr>
          <p:spPr bwMode="auto">
            <a:xfrm flipV="1">
              <a:off x="1584" y="2976"/>
              <a:ext cx="480" cy="480"/>
            </a:xfrm>
            <a:prstGeom prst="line">
              <a:avLst/>
            </a:prstGeom>
            <a:noFill/>
            <a:ln w="63500">
              <a:solidFill>
                <a:srgbClr val="FF0000"/>
              </a:solidFill>
              <a:round/>
              <a:headEnd/>
              <a:tailEnd type="triangle" w="med" len="med"/>
            </a:ln>
            <a:effectLst/>
          </p:spPr>
          <p:txBody>
            <a:bodyPr wrap="none"/>
            <a:lstStyle/>
            <a:p>
              <a:endParaRPr lang="en-US"/>
            </a:p>
          </p:txBody>
        </p:sp>
      </p:grpSp>
      <p:grpSp>
        <p:nvGrpSpPr>
          <p:cNvPr id="23647" name="Group 95"/>
          <p:cNvGrpSpPr>
            <a:grpSpLocks/>
          </p:cNvGrpSpPr>
          <p:nvPr/>
        </p:nvGrpSpPr>
        <p:grpSpPr bwMode="auto">
          <a:xfrm>
            <a:off x="6781800" y="5334000"/>
            <a:ext cx="2047875" cy="1174750"/>
            <a:chOff x="4272" y="3360"/>
            <a:chExt cx="1290" cy="740"/>
          </a:xfrm>
        </p:grpSpPr>
        <p:sp>
          <p:nvSpPr>
            <p:cNvPr id="13324" name="Line 96"/>
            <p:cNvSpPr>
              <a:spLocks noChangeShapeType="1"/>
            </p:cNvSpPr>
            <p:nvPr/>
          </p:nvSpPr>
          <p:spPr bwMode="auto">
            <a:xfrm>
              <a:off x="4416" y="3648"/>
              <a:ext cx="432" cy="192"/>
            </a:xfrm>
            <a:prstGeom prst="line">
              <a:avLst/>
            </a:prstGeom>
            <a:noFill/>
            <a:ln w="63500">
              <a:solidFill>
                <a:srgbClr val="FF0000"/>
              </a:solidFill>
              <a:round/>
              <a:headEnd/>
              <a:tailEnd type="triangle" w="med" len="med"/>
            </a:ln>
            <a:effectLst/>
          </p:spPr>
          <p:txBody>
            <a:bodyPr wrap="none"/>
            <a:lstStyle/>
            <a:p>
              <a:endParaRPr lang="en-US"/>
            </a:p>
          </p:txBody>
        </p:sp>
        <p:sp>
          <p:nvSpPr>
            <p:cNvPr id="13325" name="Line 97"/>
            <p:cNvSpPr>
              <a:spLocks noChangeShapeType="1"/>
            </p:cNvSpPr>
            <p:nvPr/>
          </p:nvSpPr>
          <p:spPr bwMode="auto">
            <a:xfrm flipH="1">
              <a:off x="4944" y="3360"/>
              <a:ext cx="192" cy="384"/>
            </a:xfrm>
            <a:prstGeom prst="line">
              <a:avLst/>
            </a:prstGeom>
            <a:noFill/>
            <a:ln w="63500">
              <a:solidFill>
                <a:srgbClr val="FF0000"/>
              </a:solidFill>
              <a:round/>
              <a:headEnd/>
              <a:tailEnd type="triangle" w="med" len="med"/>
            </a:ln>
            <a:effectLst/>
          </p:spPr>
          <p:txBody>
            <a:bodyPr wrap="none"/>
            <a:lstStyle/>
            <a:p>
              <a:endParaRPr lang="en-US"/>
            </a:p>
          </p:txBody>
        </p:sp>
        <p:sp>
          <p:nvSpPr>
            <p:cNvPr id="13326" name="Text Box 98"/>
            <p:cNvSpPr txBox="1">
              <a:spLocks noChangeArrowheads="1"/>
            </p:cNvSpPr>
            <p:nvPr/>
          </p:nvSpPr>
          <p:spPr bwMode="auto">
            <a:xfrm>
              <a:off x="4272" y="3888"/>
              <a:ext cx="1290" cy="212"/>
            </a:xfrm>
            <a:prstGeom prst="rect">
              <a:avLst/>
            </a:prstGeom>
            <a:solidFill>
              <a:schemeClr val="accent1"/>
            </a:solidFill>
            <a:ln w="9525">
              <a:noFill/>
              <a:miter lim="800000"/>
              <a:headEnd/>
              <a:tailEnd/>
            </a:ln>
            <a:effectLst/>
          </p:spPr>
          <p:txBody>
            <a:bodyPr wrap="none">
              <a:spAutoFit/>
            </a:bodyPr>
            <a:lstStyle/>
            <a:p>
              <a:pPr algn="l"/>
              <a:r>
                <a:rPr lang="en-US" sz="1600">
                  <a:latin typeface="Times New Roman" pitchFamily="18" charset="0"/>
                  <a:cs typeface="Times New Roman" pitchFamily="18" charset="0"/>
                </a:rPr>
                <a:t>Alveolar inflammation</a:t>
              </a:r>
            </a:p>
          </p:txBody>
        </p:sp>
      </p:grpSp>
      <p:sp>
        <p:nvSpPr>
          <p:cNvPr id="23651" name="Line 99"/>
          <p:cNvSpPr>
            <a:spLocks noChangeShapeType="1"/>
          </p:cNvSpPr>
          <p:nvPr/>
        </p:nvSpPr>
        <p:spPr bwMode="auto">
          <a:xfrm flipH="1" flipV="1">
            <a:off x="5029200" y="5105400"/>
            <a:ext cx="1828800" cy="1143000"/>
          </a:xfrm>
          <a:prstGeom prst="line">
            <a:avLst/>
          </a:prstGeom>
          <a:noFill/>
          <a:ln w="63500">
            <a:solidFill>
              <a:srgbClr val="FF0000"/>
            </a:solidFill>
            <a:round/>
            <a:headEnd/>
            <a:tailEnd type="triangle" w="med" len="med"/>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3555"/>
                                        </p:tgtEl>
                                        <p:attrNameLst>
                                          <p:attrName>style.visibility</p:attrName>
                                        </p:attrNameLst>
                                      </p:cBhvr>
                                      <p:to>
                                        <p:strVal val="visible"/>
                                      </p:to>
                                    </p:set>
                                  </p:childTnLst>
                                  <p:subTnLst>
                                    <p:set>
                                      <p:cBhvr override="childStyle">
                                        <p:cTn dur="1" fill="hold" display="0" masterRel="nextClick" afterEffect="1"/>
                                        <p:tgtEl>
                                          <p:spTgt spid="23555"/>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35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363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364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23577"/>
                                        </p:tgtEl>
                                        <p:attrNameLst>
                                          <p:attrName>style.visibility</p:attrName>
                                        </p:attrNameLst>
                                      </p:cBhvr>
                                      <p:to>
                                        <p:strVal val="visible"/>
                                      </p:to>
                                    </p:set>
                                    <p:animEffect transition="in" filter="dissolve">
                                      <p:cBhvr>
                                        <p:cTn id="23" dur="500"/>
                                        <p:tgtEl>
                                          <p:spTgt spid="2357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499"/>
                                          </p:stCondLst>
                                        </p:cTn>
                                        <p:tgtEl>
                                          <p:spTgt spid="23647"/>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23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a:ln>
            <a:miter lim="800000"/>
            <a:headEnd/>
            <a:tailEnd/>
          </a:ln>
        </p:spPr>
        <p:txBody>
          <a:bodyPr/>
          <a:lstStyle/>
          <a:p>
            <a:fld id="{70E234A1-F28A-4ADA-8FF2-49FD9BBE4A0D}" type="slidenum">
              <a:rPr lang="en-US"/>
              <a:pPr/>
              <a:t>14</a:t>
            </a:fld>
            <a:endParaRPr lang="en-US"/>
          </a:p>
        </p:txBody>
      </p:sp>
      <p:sp>
        <p:nvSpPr>
          <p:cNvPr id="14339" name="Rectangle 2"/>
          <p:cNvSpPr>
            <a:spLocks noGrp="1" noChangeArrowheads="1"/>
          </p:cNvSpPr>
          <p:nvPr>
            <p:ph type="title"/>
          </p:nvPr>
        </p:nvSpPr>
        <p:spPr>
          <a:xfrm>
            <a:off x="288925" y="228600"/>
            <a:ext cx="8169275" cy="1143000"/>
          </a:xfrm>
        </p:spPr>
        <p:txBody>
          <a:bodyPr/>
          <a:lstStyle/>
          <a:p>
            <a:pPr eaLnBrk="1" hangingPunct="1"/>
            <a:r>
              <a:rPr lang="en-US" altLang="zh-CN" sz="4000" b="1" dirty="0" smtClean="0">
                <a:ea typeface="宋体" pitchFamily="2" charset="-122"/>
              </a:rPr>
              <a:t>Uptake of Particulate Pollutants: Impaction</a:t>
            </a:r>
          </a:p>
        </p:txBody>
      </p:sp>
      <p:sp>
        <p:nvSpPr>
          <p:cNvPr id="14340" name="Text Box 3"/>
          <p:cNvSpPr txBox="1">
            <a:spLocks noChangeArrowheads="1"/>
          </p:cNvSpPr>
          <p:nvPr/>
        </p:nvSpPr>
        <p:spPr bwMode="auto">
          <a:xfrm>
            <a:off x="2117725" y="3394075"/>
            <a:ext cx="184150" cy="457200"/>
          </a:xfrm>
          <a:prstGeom prst="rect">
            <a:avLst/>
          </a:prstGeom>
          <a:noFill/>
          <a:ln w="9525">
            <a:noFill/>
            <a:miter lim="800000"/>
            <a:headEnd/>
            <a:tailEnd/>
          </a:ln>
          <a:effectLst/>
        </p:spPr>
        <p:txBody>
          <a:bodyPr wrap="none">
            <a:spAutoFit/>
          </a:bodyPr>
          <a:lstStyle/>
          <a:p>
            <a:pPr algn="l"/>
            <a:endParaRPr lang="zh-CN" altLang="en-US" sz="2400">
              <a:latin typeface="Times New Roman" pitchFamily="18" charset="0"/>
              <a:ea typeface="宋体" pitchFamily="2" charset="-122"/>
              <a:cs typeface="Times New Roman" pitchFamily="18" charset="0"/>
            </a:endParaRPr>
          </a:p>
        </p:txBody>
      </p:sp>
      <p:sp>
        <p:nvSpPr>
          <p:cNvPr id="14341" name="Text Box 4"/>
          <p:cNvSpPr txBox="1">
            <a:spLocks noChangeArrowheads="1"/>
          </p:cNvSpPr>
          <p:nvPr/>
        </p:nvSpPr>
        <p:spPr bwMode="auto">
          <a:xfrm>
            <a:off x="5851525" y="4689475"/>
            <a:ext cx="184150" cy="457200"/>
          </a:xfrm>
          <a:prstGeom prst="rect">
            <a:avLst/>
          </a:prstGeom>
          <a:noFill/>
          <a:ln w="9525">
            <a:noFill/>
            <a:miter lim="800000"/>
            <a:headEnd/>
            <a:tailEnd/>
          </a:ln>
          <a:effectLst/>
        </p:spPr>
        <p:txBody>
          <a:bodyPr wrap="none">
            <a:spAutoFit/>
          </a:bodyPr>
          <a:lstStyle/>
          <a:p>
            <a:pPr algn="l"/>
            <a:endParaRPr lang="zh-CN" altLang="en-US" sz="2400">
              <a:latin typeface="Times New Roman" pitchFamily="18" charset="0"/>
              <a:ea typeface="宋体" pitchFamily="2" charset="-122"/>
              <a:cs typeface="Times New Roman" pitchFamily="18" charset="0"/>
            </a:endParaRPr>
          </a:p>
        </p:txBody>
      </p:sp>
      <p:sp>
        <p:nvSpPr>
          <p:cNvPr id="14342" name="Text Box 5"/>
          <p:cNvSpPr txBox="1">
            <a:spLocks noChangeArrowheads="1"/>
          </p:cNvSpPr>
          <p:nvPr/>
        </p:nvSpPr>
        <p:spPr bwMode="auto">
          <a:xfrm>
            <a:off x="4800600" y="1600200"/>
            <a:ext cx="4114800" cy="4724400"/>
          </a:xfrm>
          <a:prstGeom prst="rect">
            <a:avLst/>
          </a:prstGeom>
          <a:noFill/>
          <a:ln w="9525">
            <a:noFill/>
            <a:miter lim="800000"/>
            <a:headEnd/>
            <a:tailEnd/>
          </a:ln>
          <a:effectLst/>
        </p:spPr>
        <p:txBody>
          <a:bodyPr>
            <a:spAutoFit/>
          </a:bodyPr>
          <a:lstStyle/>
          <a:p>
            <a:pPr algn="l">
              <a:buFontTx/>
              <a:buChar char="•"/>
            </a:pPr>
            <a:r>
              <a:rPr lang="en-US" altLang="zh-CN" sz="2000">
                <a:latin typeface="Times New Roman" pitchFamily="18" charset="0"/>
                <a:ea typeface="宋体" pitchFamily="2" charset="-122"/>
                <a:cs typeface="Times New Roman" pitchFamily="18" charset="0"/>
              </a:rPr>
              <a:t>Airflow changes due to a bifurcation in the airways.</a:t>
            </a:r>
          </a:p>
          <a:p>
            <a:pPr algn="l">
              <a:buFontTx/>
              <a:buChar char="•"/>
            </a:pPr>
            <a:endParaRPr lang="en-US" altLang="zh-CN" sz="2000">
              <a:latin typeface="Times New Roman" pitchFamily="18" charset="0"/>
              <a:ea typeface="宋体" pitchFamily="2" charset="-122"/>
              <a:cs typeface="Times New Roman" pitchFamily="18" charset="0"/>
            </a:endParaRPr>
          </a:p>
          <a:p>
            <a:pPr algn="l">
              <a:buFontTx/>
              <a:buChar char="•"/>
            </a:pPr>
            <a:r>
              <a:rPr lang="en-US" altLang="zh-CN" sz="2000">
                <a:latin typeface="Times New Roman" pitchFamily="18" charset="0"/>
                <a:ea typeface="宋体" pitchFamily="2" charset="-122"/>
                <a:cs typeface="Times New Roman" pitchFamily="18" charset="0"/>
              </a:rPr>
              <a:t>Particles tend to travel along their original path due to inertia. </a:t>
            </a:r>
          </a:p>
          <a:p>
            <a:pPr algn="l">
              <a:buFontTx/>
              <a:buChar char="•"/>
            </a:pPr>
            <a:endParaRPr lang="en-US" altLang="zh-CN" sz="2000">
              <a:latin typeface="Times New Roman" pitchFamily="18" charset="0"/>
              <a:ea typeface="宋体" pitchFamily="2" charset="-122"/>
              <a:cs typeface="Times New Roman" pitchFamily="18" charset="0"/>
            </a:endParaRPr>
          </a:p>
          <a:p>
            <a:pPr algn="l">
              <a:buFontTx/>
              <a:buChar char="•"/>
            </a:pPr>
            <a:r>
              <a:rPr lang="en-US" altLang="zh-CN" sz="2000">
                <a:latin typeface="Times New Roman" pitchFamily="18" charset="0"/>
                <a:ea typeface="宋体" pitchFamily="2" charset="-122"/>
                <a:cs typeface="Times New Roman" pitchFamily="18" charset="0"/>
              </a:rPr>
              <a:t>Highly dependent on </a:t>
            </a:r>
            <a:r>
              <a:rPr lang="en-US" altLang="zh-CN" sz="2000" b="1">
                <a:latin typeface="Times New Roman" pitchFamily="18" charset="0"/>
                <a:ea typeface="宋体" pitchFamily="2" charset="-122"/>
                <a:cs typeface="Times New Roman" pitchFamily="18" charset="0"/>
              </a:rPr>
              <a:t>aerodynamic diameter: </a:t>
            </a:r>
            <a:r>
              <a:rPr lang="en-US" altLang="zh-CN" sz="2000">
                <a:latin typeface="Times New Roman" pitchFamily="18" charset="0"/>
                <a:ea typeface="宋体" pitchFamily="2" charset="-122"/>
                <a:cs typeface="Times New Roman" pitchFamily="18" charset="0"/>
              </a:rPr>
              <a:t>Dp    Stopping distance </a:t>
            </a:r>
          </a:p>
          <a:p>
            <a:pPr algn="l"/>
            <a:r>
              <a:rPr lang="en-US" altLang="zh-CN" sz="2000">
                <a:latin typeface="Times New Roman" pitchFamily="18" charset="0"/>
                <a:ea typeface="宋体" pitchFamily="2" charset="-122"/>
                <a:cs typeface="Times New Roman" pitchFamily="18" charset="0"/>
              </a:rPr>
              <a:t>Impaction </a:t>
            </a:r>
          </a:p>
          <a:p>
            <a:pPr algn="l">
              <a:buFontTx/>
              <a:buChar char="•"/>
            </a:pPr>
            <a:endParaRPr lang="en-US" altLang="zh-CN" sz="2000">
              <a:latin typeface="Times New Roman" pitchFamily="18" charset="0"/>
              <a:ea typeface="宋体" pitchFamily="2" charset="-122"/>
              <a:cs typeface="Times New Roman" pitchFamily="18" charset="0"/>
            </a:endParaRPr>
          </a:p>
          <a:p>
            <a:pPr algn="l">
              <a:buFontTx/>
              <a:buChar char="•"/>
            </a:pPr>
            <a:r>
              <a:rPr lang="en-US" altLang="zh-CN" sz="2000">
                <a:latin typeface="Times New Roman" pitchFamily="18" charset="0"/>
                <a:ea typeface="宋体" pitchFamily="2" charset="-122"/>
                <a:cs typeface="Times New Roman" pitchFamily="18" charset="0"/>
              </a:rPr>
              <a:t>Deposition by impaction is greatest in the </a:t>
            </a:r>
            <a:r>
              <a:rPr lang="en-US" altLang="zh-CN" sz="2000" b="1">
                <a:latin typeface="Times New Roman" pitchFamily="18" charset="0"/>
                <a:ea typeface="宋体" pitchFamily="2" charset="-122"/>
                <a:cs typeface="Times New Roman" pitchFamily="18" charset="0"/>
              </a:rPr>
              <a:t>bronchial</a:t>
            </a:r>
            <a:r>
              <a:rPr lang="en-US" altLang="zh-CN" sz="2000">
                <a:latin typeface="Times New Roman" pitchFamily="18" charset="0"/>
                <a:ea typeface="宋体" pitchFamily="2" charset="-122"/>
                <a:cs typeface="Times New Roman" pitchFamily="18" charset="0"/>
              </a:rPr>
              <a:t> region. </a:t>
            </a:r>
          </a:p>
          <a:p>
            <a:pPr algn="l">
              <a:buFontTx/>
              <a:buChar char="•"/>
            </a:pPr>
            <a:endParaRPr lang="en-US" altLang="zh-CN" sz="2000">
              <a:latin typeface="Times New Roman" pitchFamily="18" charset="0"/>
              <a:ea typeface="宋体" pitchFamily="2" charset="-122"/>
              <a:cs typeface="Times New Roman" pitchFamily="18" charset="0"/>
            </a:endParaRPr>
          </a:p>
          <a:p>
            <a:pPr algn="l">
              <a:buFontTx/>
              <a:buChar char="•"/>
            </a:pPr>
            <a:r>
              <a:rPr lang="en-US" altLang="zh-CN" sz="2000">
                <a:latin typeface="Times New Roman" pitchFamily="18" charset="0"/>
                <a:ea typeface="宋体" pitchFamily="2" charset="-122"/>
                <a:cs typeface="Times New Roman" pitchFamily="18" charset="0"/>
              </a:rPr>
              <a:t>Impaction accounts for the majority of particle deposition on a mass basis.</a:t>
            </a:r>
            <a:r>
              <a:rPr lang="en-US" altLang="zh-CN" sz="2400">
                <a:latin typeface="Times New Roman" pitchFamily="18" charset="0"/>
                <a:ea typeface="宋体" pitchFamily="2" charset="-122"/>
                <a:cs typeface="Times New Roman" pitchFamily="18" charset="0"/>
              </a:rPr>
              <a:t> </a:t>
            </a:r>
            <a:endParaRPr lang="zh-CN" altLang="en-US" sz="2400">
              <a:latin typeface="Times New Roman" pitchFamily="18" charset="0"/>
              <a:ea typeface="宋体" pitchFamily="2" charset="-122"/>
              <a:cs typeface="Times New Roman" pitchFamily="18" charset="0"/>
            </a:endParaRPr>
          </a:p>
        </p:txBody>
      </p:sp>
      <p:sp>
        <p:nvSpPr>
          <p:cNvPr id="14343" name="Line 6"/>
          <p:cNvSpPr>
            <a:spLocks noChangeShapeType="1"/>
          </p:cNvSpPr>
          <p:nvPr/>
        </p:nvSpPr>
        <p:spPr bwMode="auto">
          <a:xfrm flipV="1">
            <a:off x="6400800" y="3810000"/>
            <a:ext cx="0" cy="228600"/>
          </a:xfrm>
          <a:prstGeom prst="line">
            <a:avLst/>
          </a:prstGeom>
          <a:noFill/>
          <a:ln w="9525">
            <a:solidFill>
              <a:schemeClr val="tx1"/>
            </a:solidFill>
            <a:round/>
            <a:headEnd/>
            <a:tailEnd type="triangle" w="med" len="med"/>
          </a:ln>
          <a:effectLst/>
        </p:spPr>
        <p:txBody>
          <a:bodyPr/>
          <a:lstStyle/>
          <a:p>
            <a:endParaRPr lang="en-US"/>
          </a:p>
        </p:txBody>
      </p:sp>
      <p:sp>
        <p:nvSpPr>
          <p:cNvPr id="14344" name="Line 7"/>
          <p:cNvSpPr>
            <a:spLocks noChangeShapeType="1"/>
          </p:cNvSpPr>
          <p:nvPr/>
        </p:nvSpPr>
        <p:spPr bwMode="auto">
          <a:xfrm flipV="1">
            <a:off x="8534400" y="3810000"/>
            <a:ext cx="0" cy="228600"/>
          </a:xfrm>
          <a:prstGeom prst="line">
            <a:avLst/>
          </a:prstGeom>
          <a:noFill/>
          <a:ln w="9525">
            <a:solidFill>
              <a:schemeClr val="tx1"/>
            </a:solidFill>
            <a:round/>
            <a:headEnd/>
            <a:tailEnd type="triangle" w="med" len="med"/>
          </a:ln>
          <a:effectLst/>
        </p:spPr>
        <p:txBody>
          <a:bodyPr/>
          <a:lstStyle/>
          <a:p>
            <a:endParaRPr lang="en-US"/>
          </a:p>
        </p:txBody>
      </p:sp>
      <p:sp>
        <p:nvSpPr>
          <p:cNvPr id="14345" name="Line 8"/>
          <p:cNvSpPr>
            <a:spLocks noChangeShapeType="1"/>
          </p:cNvSpPr>
          <p:nvPr/>
        </p:nvSpPr>
        <p:spPr bwMode="auto">
          <a:xfrm flipV="1">
            <a:off x="6019800" y="4114800"/>
            <a:ext cx="0" cy="228600"/>
          </a:xfrm>
          <a:prstGeom prst="line">
            <a:avLst/>
          </a:prstGeom>
          <a:noFill/>
          <a:ln w="9525">
            <a:solidFill>
              <a:schemeClr val="tx1"/>
            </a:solidFill>
            <a:round/>
            <a:headEnd/>
            <a:tailEnd type="triangle" w="med" len="med"/>
          </a:ln>
          <a:effectLst/>
        </p:spPr>
        <p:txBody>
          <a:bodyPr/>
          <a:lstStyle/>
          <a:p>
            <a:endParaRPr lang="en-US"/>
          </a:p>
        </p:txBody>
      </p:sp>
      <p:pic>
        <p:nvPicPr>
          <p:cNvPr id="14346" name="Picture 9" descr="impact"/>
          <p:cNvPicPr>
            <a:picLocks noGrp="1" noChangeAspect="1" noChangeArrowheads="1" noCrop="1"/>
          </p:cNvPicPr>
          <p:nvPr>
            <p:ph idx="1"/>
          </p:nvPr>
        </p:nvPicPr>
        <p:blipFill>
          <a:blip r:embed="rId3" cstate="print"/>
          <a:srcRect/>
          <a:stretch>
            <a:fillRect/>
          </a:stretch>
        </p:blipFill>
        <p:spPr>
          <a:xfrm>
            <a:off x="457200" y="1828800"/>
            <a:ext cx="4267200" cy="3868738"/>
          </a:xfrm>
          <a:noFill/>
        </p:spPr>
      </p:pic>
      <p:sp>
        <p:nvSpPr>
          <p:cNvPr id="14347" name="Text Box 10"/>
          <p:cNvSpPr txBox="1">
            <a:spLocks noChangeArrowheads="1"/>
          </p:cNvSpPr>
          <p:nvPr/>
        </p:nvSpPr>
        <p:spPr bwMode="auto">
          <a:xfrm>
            <a:off x="288925" y="6411913"/>
            <a:ext cx="2651125" cy="304800"/>
          </a:xfrm>
          <a:prstGeom prst="rect">
            <a:avLst/>
          </a:prstGeom>
          <a:noFill/>
          <a:ln w="9525">
            <a:noFill/>
            <a:miter lim="800000"/>
            <a:headEnd/>
            <a:tailEnd/>
          </a:ln>
          <a:effectLst/>
        </p:spPr>
        <p:txBody>
          <a:bodyPr wrap="none">
            <a:spAutoFit/>
          </a:bodyPr>
          <a:lstStyle/>
          <a:p>
            <a:pPr algn="l"/>
            <a:r>
              <a:rPr lang="en-US" altLang="zh-CN" sz="1400">
                <a:latin typeface="Times New Roman" pitchFamily="18" charset="0"/>
                <a:ea typeface="宋体" pitchFamily="2" charset="-122"/>
                <a:cs typeface="Times New Roman" pitchFamily="18" charset="0"/>
              </a:rPr>
              <a:t>(Source: http://www.mfg.mtu.edu)</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8"/>
          <p:cNvSpPr>
            <a:spLocks noGrp="1"/>
          </p:cNvSpPr>
          <p:nvPr>
            <p:ph type="sldNum" sz="quarter" idx="12"/>
          </p:nvPr>
        </p:nvSpPr>
        <p:spPr>
          <a:noFill/>
          <a:ln>
            <a:miter lim="800000"/>
            <a:headEnd/>
            <a:tailEnd/>
          </a:ln>
        </p:spPr>
        <p:txBody>
          <a:bodyPr/>
          <a:lstStyle/>
          <a:p>
            <a:fld id="{F1D51005-FB63-46D8-ACA3-884306B3244F}" type="slidenum">
              <a:rPr lang="en-US"/>
              <a:pPr/>
              <a:t>15</a:t>
            </a:fld>
            <a:endParaRPr lang="en-US"/>
          </a:p>
        </p:txBody>
      </p:sp>
      <p:sp>
        <p:nvSpPr>
          <p:cNvPr id="15363" name="Rectangle 2"/>
          <p:cNvSpPr>
            <a:spLocks noGrp="1" noChangeArrowheads="1"/>
          </p:cNvSpPr>
          <p:nvPr>
            <p:ph type="title" sz="quarter"/>
          </p:nvPr>
        </p:nvSpPr>
        <p:spPr>
          <a:xfrm>
            <a:off x="533400" y="228600"/>
            <a:ext cx="8229600" cy="1143000"/>
          </a:xfrm>
        </p:spPr>
        <p:txBody>
          <a:bodyPr/>
          <a:lstStyle/>
          <a:p>
            <a:pPr eaLnBrk="1" hangingPunct="1"/>
            <a:r>
              <a:rPr lang="en-US" altLang="zh-CN" sz="4000" b="1" dirty="0" smtClean="0">
                <a:ea typeface="宋体" pitchFamily="2" charset="-122"/>
              </a:rPr>
              <a:t>Uptake of Particulate Pollutants: </a:t>
            </a:r>
            <a:r>
              <a:rPr lang="en-US" altLang="zh-CN" sz="4000" b="1" dirty="0" smtClean="0">
                <a:solidFill>
                  <a:schemeClr val="tx1"/>
                </a:solidFill>
                <a:ea typeface="宋体" pitchFamily="2" charset="-122"/>
              </a:rPr>
              <a:t>Sedimentation</a:t>
            </a:r>
          </a:p>
        </p:txBody>
      </p:sp>
      <p:sp>
        <p:nvSpPr>
          <p:cNvPr id="15364" name="Text Box 3"/>
          <p:cNvSpPr txBox="1">
            <a:spLocks noChangeArrowheads="1"/>
          </p:cNvSpPr>
          <p:nvPr/>
        </p:nvSpPr>
        <p:spPr bwMode="auto">
          <a:xfrm>
            <a:off x="2117725" y="3394075"/>
            <a:ext cx="184150" cy="457200"/>
          </a:xfrm>
          <a:prstGeom prst="rect">
            <a:avLst/>
          </a:prstGeom>
          <a:noFill/>
          <a:ln w="9525">
            <a:noFill/>
            <a:miter lim="800000"/>
            <a:headEnd/>
            <a:tailEnd/>
          </a:ln>
          <a:effectLst/>
        </p:spPr>
        <p:txBody>
          <a:bodyPr wrap="none">
            <a:spAutoFit/>
          </a:bodyPr>
          <a:lstStyle/>
          <a:p>
            <a:pPr algn="l"/>
            <a:endParaRPr lang="zh-CN" altLang="en-US" sz="2400">
              <a:latin typeface="Times New Roman" pitchFamily="18" charset="0"/>
              <a:ea typeface="宋体" pitchFamily="2" charset="-122"/>
              <a:cs typeface="Times New Roman" pitchFamily="18" charset="0"/>
            </a:endParaRPr>
          </a:p>
        </p:txBody>
      </p:sp>
      <p:sp>
        <p:nvSpPr>
          <p:cNvPr id="15365" name="Text Box 4"/>
          <p:cNvSpPr txBox="1">
            <a:spLocks noChangeArrowheads="1"/>
          </p:cNvSpPr>
          <p:nvPr/>
        </p:nvSpPr>
        <p:spPr bwMode="auto">
          <a:xfrm>
            <a:off x="5851525" y="4689475"/>
            <a:ext cx="184150" cy="457200"/>
          </a:xfrm>
          <a:prstGeom prst="rect">
            <a:avLst/>
          </a:prstGeom>
          <a:noFill/>
          <a:ln w="9525">
            <a:noFill/>
            <a:miter lim="800000"/>
            <a:headEnd/>
            <a:tailEnd/>
          </a:ln>
          <a:effectLst/>
        </p:spPr>
        <p:txBody>
          <a:bodyPr wrap="none">
            <a:spAutoFit/>
          </a:bodyPr>
          <a:lstStyle/>
          <a:p>
            <a:pPr algn="l"/>
            <a:endParaRPr lang="zh-CN" altLang="en-US" sz="2400">
              <a:latin typeface="Times New Roman" pitchFamily="18" charset="0"/>
              <a:ea typeface="宋体" pitchFamily="2" charset="-122"/>
              <a:cs typeface="Times New Roman" pitchFamily="18" charset="0"/>
            </a:endParaRPr>
          </a:p>
        </p:txBody>
      </p:sp>
      <p:sp>
        <p:nvSpPr>
          <p:cNvPr id="15366" name="Text Box 5"/>
          <p:cNvSpPr txBox="1">
            <a:spLocks noChangeArrowheads="1"/>
          </p:cNvSpPr>
          <p:nvPr/>
        </p:nvSpPr>
        <p:spPr bwMode="auto">
          <a:xfrm>
            <a:off x="5029200" y="1447800"/>
            <a:ext cx="3810000" cy="5029200"/>
          </a:xfrm>
          <a:prstGeom prst="rect">
            <a:avLst/>
          </a:prstGeom>
          <a:noFill/>
          <a:ln w="9525">
            <a:noFill/>
            <a:miter lim="800000"/>
            <a:headEnd/>
            <a:tailEnd/>
          </a:ln>
          <a:effectLst/>
        </p:spPr>
        <p:txBody>
          <a:bodyPr>
            <a:spAutoFit/>
          </a:bodyPr>
          <a:lstStyle/>
          <a:p>
            <a:pPr algn="l">
              <a:buFontTx/>
              <a:buChar char="•"/>
            </a:pPr>
            <a:r>
              <a:rPr lang="en-US" altLang="zh-CN" sz="2000">
                <a:latin typeface="Times New Roman" pitchFamily="18" charset="0"/>
                <a:ea typeface="宋体" pitchFamily="2" charset="-122"/>
                <a:cs typeface="Times New Roman" pitchFamily="18" charset="0"/>
              </a:rPr>
              <a:t>Sedimentation is the settling out of particles in the smaller airways of the bronchioles and alveoli. </a:t>
            </a:r>
          </a:p>
          <a:p>
            <a:pPr algn="l">
              <a:buFontTx/>
              <a:buChar char="•"/>
            </a:pPr>
            <a:endParaRPr lang="en-US" altLang="zh-CN" sz="2000">
              <a:latin typeface="Times New Roman" pitchFamily="18" charset="0"/>
              <a:ea typeface="宋体" pitchFamily="2" charset="-122"/>
              <a:cs typeface="Times New Roman" pitchFamily="18" charset="0"/>
            </a:endParaRPr>
          </a:p>
          <a:p>
            <a:pPr algn="l">
              <a:buFontTx/>
              <a:buChar char="•"/>
            </a:pPr>
            <a:r>
              <a:rPr lang="en-US" altLang="zh-CN" sz="2000">
                <a:latin typeface="Times New Roman" pitchFamily="18" charset="0"/>
                <a:ea typeface="宋体" pitchFamily="2" charset="-122"/>
                <a:cs typeface="Times New Roman" pitchFamily="18" charset="0"/>
              </a:rPr>
              <a:t>Air flow is low and airway dimensions are small. </a:t>
            </a:r>
          </a:p>
          <a:p>
            <a:pPr algn="l">
              <a:buFontTx/>
              <a:buChar char="•"/>
            </a:pPr>
            <a:endParaRPr lang="en-US" altLang="zh-CN" sz="2000">
              <a:latin typeface="Times New Roman" pitchFamily="18" charset="0"/>
              <a:ea typeface="宋体" pitchFamily="2" charset="-122"/>
              <a:cs typeface="Times New Roman" pitchFamily="18" charset="0"/>
            </a:endParaRPr>
          </a:p>
          <a:p>
            <a:pPr algn="l">
              <a:buFontTx/>
              <a:buChar char="•"/>
            </a:pPr>
            <a:r>
              <a:rPr lang="en-US" altLang="zh-CN" sz="2000">
                <a:latin typeface="Times New Roman" pitchFamily="18" charset="0"/>
                <a:ea typeface="宋体" pitchFamily="2" charset="-122"/>
                <a:cs typeface="Times New Roman" pitchFamily="18" charset="0"/>
              </a:rPr>
              <a:t>Dependent on the terminal settling velocity of the particles: Dp    </a:t>
            </a:r>
          </a:p>
          <a:p>
            <a:pPr algn="l"/>
            <a:r>
              <a:rPr lang="en-US" altLang="zh-CN" sz="2000">
                <a:latin typeface="Times New Roman" pitchFamily="18" charset="0"/>
                <a:ea typeface="宋体" pitchFamily="2" charset="-122"/>
                <a:cs typeface="Times New Roman" pitchFamily="18" charset="0"/>
              </a:rPr>
              <a:t> Settling velocity  </a:t>
            </a:r>
          </a:p>
          <a:p>
            <a:pPr algn="l">
              <a:buFontTx/>
              <a:buChar char="•"/>
            </a:pPr>
            <a:endParaRPr lang="en-US" altLang="zh-CN" sz="2000">
              <a:latin typeface="Times New Roman" pitchFamily="18" charset="0"/>
              <a:ea typeface="宋体" pitchFamily="2" charset="-122"/>
              <a:cs typeface="Times New Roman" pitchFamily="18" charset="0"/>
            </a:endParaRPr>
          </a:p>
          <a:p>
            <a:pPr algn="l">
              <a:buFontTx/>
              <a:buChar char="•"/>
            </a:pPr>
            <a:r>
              <a:rPr lang="en-US" altLang="zh-CN" sz="2000">
                <a:latin typeface="Times New Roman" pitchFamily="18" charset="0"/>
                <a:ea typeface="宋体" pitchFamily="2" charset="-122"/>
                <a:cs typeface="Times New Roman" pitchFamily="18" charset="0"/>
              </a:rPr>
              <a:t>Hygroscopic particles may grow in size as they pass through the warm, humid air passages, thus increasing the probability of deposition by sedimentation.</a:t>
            </a:r>
            <a:r>
              <a:rPr lang="en-US" altLang="zh-CN" sz="2400">
                <a:latin typeface="Times New Roman" pitchFamily="18" charset="0"/>
                <a:ea typeface="宋体" pitchFamily="2" charset="-122"/>
                <a:cs typeface="Times New Roman" pitchFamily="18" charset="0"/>
              </a:rPr>
              <a:t> </a:t>
            </a:r>
            <a:endParaRPr lang="zh-CN" altLang="en-US" sz="2400">
              <a:latin typeface="Times New Roman" pitchFamily="18" charset="0"/>
              <a:ea typeface="宋体" pitchFamily="2" charset="-122"/>
              <a:cs typeface="Times New Roman" pitchFamily="18" charset="0"/>
            </a:endParaRPr>
          </a:p>
        </p:txBody>
      </p:sp>
      <p:sp>
        <p:nvSpPr>
          <p:cNvPr id="15367" name="Line 6"/>
          <p:cNvSpPr>
            <a:spLocks noChangeShapeType="1"/>
          </p:cNvSpPr>
          <p:nvPr/>
        </p:nvSpPr>
        <p:spPr bwMode="auto">
          <a:xfrm flipV="1">
            <a:off x="8077200" y="3962400"/>
            <a:ext cx="0" cy="304800"/>
          </a:xfrm>
          <a:prstGeom prst="line">
            <a:avLst/>
          </a:prstGeom>
          <a:noFill/>
          <a:ln w="9525">
            <a:solidFill>
              <a:schemeClr val="tx1"/>
            </a:solidFill>
            <a:round/>
            <a:headEnd/>
            <a:tailEnd type="triangle" w="med" len="med"/>
          </a:ln>
          <a:effectLst/>
        </p:spPr>
        <p:txBody>
          <a:bodyPr/>
          <a:lstStyle/>
          <a:p>
            <a:endParaRPr lang="en-US"/>
          </a:p>
        </p:txBody>
      </p:sp>
      <p:sp>
        <p:nvSpPr>
          <p:cNvPr id="15368" name="Line 7"/>
          <p:cNvSpPr>
            <a:spLocks noChangeShapeType="1"/>
          </p:cNvSpPr>
          <p:nvPr/>
        </p:nvSpPr>
        <p:spPr bwMode="auto">
          <a:xfrm flipV="1">
            <a:off x="6934200" y="4267200"/>
            <a:ext cx="0" cy="304800"/>
          </a:xfrm>
          <a:prstGeom prst="line">
            <a:avLst/>
          </a:prstGeom>
          <a:noFill/>
          <a:ln w="9525">
            <a:solidFill>
              <a:schemeClr val="tx1"/>
            </a:solidFill>
            <a:round/>
            <a:headEnd/>
            <a:tailEnd type="triangle" w="med" len="med"/>
          </a:ln>
          <a:effectLst/>
        </p:spPr>
        <p:txBody>
          <a:bodyPr/>
          <a:lstStyle/>
          <a:p>
            <a:endParaRPr lang="en-US"/>
          </a:p>
        </p:txBody>
      </p:sp>
      <p:pic>
        <p:nvPicPr>
          <p:cNvPr id="15369" name="Picture 8" descr="sedi"/>
          <p:cNvPicPr>
            <a:picLocks noGrp="1" noChangeAspect="1" noChangeArrowheads="1" noCrop="1"/>
          </p:cNvPicPr>
          <p:nvPr>
            <p:ph sz="quarter" idx="1"/>
          </p:nvPr>
        </p:nvPicPr>
        <p:blipFill>
          <a:blip r:embed="rId3" cstate="print"/>
          <a:srcRect/>
          <a:stretch>
            <a:fillRect/>
          </a:stretch>
        </p:blipFill>
        <p:spPr>
          <a:xfrm>
            <a:off x="457200" y="1524000"/>
            <a:ext cx="4572000" cy="4146550"/>
          </a:xfrm>
          <a:noFill/>
        </p:spPr>
      </p:pic>
      <p:sp>
        <p:nvSpPr>
          <p:cNvPr id="15370" name="Text Box 9"/>
          <p:cNvSpPr txBox="1">
            <a:spLocks noChangeArrowheads="1"/>
          </p:cNvSpPr>
          <p:nvPr/>
        </p:nvSpPr>
        <p:spPr bwMode="auto">
          <a:xfrm>
            <a:off x="288925" y="6411913"/>
            <a:ext cx="2651125" cy="304800"/>
          </a:xfrm>
          <a:prstGeom prst="rect">
            <a:avLst/>
          </a:prstGeom>
          <a:noFill/>
          <a:ln w="9525">
            <a:noFill/>
            <a:miter lim="800000"/>
            <a:headEnd/>
            <a:tailEnd/>
          </a:ln>
          <a:effectLst/>
        </p:spPr>
        <p:txBody>
          <a:bodyPr wrap="none">
            <a:spAutoFit/>
          </a:bodyPr>
          <a:lstStyle/>
          <a:p>
            <a:pPr algn="l"/>
            <a:r>
              <a:rPr lang="en-US" altLang="zh-CN" sz="1400">
                <a:latin typeface="Times New Roman" pitchFamily="18" charset="0"/>
                <a:ea typeface="宋体" pitchFamily="2" charset="-122"/>
                <a:cs typeface="Times New Roman" pitchFamily="18" charset="0"/>
              </a:rPr>
              <a:t>(Source: http://www.mfg.mtu.edu)</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8"/>
          <p:cNvSpPr>
            <a:spLocks noGrp="1"/>
          </p:cNvSpPr>
          <p:nvPr>
            <p:ph type="sldNum" sz="quarter" idx="12"/>
          </p:nvPr>
        </p:nvSpPr>
        <p:spPr>
          <a:noFill/>
          <a:ln>
            <a:miter lim="800000"/>
            <a:headEnd/>
            <a:tailEnd/>
          </a:ln>
        </p:spPr>
        <p:txBody>
          <a:bodyPr/>
          <a:lstStyle/>
          <a:p>
            <a:fld id="{66D8EF0E-9860-4A67-92D1-48C8090D3BEB}" type="slidenum">
              <a:rPr lang="en-US"/>
              <a:pPr/>
              <a:t>16</a:t>
            </a:fld>
            <a:endParaRPr lang="en-US"/>
          </a:p>
        </p:txBody>
      </p:sp>
      <p:sp>
        <p:nvSpPr>
          <p:cNvPr id="16387" name="Rectangle 2"/>
          <p:cNvSpPr>
            <a:spLocks noGrp="1" noChangeArrowheads="1"/>
          </p:cNvSpPr>
          <p:nvPr>
            <p:ph type="title" sz="quarter"/>
          </p:nvPr>
        </p:nvSpPr>
        <p:spPr>
          <a:xfrm>
            <a:off x="533400" y="152400"/>
            <a:ext cx="8305800" cy="1143000"/>
          </a:xfrm>
        </p:spPr>
        <p:txBody>
          <a:bodyPr/>
          <a:lstStyle/>
          <a:p>
            <a:pPr eaLnBrk="1" hangingPunct="1"/>
            <a:r>
              <a:rPr lang="en-US" altLang="zh-CN" sz="4000" b="1" dirty="0" smtClean="0">
                <a:ea typeface="宋体" pitchFamily="2" charset="-122"/>
              </a:rPr>
              <a:t>Uptake of Particulate Pollutants: </a:t>
            </a:r>
            <a:r>
              <a:rPr lang="en-US" altLang="zh-CN" sz="4000" b="1" dirty="0" smtClean="0">
                <a:solidFill>
                  <a:schemeClr val="tx1"/>
                </a:solidFill>
                <a:ea typeface="宋体" pitchFamily="2" charset="-122"/>
              </a:rPr>
              <a:t>Diffusion</a:t>
            </a:r>
          </a:p>
        </p:txBody>
      </p:sp>
      <p:sp>
        <p:nvSpPr>
          <p:cNvPr id="16388" name="Text Box 3"/>
          <p:cNvSpPr txBox="1">
            <a:spLocks noChangeArrowheads="1"/>
          </p:cNvSpPr>
          <p:nvPr/>
        </p:nvSpPr>
        <p:spPr bwMode="auto">
          <a:xfrm>
            <a:off x="2117725" y="3394075"/>
            <a:ext cx="184150" cy="457200"/>
          </a:xfrm>
          <a:prstGeom prst="rect">
            <a:avLst/>
          </a:prstGeom>
          <a:noFill/>
          <a:ln w="9525">
            <a:noFill/>
            <a:miter lim="800000"/>
            <a:headEnd/>
            <a:tailEnd/>
          </a:ln>
          <a:effectLst/>
        </p:spPr>
        <p:txBody>
          <a:bodyPr wrap="none">
            <a:spAutoFit/>
          </a:bodyPr>
          <a:lstStyle/>
          <a:p>
            <a:pPr algn="l"/>
            <a:endParaRPr lang="zh-CN" altLang="en-US" sz="2400">
              <a:latin typeface="Times New Roman" pitchFamily="18" charset="0"/>
              <a:ea typeface="宋体" pitchFamily="2" charset="-122"/>
              <a:cs typeface="Times New Roman" pitchFamily="18" charset="0"/>
            </a:endParaRPr>
          </a:p>
        </p:txBody>
      </p:sp>
      <p:sp>
        <p:nvSpPr>
          <p:cNvPr id="16389" name="Text Box 4"/>
          <p:cNvSpPr txBox="1">
            <a:spLocks noChangeArrowheads="1"/>
          </p:cNvSpPr>
          <p:nvPr/>
        </p:nvSpPr>
        <p:spPr bwMode="auto">
          <a:xfrm>
            <a:off x="5851525" y="4689475"/>
            <a:ext cx="184150" cy="457200"/>
          </a:xfrm>
          <a:prstGeom prst="rect">
            <a:avLst/>
          </a:prstGeom>
          <a:noFill/>
          <a:ln w="9525">
            <a:noFill/>
            <a:miter lim="800000"/>
            <a:headEnd/>
            <a:tailEnd/>
          </a:ln>
          <a:effectLst/>
        </p:spPr>
        <p:txBody>
          <a:bodyPr wrap="none">
            <a:spAutoFit/>
          </a:bodyPr>
          <a:lstStyle/>
          <a:p>
            <a:pPr algn="l"/>
            <a:endParaRPr lang="zh-CN" altLang="en-US" sz="2400">
              <a:latin typeface="Times New Roman" pitchFamily="18" charset="0"/>
              <a:ea typeface="宋体" pitchFamily="2" charset="-122"/>
              <a:cs typeface="Times New Roman" pitchFamily="18" charset="0"/>
            </a:endParaRPr>
          </a:p>
        </p:txBody>
      </p:sp>
      <p:sp>
        <p:nvSpPr>
          <p:cNvPr id="16390" name="Text Box 5"/>
          <p:cNvSpPr txBox="1">
            <a:spLocks noChangeArrowheads="1"/>
          </p:cNvSpPr>
          <p:nvPr/>
        </p:nvSpPr>
        <p:spPr bwMode="auto">
          <a:xfrm>
            <a:off x="4724400" y="1371600"/>
            <a:ext cx="4419600" cy="5273675"/>
          </a:xfrm>
          <a:prstGeom prst="rect">
            <a:avLst/>
          </a:prstGeom>
          <a:noFill/>
          <a:ln w="9525">
            <a:noFill/>
            <a:miter lim="800000"/>
            <a:headEnd/>
            <a:tailEnd/>
          </a:ln>
          <a:effectLst/>
        </p:spPr>
        <p:txBody>
          <a:bodyPr>
            <a:spAutoFit/>
          </a:bodyPr>
          <a:lstStyle/>
          <a:p>
            <a:pPr algn="l">
              <a:buFontTx/>
              <a:buChar char="•"/>
            </a:pPr>
            <a:r>
              <a:rPr lang="en-US" altLang="zh-CN" sz="2000">
                <a:latin typeface="Times New Roman" pitchFamily="18" charset="0"/>
                <a:ea typeface="宋体" pitchFamily="2" charset="-122"/>
                <a:cs typeface="Times New Roman" pitchFamily="18" charset="0"/>
              </a:rPr>
              <a:t>Diffusion is the primary mechanism of deposition for particles &lt; 0.5 </a:t>
            </a:r>
            <a:r>
              <a:rPr lang="en-US" altLang="zh-CN" sz="2000">
                <a:latin typeface="Symbol" pitchFamily="18" charset="2"/>
                <a:ea typeface="宋体" pitchFamily="2" charset="-122"/>
                <a:cs typeface="Times New Roman" pitchFamily="18" charset="0"/>
              </a:rPr>
              <a:t>m</a:t>
            </a:r>
            <a:r>
              <a:rPr lang="en-US" altLang="zh-CN" sz="2000">
                <a:latin typeface="Times New Roman" pitchFamily="18" charset="0"/>
                <a:ea typeface="宋体" pitchFamily="2" charset="-122"/>
                <a:cs typeface="Times New Roman" pitchFamily="18" charset="0"/>
              </a:rPr>
              <a:t>m in diameter.</a:t>
            </a:r>
          </a:p>
          <a:p>
            <a:pPr algn="l">
              <a:buFontTx/>
              <a:buChar char="•"/>
            </a:pPr>
            <a:endParaRPr lang="en-US" altLang="zh-CN" sz="2000">
              <a:latin typeface="Times New Roman" pitchFamily="18" charset="0"/>
              <a:ea typeface="宋体" pitchFamily="2" charset="-122"/>
              <a:cs typeface="Times New Roman" pitchFamily="18" charset="0"/>
            </a:endParaRPr>
          </a:p>
          <a:p>
            <a:pPr algn="l">
              <a:buFontTx/>
              <a:buChar char="•"/>
            </a:pPr>
            <a:r>
              <a:rPr lang="en-US" altLang="zh-CN" sz="2000">
                <a:latin typeface="Times New Roman" pitchFamily="18" charset="0"/>
                <a:ea typeface="宋体" pitchFamily="2" charset="-122"/>
                <a:cs typeface="Times New Roman" pitchFamily="18" charset="0"/>
              </a:rPr>
              <a:t>Governed by geometric rather than aerodynamic size. Dp   Diffusion </a:t>
            </a:r>
          </a:p>
          <a:p>
            <a:pPr algn="l">
              <a:buFontTx/>
              <a:buChar char="•"/>
            </a:pPr>
            <a:endParaRPr lang="en-US" altLang="zh-CN" sz="2000">
              <a:latin typeface="Times New Roman" pitchFamily="18" charset="0"/>
              <a:ea typeface="宋体" pitchFamily="2" charset="-122"/>
              <a:cs typeface="Times New Roman" pitchFamily="18" charset="0"/>
            </a:endParaRPr>
          </a:p>
          <a:p>
            <a:pPr algn="l">
              <a:buFontTx/>
              <a:buChar char="•"/>
            </a:pPr>
            <a:r>
              <a:rPr lang="en-US" altLang="zh-CN" sz="2000" b="1">
                <a:latin typeface="Times New Roman" pitchFamily="18" charset="0"/>
                <a:ea typeface="宋体" pitchFamily="2" charset="-122"/>
                <a:cs typeface="Times New Roman" pitchFamily="18" charset="0"/>
              </a:rPr>
              <a:t>Diffusion</a:t>
            </a:r>
            <a:r>
              <a:rPr lang="en-US" altLang="zh-CN" sz="2000">
                <a:latin typeface="Times New Roman" pitchFamily="18" charset="0"/>
                <a:ea typeface="宋体" pitchFamily="2" charset="-122"/>
                <a:cs typeface="Times New Roman" pitchFamily="18" charset="0"/>
              </a:rPr>
              <a:t> is the net transport of particles from high concentration region to a lower concentration region due to </a:t>
            </a:r>
            <a:r>
              <a:rPr lang="en-US" altLang="zh-CN" sz="2000" b="1">
                <a:latin typeface="Times New Roman" pitchFamily="18" charset="0"/>
                <a:ea typeface="宋体" pitchFamily="2" charset="-122"/>
                <a:cs typeface="Times New Roman" pitchFamily="18" charset="0"/>
              </a:rPr>
              <a:t>Brownian motion</a:t>
            </a:r>
            <a:r>
              <a:rPr lang="en-US" altLang="zh-CN" sz="2000">
                <a:latin typeface="Times New Roman" pitchFamily="18" charset="0"/>
                <a:ea typeface="宋体" pitchFamily="2" charset="-122"/>
                <a:cs typeface="Times New Roman" pitchFamily="18" charset="0"/>
              </a:rPr>
              <a:t>. </a:t>
            </a:r>
          </a:p>
          <a:p>
            <a:pPr algn="l">
              <a:buFontTx/>
              <a:buChar char="•"/>
            </a:pPr>
            <a:endParaRPr lang="en-US" altLang="zh-CN" sz="2000">
              <a:latin typeface="Times New Roman" pitchFamily="18" charset="0"/>
              <a:ea typeface="宋体" pitchFamily="2" charset="-122"/>
              <a:cs typeface="Times New Roman" pitchFamily="18" charset="0"/>
            </a:endParaRPr>
          </a:p>
          <a:p>
            <a:pPr algn="l">
              <a:buFontTx/>
              <a:buChar char="•"/>
            </a:pPr>
            <a:r>
              <a:rPr lang="en-US" altLang="zh-CN" sz="2000">
                <a:latin typeface="Times New Roman" pitchFamily="18" charset="0"/>
                <a:ea typeface="宋体" pitchFamily="2" charset="-122"/>
                <a:cs typeface="Times New Roman" pitchFamily="18" charset="0"/>
              </a:rPr>
              <a:t>Occurs mostly when the particles have just entered the head airway, and is also most likely to occur in the smaller airways of the alveolar region, where air flow is low. </a:t>
            </a:r>
            <a:endParaRPr lang="zh-CN" altLang="en-US" sz="2000">
              <a:latin typeface="Times New Roman" pitchFamily="18" charset="0"/>
              <a:ea typeface="宋体" pitchFamily="2" charset="-122"/>
              <a:cs typeface="Times New Roman" pitchFamily="18" charset="0"/>
            </a:endParaRPr>
          </a:p>
        </p:txBody>
      </p:sp>
      <p:sp>
        <p:nvSpPr>
          <p:cNvPr id="16391" name="Text Box 6"/>
          <p:cNvSpPr txBox="1">
            <a:spLocks noChangeArrowheads="1"/>
          </p:cNvSpPr>
          <p:nvPr/>
        </p:nvSpPr>
        <p:spPr bwMode="auto">
          <a:xfrm>
            <a:off x="7315200" y="5334000"/>
            <a:ext cx="184150" cy="457200"/>
          </a:xfrm>
          <a:prstGeom prst="rect">
            <a:avLst/>
          </a:prstGeom>
          <a:noFill/>
          <a:ln w="9525">
            <a:noFill/>
            <a:miter lim="800000"/>
            <a:headEnd/>
            <a:tailEnd/>
          </a:ln>
          <a:effectLst/>
        </p:spPr>
        <p:txBody>
          <a:bodyPr wrap="none">
            <a:spAutoFit/>
          </a:bodyPr>
          <a:lstStyle/>
          <a:p>
            <a:pPr algn="l"/>
            <a:endParaRPr lang="zh-CN" altLang="en-US" sz="2400">
              <a:latin typeface="Times New Roman" pitchFamily="18" charset="0"/>
              <a:ea typeface="宋体" pitchFamily="2" charset="-122"/>
              <a:cs typeface="Times New Roman" pitchFamily="18" charset="0"/>
            </a:endParaRPr>
          </a:p>
        </p:txBody>
      </p:sp>
      <p:pic>
        <p:nvPicPr>
          <p:cNvPr id="16392" name="Picture 7" descr="diff2"/>
          <p:cNvPicPr>
            <a:picLocks noGrp="1" noChangeAspect="1" noChangeArrowheads="1" noCrop="1"/>
          </p:cNvPicPr>
          <p:nvPr>
            <p:ph sz="quarter" idx="1"/>
          </p:nvPr>
        </p:nvPicPr>
        <p:blipFill>
          <a:blip r:embed="rId3" cstate="print"/>
          <a:srcRect/>
          <a:stretch>
            <a:fillRect/>
          </a:stretch>
        </p:blipFill>
        <p:spPr>
          <a:xfrm>
            <a:off x="381000" y="1524000"/>
            <a:ext cx="4267200" cy="3870325"/>
          </a:xfrm>
          <a:noFill/>
        </p:spPr>
      </p:pic>
      <p:sp>
        <p:nvSpPr>
          <p:cNvPr id="16393" name="Text Box 8"/>
          <p:cNvSpPr txBox="1">
            <a:spLocks noChangeArrowheads="1"/>
          </p:cNvSpPr>
          <p:nvPr/>
        </p:nvSpPr>
        <p:spPr bwMode="auto">
          <a:xfrm>
            <a:off x="288925" y="6411913"/>
            <a:ext cx="2651125" cy="304800"/>
          </a:xfrm>
          <a:prstGeom prst="rect">
            <a:avLst/>
          </a:prstGeom>
          <a:noFill/>
          <a:ln w="9525">
            <a:noFill/>
            <a:miter lim="800000"/>
            <a:headEnd/>
            <a:tailEnd/>
          </a:ln>
          <a:effectLst/>
        </p:spPr>
        <p:txBody>
          <a:bodyPr wrap="none">
            <a:spAutoFit/>
          </a:bodyPr>
          <a:lstStyle/>
          <a:p>
            <a:pPr algn="l"/>
            <a:r>
              <a:rPr lang="en-US" altLang="zh-CN" sz="1400">
                <a:latin typeface="Times New Roman" pitchFamily="18" charset="0"/>
                <a:ea typeface="宋体" pitchFamily="2" charset="-122"/>
                <a:cs typeface="Times New Roman" pitchFamily="18" charset="0"/>
              </a:rPr>
              <a:t>(Source: http://www.mfg.mtu.edu)</a:t>
            </a:r>
          </a:p>
        </p:txBody>
      </p:sp>
      <p:sp>
        <p:nvSpPr>
          <p:cNvPr id="16394" name="Line 9"/>
          <p:cNvSpPr>
            <a:spLocks noChangeShapeType="1"/>
          </p:cNvSpPr>
          <p:nvPr/>
        </p:nvSpPr>
        <p:spPr bwMode="auto">
          <a:xfrm>
            <a:off x="7162800" y="2895600"/>
            <a:ext cx="0" cy="381000"/>
          </a:xfrm>
          <a:prstGeom prst="line">
            <a:avLst/>
          </a:prstGeom>
          <a:noFill/>
          <a:ln w="9525">
            <a:solidFill>
              <a:schemeClr val="tx1"/>
            </a:solidFill>
            <a:round/>
            <a:headEnd/>
            <a:tailEnd type="triangle" w="med" len="med"/>
          </a:ln>
          <a:effectLst/>
        </p:spPr>
        <p:txBody>
          <a:bodyPr/>
          <a:lstStyle/>
          <a:p>
            <a:endParaRPr lang="en-US"/>
          </a:p>
        </p:txBody>
      </p:sp>
      <p:sp>
        <p:nvSpPr>
          <p:cNvPr id="16395" name="Line 10"/>
          <p:cNvSpPr>
            <a:spLocks noChangeShapeType="1"/>
          </p:cNvSpPr>
          <p:nvPr/>
        </p:nvSpPr>
        <p:spPr bwMode="auto">
          <a:xfrm flipV="1">
            <a:off x="8382000" y="2895600"/>
            <a:ext cx="0" cy="381000"/>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8"/>
          <p:cNvSpPr>
            <a:spLocks noGrp="1"/>
          </p:cNvSpPr>
          <p:nvPr>
            <p:ph type="sldNum" sz="quarter" idx="12"/>
          </p:nvPr>
        </p:nvSpPr>
        <p:spPr>
          <a:noFill/>
          <a:ln>
            <a:miter lim="800000"/>
            <a:headEnd/>
            <a:tailEnd/>
          </a:ln>
        </p:spPr>
        <p:txBody>
          <a:bodyPr/>
          <a:lstStyle/>
          <a:p>
            <a:fld id="{65377B43-0D95-4DD6-AA49-88B003769F36}" type="slidenum">
              <a:rPr lang="en-US"/>
              <a:pPr/>
              <a:t>17</a:t>
            </a:fld>
            <a:endParaRPr lang="en-US"/>
          </a:p>
        </p:txBody>
      </p:sp>
      <p:sp>
        <p:nvSpPr>
          <p:cNvPr id="17411" name="Rectangle 2"/>
          <p:cNvSpPr>
            <a:spLocks noGrp="1" noChangeArrowheads="1"/>
          </p:cNvSpPr>
          <p:nvPr>
            <p:ph type="title" sz="quarter"/>
          </p:nvPr>
        </p:nvSpPr>
        <p:spPr>
          <a:xfrm>
            <a:off x="381000" y="152400"/>
            <a:ext cx="8153400" cy="1143000"/>
          </a:xfrm>
        </p:spPr>
        <p:txBody>
          <a:bodyPr/>
          <a:lstStyle/>
          <a:p>
            <a:pPr eaLnBrk="1" hangingPunct="1"/>
            <a:r>
              <a:rPr lang="en-US" altLang="zh-CN" sz="4000" b="1" dirty="0" smtClean="0">
                <a:ea typeface="宋体" pitchFamily="2" charset="-122"/>
              </a:rPr>
              <a:t>Uptake of Particulate Pollutants: </a:t>
            </a:r>
            <a:r>
              <a:rPr lang="en-US" altLang="zh-CN" sz="4000" b="1" dirty="0" smtClean="0">
                <a:solidFill>
                  <a:schemeClr val="tx1"/>
                </a:solidFill>
                <a:ea typeface="宋体" pitchFamily="2" charset="-122"/>
              </a:rPr>
              <a:t>Interception</a:t>
            </a:r>
          </a:p>
        </p:txBody>
      </p:sp>
      <p:sp>
        <p:nvSpPr>
          <p:cNvPr id="17412" name="Text Box 3"/>
          <p:cNvSpPr txBox="1">
            <a:spLocks noChangeArrowheads="1"/>
          </p:cNvSpPr>
          <p:nvPr/>
        </p:nvSpPr>
        <p:spPr bwMode="auto">
          <a:xfrm>
            <a:off x="2117725" y="3394075"/>
            <a:ext cx="184150" cy="457200"/>
          </a:xfrm>
          <a:prstGeom prst="rect">
            <a:avLst/>
          </a:prstGeom>
          <a:noFill/>
          <a:ln w="9525">
            <a:noFill/>
            <a:miter lim="800000"/>
            <a:headEnd/>
            <a:tailEnd/>
          </a:ln>
          <a:effectLst/>
        </p:spPr>
        <p:txBody>
          <a:bodyPr wrap="none">
            <a:spAutoFit/>
          </a:bodyPr>
          <a:lstStyle/>
          <a:p>
            <a:pPr algn="l"/>
            <a:endParaRPr lang="zh-CN" altLang="en-US" sz="2400">
              <a:latin typeface="Times New Roman" pitchFamily="18" charset="0"/>
              <a:ea typeface="宋体" pitchFamily="2" charset="-122"/>
              <a:cs typeface="Times New Roman" pitchFamily="18" charset="0"/>
            </a:endParaRPr>
          </a:p>
        </p:txBody>
      </p:sp>
      <p:sp>
        <p:nvSpPr>
          <p:cNvPr id="17413" name="Text Box 4"/>
          <p:cNvSpPr txBox="1">
            <a:spLocks noChangeArrowheads="1"/>
          </p:cNvSpPr>
          <p:nvPr/>
        </p:nvSpPr>
        <p:spPr bwMode="auto">
          <a:xfrm>
            <a:off x="5851525" y="4689475"/>
            <a:ext cx="184150" cy="457200"/>
          </a:xfrm>
          <a:prstGeom prst="rect">
            <a:avLst/>
          </a:prstGeom>
          <a:noFill/>
          <a:ln w="9525">
            <a:noFill/>
            <a:miter lim="800000"/>
            <a:headEnd/>
            <a:tailEnd/>
          </a:ln>
          <a:effectLst/>
        </p:spPr>
        <p:txBody>
          <a:bodyPr wrap="none">
            <a:spAutoFit/>
          </a:bodyPr>
          <a:lstStyle/>
          <a:p>
            <a:pPr algn="l"/>
            <a:endParaRPr lang="zh-CN" altLang="en-US" sz="2400">
              <a:latin typeface="Times New Roman" pitchFamily="18" charset="0"/>
              <a:ea typeface="宋体" pitchFamily="2" charset="-122"/>
              <a:cs typeface="Times New Roman" pitchFamily="18" charset="0"/>
            </a:endParaRPr>
          </a:p>
        </p:txBody>
      </p:sp>
      <p:sp>
        <p:nvSpPr>
          <p:cNvPr id="17414" name="Text Box 5"/>
          <p:cNvSpPr txBox="1">
            <a:spLocks noChangeArrowheads="1"/>
          </p:cNvSpPr>
          <p:nvPr/>
        </p:nvSpPr>
        <p:spPr bwMode="auto">
          <a:xfrm>
            <a:off x="5029200" y="1371600"/>
            <a:ext cx="3581400" cy="5334000"/>
          </a:xfrm>
          <a:prstGeom prst="rect">
            <a:avLst/>
          </a:prstGeom>
          <a:noFill/>
          <a:ln w="9525">
            <a:noFill/>
            <a:miter lim="800000"/>
            <a:headEnd/>
            <a:tailEnd/>
          </a:ln>
          <a:effectLst/>
        </p:spPr>
        <p:txBody>
          <a:bodyPr>
            <a:spAutoFit/>
          </a:bodyPr>
          <a:lstStyle/>
          <a:p>
            <a:pPr algn="l">
              <a:buFontTx/>
              <a:buChar char="•"/>
            </a:pPr>
            <a:r>
              <a:rPr lang="en-US" altLang="zh-CN" sz="2000">
                <a:latin typeface="Times New Roman" pitchFamily="18" charset="0"/>
                <a:ea typeface="宋体" pitchFamily="2" charset="-122"/>
                <a:cs typeface="Times New Roman" pitchFamily="18" charset="0"/>
              </a:rPr>
              <a:t>When a particle contacts an airway surface due to its physical size or shape. </a:t>
            </a:r>
          </a:p>
          <a:p>
            <a:pPr algn="l">
              <a:buFontTx/>
              <a:buChar char="•"/>
            </a:pPr>
            <a:endParaRPr lang="en-US" altLang="zh-CN" sz="2000">
              <a:latin typeface="Times New Roman" pitchFamily="18" charset="0"/>
              <a:ea typeface="宋体" pitchFamily="2" charset="-122"/>
              <a:cs typeface="Times New Roman" pitchFamily="18" charset="0"/>
            </a:endParaRPr>
          </a:p>
          <a:p>
            <a:pPr algn="l">
              <a:buFontTx/>
              <a:buChar char="•"/>
            </a:pPr>
            <a:r>
              <a:rPr lang="en-US" altLang="zh-CN" sz="2000">
                <a:latin typeface="Times New Roman" pitchFamily="18" charset="0"/>
                <a:ea typeface="宋体" pitchFamily="2" charset="-122"/>
                <a:cs typeface="Times New Roman" pitchFamily="18" charset="0"/>
              </a:rPr>
              <a:t>Particles do not deviate from their air streamlines. </a:t>
            </a:r>
          </a:p>
          <a:p>
            <a:pPr algn="l">
              <a:buFontTx/>
              <a:buChar char="•"/>
            </a:pPr>
            <a:endParaRPr lang="en-US" altLang="zh-CN" sz="2000">
              <a:latin typeface="Times New Roman" pitchFamily="18" charset="0"/>
              <a:ea typeface="宋体" pitchFamily="2" charset="-122"/>
              <a:cs typeface="Times New Roman" pitchFamily="18" charset="0"/>
            </a:endParaRPr>
          </a:p>
          <a:p>
            <a:pPr algn="l">
              <a:buFontTx/>
              <a:buChar char="•"/>
            </a:pPr>
            <a:r>
              <a:rPr lang="en-US" altLang="zh-CN" sz="2000">
                <a:latin typeface="Times New Roman" pitchFamily="18" charset="0"/>
                <a:ea typeface="宋体" pitchFamily="2" charset="-122"/>
                <a:cs typeface="Times New Roman" pitchFamily="18" charset="0"/>
              </a:rPr>
              <a:t>Interception is most likely to occur in small airways or when the air streamline is close to an airway wall. </a:t>
            </a:r>
          </a:p>
          <a:p>
            <a:pPr algn="l">
              <a:buFontTx/>
              <a:buChar char="•"/>
            </a:pPr>
            <a:endParaRPr lang="en-US" altLang="zh-CN" sz="2000">
              <a:latin typeface="Times New Roman" pitchFamily="18" charset="0"/>
              <a:ea typeface="宋体" pitchFamily="2" charset="-122"/>
              <a:cs typeface="Times New Roman" pitchFamily="18" charset="0"/>
            </a:endParaRPr>
          </a:p>
          <a:p>
            <a:pPr algn="l">
              <a:buFontTx/>
              <a:buChar char="•"/>
            </a:pPr>
            <a:r>
              <a:rPr lang="en-US" altLang="zh-CN" sz="2000">
                <a:latin typeface="Times New Roman" pitchFamily="18" charset="0"/>
                <a:ea typeface="宋体" pitchFamily="2" charset="-122"/>
                <a:cs typeface="Times New Roman" pitchFamily="18" charset="0"/>
              </a:rPr>
              <a:t>Interception is most significant for </a:t>
            </a:r>
            <a:r>
              <a:rPr lang="en-US" altLang="zh-CN" sz="2000" b="1">
                <a:latin typeface="Times New Roman" pitchFamily="18" charset="0"/>
                <a:ea typeface="宋体" pitchFamily="2" charset="-122"/>
                <a:cs typeface="Times New Roman" pitchFamily="18" charset="0"/>
              </a:rPr>
              <a:t>fibers.  </a:t>
            </a:r>
            <a:r>
              <a:rPr lang="en-US" altLang="zh-CN" sz="2000">
                <a:latin typeface="Times New Roman" pitchFamily="18" charset="0"/>
                <a:ea typeface="宋体" pitchFamily="2" charset="-122"/>
                <a:cs typeface="Times New Roman" pitchFamily="18" charset="0"/>
              </a:rPr>
              <a:t>Fibers have small aerodynamic diameters relative to their size, so they can often reach the smallest airways.</a:t>
            </a:r>
            <a:r>
              <a:rPr lang="en-US" altLang="zh-CN" sz="2400">
                <a:latin typeface="Times New Roman" pitchFamily="18" charset="0"/>
                <a:ea typeface="宋体" pitchFamily="2" charset="-122"/>
                <a:cs typeface="Times New Roman" pitchFamily="18" charset="0"/>
              </a:rPr>
              <a:t> </a:t>
            </a:r>
            <a:endParaRPr lang="zh-CN" altLang="en-US" sz="2400">
              <a:latin typeface="Times New Roman" pitchFamily="18" charset="0"/>
              <a:ea typeface="宋体" pitchFamily="2" charset="-122"/>
              <a:cs typeface="Times New Roman" pitchFamily="18" charset="0"/>
            </a:endParaRPr>
          </a:p>
        </p:txBody>
      </p:sp>
      <p:sp>
        <p:nvSpPr>
          <p:cNvPr id="17415" name="Text Box 6"/>
          <p:cNvSpPr txBox="1">
            <a:spLocks noChangeArrowheads="1"/>
          </p:cNvSpPr>
          <p:nvPr/>
        </p:nvSpPr>
        <p:spPr bwMode="auto">
          <a:xfrm>
            <a:off x="7315200" y="5334000"/>
            <a:ext cx="184150" cy="457200"/>
          </a:xfrm>
          <a:prstGeom prst="rect">
            <a:avLst/>
          </a:prstGeom>
          <a:noFill/>
          <a:ln w="9525">
            <a:noFill/>
            <a:miter lim="800000"/>
            <a:headEnd/>
            <a:tailEnd/>
          </a:ln>
          <a:effectLst/>
        </p:spPr>
        <p:txBody>
          <a:bodyPr wrap="none">
            <a:spAutoFit/>
          </a:bodyPr>
          <a:lstStyle/>
          <a:p>
            <a:pPr algn="l"/>
            <a:endParaRPr lang="zh-CN" altLang="en-US" sz="2400">
              <a:latin typeface="Times New Roman" pitchFamily="18" charset="0"/>
              <a:ea typeface="宋体" pitchFamily="2" charset="-122"/>
              <a:cs typeface="Times New Roman" pitchFamily="18" charset="0"/>
            </a:endParaRPr>
          </a:p>
        </p:txBody>
      </p:sp>
      <p:pic>
        <p:nvPicPr>
          <p:cNvPr id="17416" name="Picture 7" descr="inter3"/>
          <p:cNvPicPr>
            <a:picLocks noGrp="1" noChangeAspect="1" noChangeArrowheads="1" noCrop="1"/>
          </p:cNvPicPr>
          <p:nvPr>
            <p:ph sz="quarter" idx="4"/>
          </p:nvPr>
        </p:nvPicPr>
        <p:blipFill>
          <a:blip r:embed="rId3" cstate="print"/>
          <a:srcRect/>
          <a:stretch>
            <a:fillRect/>
          </a:stretch>
        </p:blipFill>
        <p:spPr>
          <a:xfrm>
            <a:off x="381000" y="1524000"/>
            <a:ext cx="4648200" cy="4216400"/>
          </a:xfrm>
          <a:noFill/>
        </p:spPr>
      </p:pic>
      <p:sp>
        <p:nvSpPr>
          <p:cNvPr id="17417" name="Text Box 8"/>
          <p:cNvSpPr txBox="1">
            <a:spLocks noChangeArrowheads="1"/>
          </p:cNvSpPr>
          <p:nvPr/>
        </p:nvSpPr>
        <p:spPr bwMode="auto">
          <a:xfrm>
            <a:off x="288925" y="6411913"/>
            <a:ext cx="2651125" cy="304800"/>
          </a:xfrm>
          <a:prstGeom prst="rect">
            <a:avLst/>
          </a:prstGeom>
          <a:noFill/>
          <a:ln w="9525">
            <a:noFill/>
            <a:miter lim="800000"/>
            <a:headEnd/>
            <a:tailEnd/>
          </a:ln>
          <a:effectLst/>
        </p:spPr>
        <p:txBody>
          <a:bodyPr wrap="none">
            <a:spAutoFit/>
          </a:bodyPr>
          <a:lstStyle/>
          <a:p>
            <a:pPr algn="l"/>
            <a:r>
              <a:rPr lang="en-US" altLang="zh-CN" sz="1400">
                <a:latin typeface="Times New Roman" pitchFamily="18" charset="0"/>
                <a:ea typeface="宋体" pitchFamily="2" charset="-122"/>
                <a:cs typeface="Times New Roman" pitchFamily="18" charset="0"/>
              </a:rPr>
              <a:t>(Source: http://www.mfg.mtu.edu)</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a:ln>
            <a:miter lim="800000"/>
            <a:headEnd/>
            <a:tailEnd/>
          </a:ln>
        </p:spPr>
        <p:txBody>
          <a:bodyPr/>
          <a:lstStyle/>
          <a:p>
            <a:fld id="{53A55871-063C-4C22-9B00-2CDD0B29135A}" type="slidenum">
              <a:rPr lang="en-US"/>
              <a:pPr/>
              <a:t>18</a:t>
            </a:fld>
            <a:endParaRPr lang="en-US"/>
          </a:p>
        </p:txBody>
      </p:sp>
      <p:pic>
        <p:nvPicPr>
          <p:cNvPr id="18435" name="Picture 4"/>
          <p:cNvPicPr>
            <a:picLocks noChangeAspect="1" noChangeArrowheads="1"/>
          </p:cNvPicPr>
          <p:nvPr/>
        </p:nvPicPr>
        <p:blipFill>
          <a:blip r:embed="rId3" cstate="print"/>
          <a:srcRect/>
          <a:stretch>
            <a:fillRect/>
          </a:stretch>
        </p:blipFill>
        <p:spPr bwMode="auto">
          <a:xfrm>
            <a:off x="609600" y="0"/>
            <a:ext cx="5327650" cy="6858000"/>
          </a:xfrm>
          <a:prstGeom prst="rect">
            <a:avLst/>
          </a:prstGeom>
          <a:noFill/>
          <a:ln w="9525">
            <a:noFill/>
            <a:miter lim="800000"/>
            <a:headEnd/>
            <a:tailEnd/>
          </a:ln>
          <a:effectLst/>
        </p:spPr>
      </p:pic>
      <p:sp>
        <p:nvSpPr>
          <p:cNvPr id="18436" name="Text Box 5"/>
          <p:cNvSpPr txBox="1">
            <a:spLocks noChangeArrowheads="1"/>
          </p:cNvSpPr>
          <p:nvPr/>
        </p:nvSpPr>
        <p:spPr bwMode="auto">
          <a:xfrm>
            <a:off x="6172200" y="762000"/>
            <a:ext cx="2670175" cy="4760913"/>
          </a:xfrm>
          <a:prstGeom prst="rect">
            <a:avLst/>
          </a:prstGeom>
          <a:noFill/>
          <a:ln w="9525">
            <a:noFill/>
            <a:miter lim="800000"/>
            <a:headEnd/>
            <a:tailEnd/>
          </a:ln>
          <a:effectLst/>
        </p:spPr>
        <p:txBody>
          <a:bodyPr>
            <a:spAutoFit/>
          </a:bodyPr>
          <a:lstStyle/>
          <a:p>
            <a:pPr algn="l"/>
            <a:r>
              <a:rPr lang="en-US" b="1"/>
              <a:t>Toxic pollutant “exposimeter" proposed by Wallace (1998) as a public information tool for communicating about human exposure to VOCs provides a single logarithmic scale for comparing the  exposure levels associated with personal activities and the levels associated with traditional</a:t>
            </a:r>
          </a:p>
          <a:p>
            <a:pPr algn="l"/>
            <a:r>
              <a:rPr lang="en-US" b="1"/>
              <a:t>outdoor sources.</a:t>
            </a:r>
          </a:p>
          <a:p>
            <a:pPr algn="l"/>
            <a:endParaRPr lang="en-US" b="1"/>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a:ln>
            <a:miter lim="800000"/>
            <a:headEnd/>
            <a:tailEnd/>
          </a:ln>
        </p:spPr>
        <p:txBody>
          <a:bodyPr/>
          <a:lstStyle/>
          <a:p>
            <a:fld id="{24395B40-CA59-4F50-A85B-F7D4C6BDCAC5}" type="slidenum">
              <a:rPr lang="en-US"/>
              <a:pPr/>
              <a:t>19</a:t>
            </a:fld>
            <a:endParaRPr lang="en-US"/>
          </a:p>
        </p:txBody>
      </p:sp>
      <p:sp>
        <p:nvSpPr>
          <p:cNvPr id="21507" name="Rectangle 2"/>
          <p:cNvSpPr>
            <a:spLocks noGrp="1" noChangeArrowheads="1"/>
          </p:cNvSpPr>
          <p:nvPr>
            <p:ph type="ctrTitle"/>
          </p:nvPr>
        </p:nvSpPr>
        <p:spPr>
          <a:xfrm>
            <a:off x="457200" y="152400"/>
            <a:ext cx="8305800" cy="990600"/>
          </a:xfrm>
        </p:spPr>
        <p:txBody>
          <a:bodyPr/>
          <a:lstStyle/>
          <a:p>
            <a:pPr eaLnBrk="1" hangingPunct="1"/>
            <a:r>
              <a:rPr lang="en-US" sz="3200" b="1" dirty="0" smtClean="0"/>
              <a:t>Key Events in Exposure Assessment</a:t>
            </a:r>
          </a:p>
        </p:txBody>
      </p:sp>
      <p:sp>
        <p:nvSpPr>
          <p:cNvPr id="21508" name="Text Box 3"/>
          <p:cNvSpPr txBox="1">
            <a:spLocks noChangeArrowheads="1"/>
          </p:cNvSpPr>
          <p:nvPr/>
        </p:nvSpPr>
        <p:spPr bwMode="auto">
          <a:xfrm>
            <a:off x="228600" y="1092200"/>
            <a:ext cx="8756650" cy="5675313"/>
          </a:xfrm>
          <a:prstGeom prst="rect">
            <a:avLst/>
          </a:prstGeom>
          <a:noFill/>
          <a:ln w="9525">
            <a:noFill/>
            <a:miter lim="800000"/>
            <a:headEnd/>
            <a:tailEnd/>
          </a:ln>
          <a:effectLst/>
        </p:spPr>
        <p:txBody>
          <a:bodyPr wrap="none">
            <a:spAutoFit/>
          </a:bodyPr>
          <a:lstStyle/>
          <a:p>
            <a:pPr algn="l"/>
            <a:r>
              <a:rPr lang="en-US" sz="2400" b="1"/>
              <a:t>Dose: </a:t>
            </a:r>
            <a:r>
              <a:rPr lang="en-US" altLang="zh-CN">
                <a:latin typeface="Times New Roman" pitchFamily="18" charset="0"/>
                <a:ea typeface="宋体" pitchFamily="2" charset="-122"/>
              </a:rPr>
              <a:t>Once the agent enters the body by either intake or uptake, it is described as a dose. </a:t>
            </a:r>
          </a:p>
          <a:p>
            <a:pPr algn="l"/>
            <a:r>
              <a:rPr lang="en-US" altLang="zh-CN">
                <a:latin typeface="Times New Roman" pitchFamily="18" charset="0"/>
                <a:ea typeface="宋体" pitchFamily="2" charset="-122"/>
              </a:rPr>
              <a:t>	Several different types of dose are relevant to exposure estimation.</a:t>
            </a:r>
            <a:r>
              <a:rPr lang="en-US" altLang="zh-CN">
                <a:ea typeface="宋体" pitchFamily="2" charset="-122"/>
              </a:rPr>
              <a:t> </a:t>
            </a:r>
          </a:p>
          <a:p>
            <a:pPr algn="l"/>
            <a:endParaRPr lang="en-US" altLang="zh-CN">
              <a:ea typeface="宋体" pitchFamily="2" charset="-122"/>
            </a:endParaRPr>
          </a:p>
          <a:p>
            <a:pPr lvl="2" algn="l">
              <a:buFontTx/>
              <a:buChar char="•"/>
            </a:pPr>
            <a:r>
              <a:rPr lang="en-US" altLang="zh-CN">
                <a:latin typeface="Times New Roman" pitchFamily="18" charset="0"/>
                <a:ea typeface="宋体" pitchFamily="2" charset="-122"/>
              </a:rPr>
              <a:t>  </a:t>
            </a:r>
            <a:r>
              <a:rPr lang="en-US" altLang="zh-CN" i="1">
                <a:latin typeface="Times New Roman" pitchFamily="18" charset="0"/>
                <a:ea typeface="宋体" pitchFamily="2" charset="-122"/>
              </a:rPr>
              <a:t>Potential dose: </a:t>
            </a:r>
            <a:r>
              <a:rPr lang="en-US" altLang="zh-CN">
                <a:latin typeface="Times New Roman" pitchFamily="18" charset="0"/>
                <a:ea typeface="宋体" pitchFamily="2" charset="-122"/>
              </a:rPr>
              <a:t>the amount of the agent that is actually ingested, inhaled or          </a:t>
            </a:r>
          </a:p>
          <a:p>
            <a:pPr lvl="2" algn="l"/>
            <a:r>
              <a:rPr lang="en-US" altLang="zh-CN">
                <a:latin typeface="Times New Roman" pitchFamily="18" charset="0"/>
                <a:ea typeface="宋体" pitchFamily="2" charset="-122"/>
              </a:rPr>
              <a:t>	applied to the skin. </a:t>
            </a:r>
          </a:p>
          <a:p>
            <a:pPr lvl="2" algn="l">
              <a:buFontTx/>
              <a:buChar char="•"/>
            </a:pPr>
            <a:r>
              <a:rPr lang="en-US" altLang="zh-CN">
                <a:latin typeface="Times New Roman" pitchFamily="18" charset="0"/>
                <a:ea typeface="宋体" pitchFamily="2" charset="-122"/>
              </a:rPr>
              <a:t> </a:t>
            </a:r>
            <a:r>
              <a:rPr lang="en-US" altLang="zh-CN" i="1">
                <a:latin typeface="Times New Roman" pitchFamily="18" charset="0"/>
                <a:ea typeface="宋体" pitchFamily="2" charset="-122"/>
              </a:rPr>
              <a:t>Applied dose:</a:t>
            </a:r>
            <a:r>
              <a:rPr lang="en-US" altLang="zh-CN">
                <a:latin typeface="Times New Roman" pitchFamily="18" charset="0"/>
                <a:ea typeface="宋体" pitchFamily="2" charset="-122"/>
              </a:rPr>
              <a:t> the amount of the agent directly in contact with the body's </a:t>
            </a:r>
          </a:p>
          <a:p>
            <a:pPr lvl="2" algn="l"/>
            <a:r>
              <a:rPr lang="en-US" altLang="zh-CN">
                <a:latin typeface="Times New Roman" pitchFamily="18" charset="0"/>
                <a:ea typeface="宋体" pitchFamily="2" charset="-122"/>
              </a:rPr>
              <a:t>	absorption barriers, such as the skin, respiratory tract and gastrointestinal </a:t>
            </a:r>
          </a:p>
          <a:p>
            <a:pPr lvl="2" algn="l"/>
            <a:r>
              <a:rPr lang="en-US" altLang="zh-CN">
                <a:latin typeface="Times New Roman" pitchFamily="18" charset="0"/>
                <a:ea typeface="宋体" pitchFamily="2" charset="-122"/>
              </a:rPr>
              <a:t>	tract, and therefore available for absorption.</a:t>
            </a:r>
          </a:p>
          <a:p>
            <a:pPr lvl="2" algn="l">
              <a:buFontTx/>
              <a:buChar char="•"/>
            </a:pPr>
            <a:r>
              <a:rPr lang="en-US" altLang="zh-CN">
                <a:latin typeface="Times New Roman" pitchFamily="18" charset="0"/>
                <a:ea typeface="宋体" pitchFamily="2" charset="-122"/>
              </a:rPr>
              <a:t> </a:t>
            </a:r>
            <a:r>
              <a:rPr lang="en-US" altLang="zh-CN" i="1">
                <a:latin typeface="Times New Roman" pitchFamily="18" charset="0"/>
                <a:ea typeface="宋体" pitchFamily="2" charset="-122"/>
              </a:rPr>
              <a:t>Internal (absorbed) dose</a:t>
            </a:r>
            <a:r>
              <a:rPr lang="en-US" altLang="zh-CN">
                <a:latin typeface="Times New Roman" pitchFamily="18" charset="0"/>
                <a:ea typeface="宋体" pitchFamily="2" charset="-122"/>
              </a:rPr>
              <a:t>:  The amount of the agent absorbed, and therefore </a:t>
            </a:r>
          </a:p>
          <a:p>
            <a:pPr lvl="2" algn="l"/>
            <a:r>
              <a:rPr lang="en-US" altLang="zh-CN">
                <a:latin typeface="Times New Roman" pitchFamily="18" charset="0"/>
                <a:ea typeface="宋体" pitchFamily="2" charset="-122"/>
              </a:rPr>
              <a:t>	available to undergo metabolism, transport, storage or elimination</a:t>
            </a:r>
            <a:r>
              <a:rPr lang="en-US" altLang="zh-CN">
                <a:ea typeface="宋体" pitchFamily="2" charset="-122"/>
              </a:rPr>
              <a:t>.</a:t>
            </a:r>
          </a:p>
          <a:p>
            <a:pPr lvl="2" algn="l">
              <a:buFontTx/>
              <a:buChar char="•"/>
            </a:pPr>
            <a:r>
              <a:rPr lang="en-US" altLang="zh-CN">
                <a:latin typeface="Times New Roman" pitchFamily="18" charset="0"/>
                <a:ea typeface="宋体" pitchFamily="2" charset="-122"/>
              </a:rPr>
              <a:t> </a:t>
            </a:r>
            <a:r>
              <a:rPr lang="en-US" altLang="zh-CN" i="1">
                <a:latin typeface="Times New Roman" pitchFamily="18" charset="0"/>
                <a:ea typeface="宋体" pitchFamily="2" charset="-122"/>
              </a:rPr>
              <a:t>Delivered dose:</a:t>
            </a:r>
            <a:r>
              <a:rPr lang="en-US" altLang="zh-CN">
                <a:latin typeface="Times New Roman" pitchFamily="18" charset="0"/>
                <a:ea typeface="宋体" pitchFamily="2" charset="-122"/>
              </a:rPr>
              <a:t> the portion of the internal (absorbed) dose that reaches a tissue </a:t>
            </a:r>
          </a:p>
          <a:p>
            <a:pPr lvl="2" algn="l"/>
            <a:r>
              <a:rPr lang="en-US" altLang="zh-CN">
                <a:latin typeface="Times New Roman" pitchFamily="18" charset="0"/>
                <a:ea typeface="宋体" pitchFamily="2" charset="-122"/>
              </a:rPr>
              <a:t>	of interest. </a:t>
            </a:r>
          </a:p>
          <a:p>
            <a:pPr lvl="2" algn="l">
              <a:buFontTx/>
              <a:buChar char="•"/>
            </a:pPr>
            <a:r>
              <a:rPr lang="en-US" altLang="zh-CN">
                <a:latin typeface="Times New Roman" pitchFamily="18" charset="0"/>
                <a:ea typeface="宋体" pitchFamily="2" charset="-122"/>
              </a:rPr>
              <a:t> </a:t>
            </a:r>
            <a:r>
              <a:rPr lang="en-US" altLang="zh-CN" i="1">
                <a:latin typeface="Times New Roman" pitchFamily="18" charset="0"/>
                <a:ea typeface="宋体" pitchFamily="2" charset="-122"/>
              </a:rPr>
              <a:t>Biologically effective (target) dose:</a:t>
            </a:r>
            <a:r>
              <a:rPr lang="en-US" altLang="zh-CN">
                <a:latin typeface="Times New Roman" pitchFamily="18" charset="0"/>
                <a:ea typeface="宋体" pitchFamily="2" charset="-122"/>
              </a:rPr>
              <a:t>  the portion of the delivered dose that </a:t>
            </a:r>
          </a:p>
          <a:p>
            <a:pPr lvl="2" algn="l"/>
            <a:r>
              <a:rPr lang="en-US" altLang="zh-CN">
                <a:latin typeface="Times New Roman" pitchFamily="18" charset="0"/>
                <a:ea typeface="宋体" pitchFamily="2" charset="-122"/>
              </a:rPr>
              <a:t>	reaches the site or sites of toxic action.</a:t>
            </a:r>
            <a:r>
              <a:rPr lang="en-US" altLang="zh-CN">
                <a:ea typeface="宋体" pitchFamily="2" charset="-122"/>
              </a:rPr>
              <a:t> </a:t>
            </a:r>
            <a:endParaRPr lang="en-US" altLang="zh-CN">
              <a:latin typeface="Times New Roman" pitchFamily="18" charset="0"/>
              <a:ea typeface="宋体" pitchFamily="2" charset="-122"/>
            </a:endParaRPr>
          </a:p>
          <a:p>
            <a:pPr algn="l"/>
            <a:endParaRPr lang="en-US" altLang="zh-CN">
              <a:latin typeface="Times New Roman" pitchFamily="18" charset="0"/>
              <a:ea typeface="宋体" pitchFamily="2" charset="-122"/>
            </a:endParaRPr>
          </a:p>
          <a:p>
            <a:pPr algn="l"/>
            <a:r>
              <a:rPr lang="en-US" altLang="zh-CN">
                <a:latin typeface="Times New Roman" pitchFamily="18" charset="0"/>
                <a:ea typeface="宋体" pitchFamily="2" charset="-122"/>
              </a:rPr>
              <a:t>	The link, if any, between biologically effective (target) dose and subsequent </a:t>
            </a:r>
          </a:p>
          <a:p>
            <a:pPr algn="l"/>
            <a:r>
              <a:rPr lang="en-US" altLang="zh-CN">
                <a:latin typeface="Times New Roman" pitchFamily="18" charset="0"/>
                <a:ea typeface="宋体" pitchFamily="2" charset="-122"/>
              </a:rPr>
              <a:t>          disease or illness depends on the relationship between dose and response </a:t>
            </a:r>
          </a:p>
          <a:p>
            <a:pPr algn="l"/>
            <a:r>
              <a:rPr lang="en-US" altLang="zh-CN">
                <a:latin typeface="Times New Roman" pitchFamily="18" charset="0"/>
                <a:ea typeface="宋体" pitchFamily="2" charset="-122"/>
              </a:rPr>
              <a:t>          (e.g., shape of the dose-response curve), underlying pharmacodynamic mechanisms </a:t>
            </a:r>
          </a:p>
          <a:p>
            <a:pPr algn="l"/>
            <a:r>
              <a:rPr lang="en-US" altLang="zh-CN">
                <a:latin typeface="Times New Roman" pitchFamily="18" charset="0"/>
                <a:ea typeface="宋体" pitchFamily="2" charset="-122"/>
              </a:rPr>
              <a:t>          (e.g., compensation, damage, repair), and important susceptibility factors </a:t>
            </a:r>
          </a:p>
          <a:p>
            <a:pPr algn="l"/>
            <a:r>
              <a:rPr lang="en-US" altLang="zh-CN">
                <a:latin typeface="Times New Roman" pitchFamily="18" charset="0"/>
                <a:ea typeface="宋体" pitchFamily="2" charset="-122"/>
              </a:rPr>
              <a:t>          (e.g., health status, nutrition, stress, genetic predisposition).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a:t>
            </a:r>
            <a:endParaRPr lang="en-US" dirty="0"/>
          </a:p>
        </p:txBody>
      </p:sp>
      <p:sp>
        <p:nvSpPr>
          <p:cNvPr id="3" name="Slide Number Placeholder 2"/>
          <p:cNvSpPr>
            <a:spLocks noGrp="1"/>
          </p:cNvSpPr>
          <p:nvPr>
            <p:ph type="sldNum" sz="quarter" idx="12"/>
          </p:nvPr>
        </p:nvSpPr>
        <p:spPr/>
        <p:txBody>
          <a:bodyPr/>
          <a:lstStyle/>
          <a:p>
            <a:fld id="{BEE46A1D-89CE-4F4F-9FE3-3D83C2BA77C6}" type="slidenum">
              <a:rPr lang="en-US" smtClean="0"/>
              <a:pPr/>
              <a:t>2</a:t>
            </a:fld>
            <a:endParaRPr lang="en-US"/>
          </a:p>
        </p:txBody>
      </p:sp>
      <p:sp>
        <p:nvSpPr>
          <p:cNvPr id="5" name="TextBox 4"/>
          <p:cNvSpPr txBox="1"/>
          <p:nvPr/>
        </p:nvSpPr>
        <p:spPr>
          <a:xfrm>
            <a:off x="685800" y="1763264"/>
            <a:ext cx="8153400" cy="2831544"/>
          </a:xfrm>
          <a:prstGeom prst="rect">
            <a:avLst/>
          </a:prstGeom>
          <a:noFill/>
        </p:spPr>
        <p:txBody>
          <a:bodyPr wrap="square" rtlCol="0">
            <a:spAutoFit/>
          </a:bodyPr>
          <a:lstStyle/>
          <a:p>
            <a:pPr marL="457200" indent="-457200" algn="l">
              <a:buFont typeface="Arial" panose="020B0604020202020204" pitchFamily="34" charset="0"/>
              <a:buChar char="•"/>
            </a:pPr>
            <a:r>
              <a:rPr lang="en-US" sz="3200" dirty="0" smtClean="0"/>
              <a:t>Basic Concepts in Exposure Assessment</a:t>
            </a:r>
          </a:p>
          <a:p>
            <a:pPr marL="457200" indent="-457200" algn="l">
              <a:buFont typeface="Arial" panose="020B0604020202020204" pitchFamily="34" charset="0"/>
              <a:buChar char="•"/>
            </a:pPr>
            <a:endParaRPr lang="en-US" sz="3200" dirty="0"/>
          </a:p>
          <a:p>
            <a:pPr marL="457200" indent="-457200" algn="l">
              <a:buFont typeface="Arial" panose="020B0604020202020204" pitchFamily="34" charset="0"/>
              <a:buChar char="•"/>
            </a:pPr>
            <a:r>
              <a:rPr lang="en-US" sz="3200" dirty="0" smtClean="0"/>
              <a:t>Time-Activity Pattern</a:t>
            </a:r>
          </a:p>
          <a:p>
            <a:pPr marL="457200" indent="-457200" algn="l">
              <a:buFont typeface="Arial" panose="020B0604020202020204" pitchFamily="34" charset="0"/>
              <a:buChar char="•"/>
            </a:pPr>
            <a:endParaRPr lang="en-US" sz="3200" dirty="0"/>
          </a:p>
          <a:p>
            <a:pPr marL="457200" indent="-457200" algn="l">
              <a:buFont typeface="Arial" panose="020B0604020202020204" pitchFamily="34" charset="0"/>
              <a:buChar char="•"/>
            </a:pPr>
            <a:r>
              <a:rPr lang="en-US" sz="3200" dirty="0" smtClean="0"/>
              <a:t>Indoor and In-cabin Micro-environment</a:t>
            </a:r>
            <a:endParaRPr lang="en-US" sz="32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5047262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noFill/>
          <a:ln>
            <a:miter lim="800000"/>
            <a:headEnd/>
            <a:tailEnd/>
          </a:ln>
        </p:spPr>
        <p:txBody>
          <a:bodyPr/>
          <a:lstStyle/>
          <a:p>
            <a:fld id="{F9C69278-9EE0-42CF-9DA3-9DB1078B4593}" type="slidenum">
              <a:rPr lang="en-US"/>
              <a:pPr/>
              <a:t>20</a:t>
            </a:fld>
            <a:endParaRPr lang="en-US"/>
          </a:p>
        </p:txBody>
      </p:sp>
      <p:pic>
        <p:nvPicPr>
          <p:cNvPr id="22531" name="Picture 2"/>
          <p:cNvPicPr>
            <a:picLocks noChangeAspect="1" noChangeArrowheads="1"/>
          </p:cNvPicPr>
          <p:nvPr/>
        </p:nvPicPr>
        <p:blipFill>
          <a:blip r:embed="rId3" cstate="print"/>
          <a:srcRect/>
          <a:stretch>
            <a:fillRect/>
          </a:stretch>
        </p:blipFill>
        <p:spPr bwMode="auto">
          <a:xfrm>
            <a:off x="1276350" y="1085850"/>
            <a:ext cx="6591300" cy="4686300"/>
          </a:xfrm>
          <a:prstGeom prst="rect">
            <a:avLst/>
          </a:prstGeom>
          <a:noFill/>
          <a:ln w="9525">
            <a:noFill/>
            <a:miter lim="800000"/>
            <a:headEnd/>
            <a:tailEnd/>
          </a:ln>
          <a:effectLst/>
        </p:spPr>
      </p:pic>
      <p:sp>
        <p:nvSpPr>
          <p:cNvPr id="22532" name="Text Box 3"/>
          <p:cNvSpPr txBox="1">
            <a:spLocks noChangeArrowheads="1"/>
          </p:cNvSpPr>
          <p:nvPr/>
        </p:nvSpPr>
        <p:spPr bwMode="auto">
          <a:xfrm>
            <a:off x="1066800" y="6172200"/>
            <a:ext cx="7308850" cy="366713"/>
          </a:xfrm>
          <a:prstGeom prst="rect">
            <a:avLst/>
          </a:prstGeom>
          <a:noFill/>
          <a:ln w="9525">
            <a:noFill/>
            <a:miter lim="800000"/>
            <a:headEnd/>
            <a:tailEnd/>
          </a:ln>
          <a:effectLst/>
        </p:spPr>
        <p:txBody>
          <a:bodyPr wrap="none">
            <a:spAutoFit/>
          </a:bodyPr>
          <a:lstStyle/>
          <a:p>
            <a:pPr algn="l"/>
            <a:r>
              <a:rPr lang="en-US" b="1"/>
              <a:t>Schematic illustrating the difference between exposure and dose.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a:ln>
            <a:miter lim="800000"/>
            <a:headEnd/>
            <a:tailEnd/>
          </a:ln>
        </p:spPr>
        <p:txBody>
          <a:bodyPr/>
          <a:lstStyle/>
          <a:p>
            <a:fld id="{69E55776-8398-4405-84E7-1DC26C744E65}" type="slidenum">
              <a:rPr lang="en-US"/>
              <a:pPr/>
              <a:t>21</a:t>
            </a:fld>
            <a:endParaRPr lang="en-US"/>
          </a:p>
        </p:txBody>
      </p:sp>
      <p:pic>
        <p:nvPicPr>
          <p:cNvPr id="24579" name="Picture 4" descr="Figure2"/>
          <p:cNvPicPr>
            <a:picLocks noChangeAspect="1" noChangeArrowheads="1"/>
          </p:cNvPicPr>
          <p:nvPr/>
        </p:nvPicPr>
        <p:blipFill>
          <a:blip r:embed="rId3" cstate="print"/>
          <a:srcRect/>
          <a:stretch>
            <a:fillRect/>
          </a:stretch>
        </p:blipFill>
        <p:spPr bwMode="auto">
          <a:xfrm>
            <a:off x="1447800" y="685800"/>
            <a:ext cx="6629400" cy="5911850"/>
          </a:xfrm>
          <a:prstGeom prst="rect">
            <a:avLst/>
          </a:prstGeom>
          <a:noFill/>
          <a:ln w="9525">
            <a:noFill/>
            <a:miter lim="800000"/>
            <a:headEnd/>
            <a:tailEnd/>
          </a:ln>
        </p:spPr>
      </p:pic>
      <p:sp>
        <p:nvSpPr>
          <p:cNvPr id="24580" name="Rectangle 2"/>
          <p:cNvSpPr>
            <a:spLocks noGrp="1" noChangeArrowheads="1"/>
          </p:cNvSpPr>
          <p:nvPr>
            <p:ph type="ctrTitle"/>
          </p:nvPr>
        </p:nvSpPr>
        <p:spPr>
          <a:xfrm>
            <a:off x="1295400" y="152400"/>
            <a:ext cx="6400800" cy="990600"/>
          </a:xfrm>
        </p:spPr>
        <p:txBody>
          <a:bodyPr/>
          <a:lstStyle/>
          <a:p>
            <a:pPr eaLnBrk="1" hangingPunct="1"/>
            <a:r>
              <a:rPr lang="en-US" sz="3200" b="1" dirty="0" smtClean="0"/>
              <a:t>Defining Exposure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a:ln>
            <a:miter lim="800000"/>
            <a:headEnd/>
            <a:tailEnd/>
          </a:ln>
        </p:spPr>
        <p:txBody>
          <a:bodyPr/>
          <a:lstStyle/>
          <a:p>
            <a:fld id="{0FAEB65E-D4D3-4A28-A403-C33244219726}" type="slidenum">
              <a:rPr lang="en-US"/>
              <a:pPr/>
              <a:t>22</a:t>
            </a:fld>
            <a:endParaRPr lang="en-US"/>
          </a:p>
        </p:txBody>
      </p:sp>
      <p:sp>
        <p:nvSpPr>
          <p:cNvPr id="28675" name="Rectangle 2"/>
          <p:cNvSpPr>
            <a:spLocks noGrp="1" noChangeArrowheads="1"/>
          </p:cNvSpPr>
          <p:nvPr>
            <p:ph type="ctrTitle"/>
          </p:nvPr>
        </p:nvSpPr>
        <p:spPr>
          <a:xfrm>
            <a:off x="457200" y="152400"/>
            <a:ext cx="8305800" cy="990600"/>
          </a:xfrm>
        </p:spPr>
        <p:txBody>
          <a:bodyPr/>
          <a:lstStyle/>
          <a:p>
            <a:pPr eaLnBrk="1" hangingPunct="1"/>
            <a:r>
              <a:rPr lang="en-US" sz="3200" b="1" dirty="0" smtClean="0"/>
              <a:t>Elements of Exposure Assessment</a:t>
            </a:r>
          </a:p>
        </p:txBody>
      </p:sp>
      <p:sp>
        <p:nvSpPr>
          <p:cNvPr id="28676" name="Text Box 3"/>
          <p:cNvSpPr txBox="1">
            <a:spLocks noChangeArrowheads="1"/>
          </p:cNvSpPr>
          <p:nvPr/>
        </p:nvSpPr>
        <p:spPr bwMode="auto">
          <a:xfrm>
            <a:off x="228600" y="1219200"/>
            <a:ext cx="8667750" cy="5397500"/>
          </a:xfrm>
          <a:prstGeom prst="rect">
            <a:avLst/>
          </a:prstGeom>
          <a:noFill/>
          <a:ln w="9525">
            <a:noFill/>
            <a:miter lim="800000"/>
            <a:headEnd/>
            <a:tailEnd/>
          </a:ln>
          <a:effectLst/>
        </p:spPr>
        <p:txBody>
          <a:bodyPr wrap="none">
            <a:spAutoFit/>
          </a:bodyPr>
          <a:lstStyle/>
          <a:p>
            <a:pPr algn="l"/>
            <a:r>
              <a:rPr lang="en-US" sz="2400" b="1"/>
              <a:t>Exposure:</a:t>
            </a:r>
          </a:p>
          <a:p>
            <a:pPr lvl="1" algn="l">
              <a:buFontTx/>
              <a:buChar char="-"/>
            </a:pPr>
            <a:r>
              <a:rPr lang="en-US" altLang="zh-CN">
                <a:ea typeface="宋体" pitchFamily="2" charset="-122"/>
              </a:rPr>
              <a:t> routes, pathways and frequencies       </a:t>
            </a:r>
          </a:p>
          <a:p>
            <a:pPr lvl="1" algn="l">
              <a:buFontTx/>
              <a:buChar char="-"/>
            </a:pPr>
            <a:r>
              <a:rPr lang="en-US" altLang="zh-CN">
                <a:ea typeface="宋体" pitchFamily="2" charset="-122"/>
              </a:rPr>
              <a:t> duration of interest (short-term, long-term, intermittent or peak exposures)       </a:t>
            </a:r>
          </a:p>
          <a:p>
            <a:pPr lvl="1" algn="l">
              <a:buFontTx/>
              <a:buChar char="-"/>
            </a:pPr>
            <a:r>
              <a:rPr lang="en-US" altLang="zh-CN">
                <a:ea typeface="宋体" pitchFamily="2" charset="-122"/>
              </a:rPr>
              <a:t> distribution (e.g., mean, variance, 90th percentile)-- population, important </a:t>
            </a:r>
          </a:p>
          <a:p>
            <a:pPr lvl="1" algn="l"/>
            <a:r>
              <a:rPr lang="en-US" altLang="zh-CN">
                <a:ea typeface="宋体" pitchFamily="2" charset="-122"/>
              </a:rPr>
              <a:t>	subpopulations (e.g., more exposed, more susceptible)       </a:t>
            </a:r>
          </a:p>
          <a:p>
            <a:pPr lvl="1" algn="l">
              <a:buFontTx/>
              <a:buChar char="-"/>
            </a:pPr>
            <a:r>
              <a:rPr lang="en-US" altLang="zh-CN">
                <a:ea typeface="宋体" pitchFamily="2" charset="-122"/>
              </a:rPr>
              <a:t> individuals -- average, upper tail of distribution, most exposed in population. </a:t>
            </a:r>
          </a:p>
          <a:p>
            <a:pPr lvl="1" algn="l"/>
            <a:endParaRPr lang="en-US" altLang="zh-CN">
              <a:latin typeface="Times New Roman" pitchFamily="18" charset="0"/>
              <a:ea typeface="宋体" pitchFamily="2" charset="-122"/>
            </a:endParaRPr>
          </a:p>
          <a:p>
            <a:pPr algn="l"/>
            <a:r>
              <a:rPr lang="en-US" sz="2400" b="1"/>
              <a:t>Dose: </a:t>
            </a:r>
            <a:r>
              <a:rPr lang="en-US"/>
              <a:t> </a:t>
            </a:r>
          </a:p>
          <a:p>
            <a:pPr algn="l"/>
            <a:r>
              <a:rPr lang="en-US"/>
              <a:t>       -  link with exposures       </a:t>
            </a:r>
          </a:p>
          <a:p>
            <a:pPr algn="l"/>
            <a:r>
              <a:rPr lang="en-US"/>
              <a:t>       -  distribution (e.g., mean, variance, 90th percentile) -- population important </a:t>
            </a:r>
          </a:p>
          <a:p>
            <a:pPr algn="l"/>
            <a:r>
              <a:rPr lang="en-US"/>
              <a:t>              subpopulations (e.g., higher doses, more susceptible)       </a:t>
            </a:r>
          </a:p>
          <a:p>
            <a:pPr algn="l"/>
            <a:r>
              <a:rPr lang="en-US"/>
              <a:t>       -  individuals -- average, upper tail of distribution, highest dose in population. </a:t>
            </a:r>
          </a:p>
          <a:p>
            <a:pPr algn="l"/>
            <a:endParaRPr lang="en-US" sz="2400" b="1"/>
          </a:p>
          <a:p>
            <a:pPr algn="l"/>
            <a:r>
              <a:rPr lang="en-US" sz="2400" b="1"/>
              <a:t>Causes:</a:t>
            </a:r>
            <a:r>
              <a:rPr lang="en-US" sz="2400"/>
              <a:t> </a:t>
            </a:r>
            <a:r>
              <a:rPr lang="en-US" altLang="zh-CN" sz="2400">
                <a:latin typeface="Times New Roman" pitchFamily="18" charset="0"/>
                <a:ea typeface="宋体" pitchFamily="2" charset="-122"/>
              </a:rPr>
              <a:t>	</a:t>
            </a:r>
          </a:p>
          <a:p>
            <a:pPr algn="l"/>
            <a:r>
              <a:rPr lang="en-US"/>
              <a:t>       -  relative contribution of important sources       </a:t>
            </a:r>
          </a:p>
          <a:p>
            <a:pPr algn="l"/>
            <a:r>
              <a:rPr lang="en-US"/>
              <a:t>       -  relative contribution of important environmental media       </a:t>
            </a:r>
          </a:p>
          <a:p>
            <a:pPr algn="l"/>
            <a:r>
              <a:rPr lang="en-US"/>
              <a:t>       -  contribution of important exposure pathways       </a:t>
            </a:r>
          </a:p>
          <a:p>
            <a:pPr algn="l"/>
            <a:r>
              <a:rPr lang="en-US"/>
              <a:t>       -  relative contribution of important routes of exposure.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p:cNvSpPr>
            <a:spLocks noGrp="1"/>
          </p:cNvSpPr>
          <p:nvPr>
            <p:ph type="sldNum" sz="quarter" idx="12"/>
          </p:nvPr>
        </p:nvSpPr>
        <p:spPr>
          <a:noFill/>
          <a:ln>
            <a:miter lim="800000"/>
            <a:headEnd/>
            <a:tailEnd/>
          </a:ln>
        </p:spPr>
        <p:txBody>
          <a:bodyPr/>
          <a:lstStyle/>
          <a:p>
            <a:fld id="{0CD60274-C99E-498D-91E9-7F6B223A14D0}" type="slidenum">
              <a:rPr lang="en-US"/>
              <a:pPr/>
              <a:t>23</a:t>
            </a:fld>
            <a:endParaRPr lang="en-US"/>
          </a:p>
        </p:txBody>
      </p:sp>
      <p:sp>
        <p:nvSpPr>
          <p:cNvPr id="29699" name="Rectangle 2"/>
          <p:cNvSpPr>
            <a:spLocks noGrp="1" noChangeArrowheads="1"/>
          </p:cNvSpPr>
          <p:nvPr>
            <p:ph type="ctrTitle"/>
          </p:nvPr>
        </p:nvSpPr>
        <p:spPr>
          <a:xfrm>
            <a:off x="457200" y="152400"/>
            <a:ext cx="8305800" cy="990600"/>
          </a:xfrm>
        </p:spPr>
        <p:txBody>
          <a:bodyPr/>
          <a:lstStyle/>
          <a:p>
            <a:pPr eaLnBrk="1" hangingPunct="1"/>
            <a:r>
              <a:rPr lang="en-US" sz="3200" b="1" dirty="0" smtClean="0"/>
              <a:t>Elements of Exposure Assessment</a:t>
            </a:r>
          </a:p>
        </p:txBody>
      </p:sp>
      <p:sp>
        <p:nvSpPr>
          <p:cNvPr id="29700" name="Text Box 3"/>
          <p:cNvSpPr txBox="1">
            <a:spLocks noChangeArrowheads="1"/>
          </p:cNvSpPr>
          <p:nvPr/>
        </p:nvSpPr>
        <p:spPr bwMode="auto">
          <a:xfrm>
            <a:off x="228600" y="1219200"/>
            <a:ext cx="8604250" cy="4667250"/>
          </a:xfrm>
          <a:prstGeom prst="rect">
            <a:avLst/>
          </a:prstGeom>
          <a:noFill/>
          <a:ln w="9525">
            <a:noFill/>
            <a:miter lim="800000"/>
            <a:headEnd/>
            <a:tailEnd/>
          </a:ln>
          <a:effectLst/>
        </p:spPr>
        <p:txBody>
          <a:bodyPr wrap="none">
            <a:spAutoFit/>
          </a:bodyPr>
          <a:lstStyle/>
          <a:p>
            <a:pPr algn="l"/>
            <a:r>
              <a:rPr lang="en-US" sz="2400" b="1"/>
              <a:t>Variability:</a:t>
            </a:r>
          </a:p>
          <a:p>
            <a:pPr lvl="1" algn="l">
              <a:buFontTx/>
              <a:buChar char="-"/>
            </a:pPr>
            <a:r>
              <a:rPr lang="en-US" altLang="zh-CN">
                <a:ea typeface="宋体" pitchFamily="2" charset="-122"/>
              </a:rPr>
              <a:t> within individuals (e.g., changes in exposure from day to day for the same </a:t>
            </a:r>
          </a:p>
          <a:p>
            <a:pPr lvl="1" algn="l"/>
            <a:r>
              <a:rPr lang="en-US" altLang="zh-CN">
                <a:ea typeface="宋体" pitchFamily="2" charset="-122"/>
              </a:rPr>
              <a:t>      person)       </a:t>
            </a:r>
          </a:p>
          <a:p>
            <a:pPr lvl="1" algn="l">
              <a:buFontTx/>
              <a:buChar char="-"/>
            </a:pPr>
            <a:r>
              <a:rPr lang="en-US" altLang="zh-CN">
                <a:ea typeface="宋体" pitchFamily="2" charset="-122"/>
              </a:rPr>
              <a:t> between individuals (e.g., differences in exposure on the same day for two </a:t>
            </a:r>
          </a:p>
          <a:p>
            <a:pPr lvl="1" algn="l"/>
            <a:r>
              <a:rPr lang="en-US" altLang="zh-CN">
                <a:ea typeface="宋体" pitchFamily="2" charset="-122"/>
              </a:rPr>
              <a:t>      different people)       </a:t>
            </a:r>
          </a:p>
          <a:p>
            <a:pPr lvl="1" algn="l">
              <a:buFontTx/>
              <a:buChar char="-"/>
            </a:pPr>
            <a:r>
              <a:rPr lang="en-US" altLang="zh-CN">
                <a:ea typeface="宋体" pitchFamily="2" charset="-122"/>
              </a:rPr>
              <a:t> between groups (e.g., different socio-economic classes or residential </a:t>
            </a:r>
          </a:p>
          <a:p>
            <a:pPr lvl="1" algn="l"/>
            <a:r>
              <a:rPr lang="en-US" altLang="zh-CN">
                <a:ea typeface="宋体" pitchFamily="2" charset="-122"/>
              </a:rPr>
              <a:t>      locations)       </a:t>
            </a:r>
          </a:p>
          <a:p>
            <a:pPr lvl="1" algn="l">
              <a:buFontTx/>
              <a:buChar char="-"/>
            </a:pPr>
            <a:r>
              <a:rPr lang="en-US" altLang="zh-CN">
                <a:ea typeface="宋体" pitchFamily="2" charset="-122"/>
              </a:rPr>
              <a:t> over time (e.g., changes in exposure from one season to another)       </a:t>
            </a:r>
          </a:p>
          <a:p>
            <a:pPr lvl="1" algn="l">
              <a:buFontTx/>
              <a:buChar char="-"/>
            </a:pPr>
            <a:r>
              <a:rPr lang="en-US" altLang="zh-CN">
                <a:ea typeface="宋体" pitchFamily="2" charset="-122"/>
              </a:rPr>
              <a:t> across space (e.g., changes in exposure/dose from one region of a city, </a:t>
            </a:r>
          </a:p>
          <a:p>
            <a:pPr lvl="1" algn="l"/>
            <a:r>
              <a:rPr lang="en-US" altLang="zh-CN">
                <a:ea typeface="宋体" pitchFamily="2" charset="-122"/>
              </a:rPr>
              <a:t>      country to another). </a:t>
            </a:r>
          </a:p>
          <a:p>
            <a:pPr lvl="1" algn="l"/>
            <a:endParaRPr lang="en-US" altLang="zh-CN">
              <a:latin typeface="Times New Roman" pitchFamily="18" charset="0"/>
              <a:ea typeface="宋体" pitchFamily="2" charset="-122"/>
            </a:endParaRPr>
          </a:p>
          <a:p>
            <a:pPr algn="l"/>
            <a:r>
              <a:rPr lang="en-US" sz="2400" b="1"/>
              <a:t>Uncertainty: </a:t>
            </a:r>
            <a:r>
              <a:rPr lang="en-US"/>
              <a:t> </a:t>
            </a:r>
          </a:p>
          <a:p>
            <a:pPr algn="l"/>
            <a:r>
              <a:rPr lang="en-US"/>
              <a:t>        -  lack of data (e.g., statistical error in measurements, model parameters, etc.; </a:t>
            </a:r>
          </a:p>
          <a:p>
            <a:pPr algn="l"/>
            <a:r>
              <a:rPr lang="en-US"/>
              <a:t>               misidentification of hazards and causal pathways)       </a:t>
            </a:r>
          </a:p>
          <a:p>
            <a:pPr algn="l"/>
            <a:r>
              <a:rPr lang="en-US"/>
              <a:t>        -  lack of understanding (e.g., mistakes in functional form of models, misuses </a:t>
            </a:r>
          </a:p>
          <a:p>
            <a:pPr algn="l"/>
            <a:r>
              <a:rPr lang="en-US"/>
              <a:t>               of proxy data from analogous contexts).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2"/>
          </p:nvPr>
        </p:nvSpPr>
        <p:spPr>
          <a:noFill/>
          <a:ln>
            <a:miter lim="800000"/>
            <a:headEnd/>
            <a:tailEnd/>
          </a:ln>
        </p:spPr>
        <p:txBody>
          <a:bodyPr/>
          <a:lstStyle/>
          <a:p>
            <a:fld id="{F38526EA-5741-473B-BD38-216917612726}" type="slidenum">
              <a:rPr lang="en-US"/>
              <a:pPr/>
              <a:t>24</a:t>
            </a:fld>
            <a:endParaRPr lang="en-US"/>
          </a:p>
        </p:txBody>
      </p:sp>
      <p:graphicFrame>
        <p:nvGraphicFramePr>
          <p:cNvPr id="30723" name="Object 2"/>
          <p:cNvGraphicFramePr>
            <a:graphicFrameLocks noChangeAspect="1"/>
          </p:cNvGraphicFramePr>
          <p:nvPr/>
        </p:nvGraphicFramePr>
        <p:xfrm>
          <a:off x="838200" y="1036638"/>
          <a:ext cx="7543800" cy="5532437"/>
        </p:xfrm>
        <a:graphic>
          <a:graphicData uri="http://schemas.openxmlformats.org/presentationml/2006/ole">
            <mc:AlternateContent xmlns:mc="http://schemas.openxmlformats.org/markup-compatibility/2006">
              <mc:Choice xmlns:v="urn:schemas-microsoft-com:vml" Requires="v">
                <p:oleObj spid="_x0000_s30793" name="SPW 8.0 Notebook" r:id="rId4" imgW="6858000" imgH="5029200" progId="SigmaPlot.JNB.Page.7">
                  <p:link updateAutomatic="1"/>
                </p:oleObj>
              </mc:Choice>
              <mc:Fallback>
                <p:oleObj name="SPW 8.0 Notebook" r:id="rId4" imgW="6858000" imgH="5029200" progId="SigmaPlot.JNB.Page.7">
                  <p:link updateAutomatic="1"/>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036638"/>
                        <a:ext cx="7543800" cy="553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4" name="Text Box 3"/>
          <p:cNvSpPr txBox="1">
            <a:spLocks noChangeArrowheads="1"/>
          </p:cNvSpPr>
          <p:nvPr/>
        </p:nvSpPr>
        <p:spPr bwMode="auto">
          <a:xfrm>
            <a:off x="1727200" y="301625"/>
            <a:ext cx="6089650" cy="641350"/>
          </a:xfrm>
          <a:prstGeom prst="rect">
            <a:avLst/>
          </a:prstGeom>
          <a:noFill/>
          <a:ln w="9525">
            <a:noFill/>
            <a:miter lim="800000"/>
            <a:headEnd/>
            <a:tailEnd/>
          </a:ln>
          <a:effectLst/>
        </p:spPr>
        <p:txBody>
          <a:bodyPr wrap="none">
            <a:spAutoFit/>
          </a:bodyPr>
          <a:lstStyle/>
          <a:p>
            <a:r>
              <a:rPr lang="en-US" b="1">
                <a:solidFill>
                  <a:schemeClr val="tx2"/>
                </a:solidFill>
                <a:latin typeface="Times New Roman" pitchFamily="18" charset="0"/>
              </a:rPr>
              <a:t>Example of </a:t>
            </a:r>
            <a:r>
              <a:rPr lang="en-US" b="1">
                <a:latin typeface="Times New Roman" pitchFamily="18" charset="0"/>
              </a:rPr>
              <a:t>misuses of proxy data from analogous contexts </a:t>
            </a:r>
            <a:r>
              <a:rPr lang="en-US" b="1">
                <a:solidFill>
                  <a:schemeClr val="tx2"/>
                </a:solidFill>
                <a:latin typeface="Times New Roman" pitchFamily="18" charset="0"/>
              </a:rPr>
              <a:t>:</a:t>
            </a:r>
            <a:r>
              <a:rPr lang="en-US" b="1">
                <a:solidFill>
                  <a:schemeClr val="accent1"/>
                </a:solidFill>
                <a:latin typeface="Times New Roman" pitchFamily="18" charset="0"/>
              </a:rPr>
              <a:t> </a:t>
            </a:r>
          </a:p>
          <a:p>
            <a:r>
              <a:rPr lang="en-US" b="1">
                <a:latin typeface="Times New Roman" pitchFamily="18" charset="0"/>
              </a:rPr>
              <a:t>Total Particle Number Concentration near Freeways</a:t>
            </a:r>
          </a:p>
        </p:txBody>
      </p:sp>
      <p:grpSp>
        <p:nvGrpSpPr>
          <p:cNvPr id="34820" name="Group 4"/>
          <p:cNvGrpSpPr>
            <a:grpSpLocks/>
          </p:cNvGrpSpPr>
          <p:nvPr/>
        </p:nvGrpSpPr>
        <p:grpSpPr bwMode="auto">
          <a:xfrm>
            <a:off x="1219200" y="1828800"/>
            <a:ext cx="6477000" cy="5334000"/>
            <a:chOff x="1008" y="672"/>
            <a:chExt cx="3573" cy="3648"/>
          </a:xfrm>
        </p:grpSpPr>
        <p:grpSp>
          <p:nvGrpSpPr>
            <p:cNvPr id="30731" name="Group 5"/>
            <p:cNvGrpSpPr>
              <a:grpSpLocks/>
            </p:cNvGrpSpPr>
            <p:nvPr/>
          </p:nvGrpSpPr>
          <p:grpSpPr bwMode="auto">
            <a:xfrm>
              <a:off x="1008" y="672"/>
              <a:ext cx="3573" cy="3648"/>
              <a:chOff x="1008" y="672"/>
              <a:chExt cx="3573" cy="3648"/>
            </a:xfrm>
          </p:grpSpPr>
          <p:graphicFrame>
            <p:nvGraphicFramePr>
              <p:cNvPr id="30734" name="Object 6"/>
              <p:cNvGraphicFramePr>
                <a:graphicFrameLocks noChangeAspect="1"/>
              </p:cNvGraphicFramePr>
              <p:nvPr/>
            </p:nvGraphicFramePr>
            <p:xfrm>
              <a:off x="1008" y="672"/>
              <a:ext cx="3573" cy="3648"/>
            </p:xfrm>
            <a:graphic>
              <a:graphicData uri="http://schemas.openxmlformats.org/presentationml/2006/ole">
                <mc:AlternateContent xmlns:mc="http://schemas.openxmlformats.org/markup-compatibility/2006">
                  <mc:Choice xmlns:v="urn:schemas-microsoft-com:vml" Requires="v">
                    <p:oleObj spid="_x0000_s30794" name="SPW 8.0 Graph" r:id="rId6" imgW="5595840" imgH="5551200" progId="SigmaPlotGraphicObject.7">
                      <p:embed/>
                    </p:oleObj>
                  </mc:Choice>
                  <mc:Fallback>
                    <p:oleObj name="SPW 8.0 Graph" r:id="rId6" imgW="5595840" imgH="5551200" progId="SigmaPlotGraphicObject.7">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 y="672"/>
                            <a:ext cx="3573" cy="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35" name="Line 7"/>
              <p:cNvSpPr>
                <a:spLocks noChangeShapeType="1"/>
              </p:cNvSpPr>
              <p:nvPr/>
            </p:nvSpPr>
            <p:spPr bwMode="auto">
              <a:xfrm flipH="1">
                <a:off x="3216" y="1008"/>
                <a:ext cx="192" cy="624"/>
              </a:xfrm>
              <a:prstGeom prst="line">
                <a:avLst/>
              </a:prstGeom>
              <a:noFill/>
              <a:ln w="38100">
                <a:noFill/>
                <a:round/>
                <a:headEnd/>
                <a:tailEnd type="triangle" w="med" len="med"/>
              </a:ln>
              <a:effectLst/>
            </p:spPr>
            <p:txBody>
              <a:bodyPr/>
              <a:lstStyle/>
              <a:p>
                <a:endParaRPr lang="en-US"/>
              </a:p>
            </p:txBody>
          </p:sp>
          <p:sp>
            <p:nvSpPr>
              <p:cNvPr id="30736" name="Text Box 8"/>
              <p:cNvSpPr txBox="1">
                <a:spLocks noChangeArrowheads="1"/>
              </p:cNvSpPr>
              <p:nvPr/>
            </p:nvSpPr>
            <p:spPr bwMode="auto">
              <a:xfrm>
                <a:off x="3360" y="1152"/>
                <a:ext cx="857" cy="167"/>
              </a:xfrm>
              <a:prstGeom prst="rect">
                <a:avLst/>
              </a:prstGeom>
              <a:noFill/>
              <a:ln w="9525">
                <a:noFill/>
                <a:miter lim="800000"/>
                <a:headEnd/>
                <a:tailEnd/>
              </a:ln>
              <a:effectLst/>
            </p:spPr>
            <p:txBody>
              <a:bodyPr wrap="none">
                <a:spAutoFit/>
              </a:bodyPr>
              <a:lstStyle/>
              <a:p>
                <a:pPr algn="l"/>
                <a:r>
                  <a:rPr lang="en-US" sz="1000">
                    <a:latin typeface="Times New Roman" pitchFamily="18" charset="0"/>
                    <a:cs typeface="Times New Roman" pitchFamily="18" charset="0"/>
                  </a:rPr>
                  <a:t>Nighttime Dominant Wind</a:t>
                </a:r>
              </a:p>
            </p:txBody>
          </p:sp>
        </p:grpSp>
        <p:sp>
          <p:nvSpPr>
            <p:cNvPr id="30732" name="Line 9"/>
            <p:cNvSpPr>
              <a:spLocks noChangeShapeType="1"/>
            </p:cNvSpPr>
            <p:nvPr/>
          </p:nvSpPr>
          <p:spPr bwMode="auto">
            <a:xfrm flipH="1">
              <a:off x="3168" y="1104"/>
              <a:ext cx="144" cy="576"/>
            </a:xfrm>
            <a:prstGeom prst="line">
              <a:avLst/>
            </a:prstGeom>
            <a:noFill/>
            <a:ln w="38100">
              <a:solidFill>
                <a:schemeClr val="bg1"/>
              </a:solidFill>
              <a:round/>
              <a:headEnd/>
              <a:tailEnd type="triangle" w="med" len="med"/>
            </a:ln>
            <a:effectLst/>
          </p:spPr>
          <p:txBody>
            <a:bodyPr/>
            <a:lstStyle/>
            <a:p>
              <a:endParaRPr lang="en-US"/>
            </a:p>
          </p:txBody>
        </p:sp>
        <p:sp>
          <p:nvSpPr>
            <p:cNvPr id="30733" name="Text Box 10"/>
            <p:cNvSpPr txBox="1">
              <a:spLocks noChangeArrowheads="1"/>
            </p:cNvSpPr>
            <p:nvPr/>
          </p:nvSpPr>
          <p:spPr bwMode="auto">
            <a:xfrm>
              <a:off x="3264" y="1152"/>
              <a:ext cx="101" cy="188"/>
            </a:xfrm>
            <a:prstGeom prst="rect">
              <a:avLst/>
            </a:prstGeom>
            <a:noFill/>
            <a:ln w="9525">
              <a:noFill/>
              <a:miter lim="800000"/>
              <a:headEnd/>
              <a:tailEnd/>
            </a:ln>
            <a:effectLst/>
          </p:spPr>
          <p:txBody>
            <a:bodyPr wrap="none">
              <a:spAutoFit/>
            </a:bodyPr>
            <a:lstStyle/>
            <a:p>
              <a:pPr algn="l" eaLnBrk="0" hangingPunct="0"/>
              <a:endParaRPr lang="en-US" sz="1200">
                <a:solidFill>
                  <a:schemeClr val="bg2"/>
                </a:solidFill>
                <a:latin typeface="Times New Roman" pitchFamily="18" charset="0"/>
              </a:endParaRPr>
            </a:p>
          </p:txBody>
        </p:sp>
      </p:grpSp>
      <p:pic>
        <p:nvPicPr>
          <p:cNvPr id="34827" name="Picture 11" descr="work place"/>
          <p:cNvPicPr>
            <a:picLocks noChangeAspect="1" noChangeArrowheads="1"/>
          </p:cNvPicPr>
          <p:nvPr/>
        </p:nvPicPr>
        <p:blipFill>
          <a:blip r:embed="rId8" cstate="print"/>
          <a:srcRect/>
          <a:stretch>
            <a:fillRect/>
          </a:stretch>
        </p:blipFill>
        <p:spPr bwMode="auto">
          <a:xfrm>
            <a:off x="4876800" y="3429000"/>
            <a:ext cx="631825" cy="504825"/>
          </a:xfrm>
          <a:prstGeom prst="rect">
            <a:avLst/>
          </a:prstGeom>
          <a:noFill/>
          <a:ln w="9525">
            <a:noFill/>
            <a:miter lim="800000"/>
            <a:headEnd/>
            <a:tailEnd/>
          </a:ln>
        </p:spPr>
      </p:pic>
      <p:pic>
        <p:nvPicPr>
          <p:cNvPr id="34828" name="Picture 12" descr="home place"/>
          <p:cNvPicPr>
            <a:picLocks noChangeAspect="1" noChangeArrowheads="1"/>
          </p:cNvPicPr>
          <p:nvPr/>
        </p:nvPicPr>
        <p:blipFill>
          <a:blip r:embed="rId9" cstate="print"/>
          <a:srcRect/>
          <a:stretch>
            <a:fillRect/>
          </a:stretch>
        </p:blipFill>
        <p:spPr bwMode="auto">
          <a:xfrm>
            <a:off x="3886200" y="3352800"/>
            <a:ext cx="766763" cy="576263"/>
          </a:xfrm>
          <a:prstGeom prst="rect">
            <a:avLst/>
          </a:prstGeom>
          <a:noFill/>
          <a:ln w="9525">
            <a:noFill/>
            <a:miter lim="800000"/>
            <a:headEnd/>
            <a:tailEnd/>
          </a:ln>
        </p:spPr>
      </p:pic>
      <p:pic>
        <p:nvPicPr>
          <p:cNvPr id="34829" name="Picture 13" descr="work place"/>
          <p:cNvPicPr>
            <a:picLocks noChangeAspect="1" noChangeArrowheads="1"/>
          </p:cNvPicPr>
          <p:nvPr/>
        </p:nvPicPr>
        <p:blipFill>
          <a:blip r:embed="rId8" cstate="print"/>
          <a:srcRect/>
          <a:stretch>
            <a:fillRect/>
          </a:stretch>
        </p:blipFill>
        <p:spPr bwMode="auto">
          <a:xfrm>
            <a:off x="4038600" y="4343400"/>
            <a:ext cx="631825" cy="504825"/>
          </a:xfrm>
          <a:prstGeom prst="rect">
            <a:avLst/>
          </a:prstGeom>
          <a:noFill/>
          <a:ln w="9525">
            <a:noFill/>
            <a:miter lim="800000"/>
            <a:headEnd/>
            <a:tailEnd/>
          </a:ln>
        </p:spPr>
      </p:pic>
      <p:pic>
        <p:nvPicPr>
          <p:cNvPr id="34830" name="Picture 14" descr="home place"/>
          <p:cNvPicPr>
            <a:picLocks noChangeAspect="1" noChangeArrowheads="1"/>
          </p:cNvPicPr>
          <p:nvPr/>
        </p:nvPicPr>
        <p:blipFill>
          <a:blip r:embed="rId9" cstate="print"/>
          <a:srcRect/>
          <a:stretch>
            <a:fillRect/>
          </a:stretch>
        </p:blipFill>
        <p:spPr bwMode="auto">
          <a:xfrm>
            <a:off x="4876800" y="4419600"/>
            <a:ext cx="766763" cy="576263"/>
          </a:xfrm>
          <a:prstGeom prst="rect">
            <a:avLst/>
          </a:prstGeom>
          <a:noFill/>
          <a:ln w="9525">
            <a:noFill/>
            <a:miter lim="800000"/>
            <a:headEnd/>
            <a:tailEnd/>
          </a:ln>
        </p:spPr>
      </p:pic>
      <p:sp>
        <p:nvSpPr>
          <p:cNvPr id="34831" name="Text Box 15"/>
          <p:cNvSpPr txBox="1">
            <a:spLocks noChangeArrowheads="1"/>
          </p:cNvSpPr>
          <p:nvPr/>
        </p:nvSpPr>
        <p:spPr bwMode="auto">
          <a:xfrm>
            <a:off x="2057400" y="2895600"/>
            <a:ext cx="5453063" cy="822325"/>
          </a:xfrm>
          <a:prstGeom prst="rect">
            <a:avLst/>
          </a:prstGeom>
          <a:solidFill>
            <a:schemeClr val="bg1"/>
          </a:solidFill>
          <a:ln w="9525">
            <a:noFill/>
            <a:miter lim="800000"/>
            <a:headEnd/>
            <a:tailEnd/>
          </a:ln>
          <a:effectLst/>
        </p:spPr>
        <p:txBody>
          <a:bodyPr wrap="none">
            <a:spAutoFit/>
          </a:bodyPr>
          <a:lstStyle/>
          <a:p>
            <a:pPr algn="l" eaLnBrk="0" hangingPunct="0"/>
            <a:r>
              <a:rPr lang="en-US" sz="2400">
                <a:solidFill>
                  <a:schemeClr val="hlink"/>
                </a:solidFill>
                <a:latin typeface="Times New Roman" pitchFamily="18" charset="0"/>
              </a:rPr>
              <a:t>Daily exposure to Ultrafine Particles:</a:t>
            </a:r>
          </a:p>
          <a:p>
            <a:pPr algn="l" eaLnBrk="0" hangingPunct="0"/>
            <a:r>
              <a:rPr lang="en-US" sz="2400">
                <a:solidFill>
                  <a:schemeClr val="hlink"/>
                </a:solidFill>
                <a:latin typeface="Times New Roman" pitchFamily="18" charset="0"/>
              </a:rPr>
              <a:t>3 folds of difference between the two cases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48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48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48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482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3483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48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1"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a:noFill/>
          <a:ln>
            <a:miter lim="800000"/>
            <a:headEnd/>
            <a:tailEnd/>
          </a:ln>
        </p:spPr>
        <p:txBody>
          <a:bodyPr/>
          <a:lstStyle/>
          <a:p>
            <a:fld id="{5D7B3352-4471-455B-BA7F-F4998A8BA70C}" type="slidenum">
              <a:rPr lang="en-US"/>
              <a:pPr/>
              <a:t>25</a:t>
            </a:fld>
            <a:endParaRPr lang="en-US"/>
          </a:p>
        </p:txBody>
      </p:sp>
      <p:sp>
        <p:nvSpPr>
          <p:cNvPr id="31747" name="Rectangle 2"/>
          <p:cNvSpPr>
            <a:spLocks noGrp="1" noChangeArrowheads="1"/>
          </p:cNvSpPr>
          <p:nvPr>
            <p:ph type="ctrTitle"/>
          </p:nvPr>
        </p:nvSpPr>
        <p:spPr>
          <a:xfrm>
            <a:off x="457200" y="152400"/>
            <a:ext cx="8305800" cy="990600"/>
          </a:xfrm>
        </p:spPr>
        <p:txBody>
          <a:bodyPr/>
          <a:lstStyle/>
          <a:p>
            <a:pPr eaLnBrk="1" hangingPunct="1"/>
            <a:r>
              <a:rPr lang="en-US" sz="3200" b="1" dirty="0" smtClean="0"/>
              <a:t>Quantitative Exposure Assessment</a:t>
            </a:r>
          </a:p>
        </p:txBody>
      </p:sp>
      <p:sp>
        <p:nvSpPr>
          <p:cNvPr id="31748" name="Text Box 23"/>
          <p:cNvSpPr txBox="1">
            <a:spLocks noChangeArrowheads="1"/>
          </p:cNvSpPr>
          <p:nvPr/>
        </p:nvSpPr>
        <p:spPr bwMode="auto">
          <a:xfrm>
            <a:off x="533400" y="1447800"/>
            <a:ext cx="8350250" cy="5035550"/>
          </a:xfrm>
          <a:prstGeom prst="rect">
            <a:avLst/>
          </a:prstGeom>
          <a:noFill/>
          <a:ln w="9525">
            <a:noFill/>
            <a:miter lim="800000"/>
            <a:headEnd/>
            <a:tailEnd/>
          </a:ln>
          <a:effectLst/>
        </p:spPr>
        <p:txBody>
          <a:bodyPr wrap="none">
            <a:spAutoFit/>
          </a:bodyPr>
          <a:lstStyle/>
          <a:p>
            <a:pPr algn="l"/>
            <a:r>
              <a:rPr lang="en-US" b="1"/>
              <a:t>Direct Assessment:</a:t>
            </a:r>
            <a:r>
              <a:rPr lang="en-US"/>
              <a:t> including </a:t>
            </a:r>
            <a:r>
              <a:rPr lang="en-US" altLang="zh-CN">
                <a:ea typeface="宋体" pitchFamily="2" charset="-122"/>
              </a:rPr>
              <a:t>point-of-contact measurements and biological </a:t>
            </a:r>
          </a:p>
          <a:p>
            <a:pPr algn="l"/>
            <a:r>
              <a:rPr lang="en-US" altLang="zh-CN">
                <a:ea typeface="宋体" pitchFamily="2" charset="-122"/>
              </a:rPr>
              <a:t>	indicators of exposure. Direct approaches for air, water and food </a:t>
            </a:r>
          </a:p>
          <a:p>
            <a:pPr algn="l"/>
            <a:r>
              <a:rPr lang="en-US" altLang="zh-CN">
                <a:ea typeface="宋体" pitchFamily="2" charset="-122"/>
              </a:rPr>
              <a:t>	include personal air monitors, measurements of water at the point </a:t>
            </a:r>
          </a:p>
          <a:p>
            <a:pPr algn="l"/>
            <a:r>
              <a:rPr lang="en-US" altLang="zh-CN">
                <a:ea typeface="宋体" pitchFamily="2" charset="-122"/>
              </a:rPr>
              <a:t>	of use and measurement of the food being consumed. </a:t>
            </a:r>
          </a:p>
          <a:p>
            <a:pPr algn="l"/>
            <a:endParaRPr lang="en-US" altLang="zh-CN">
              <a:ea typeface="宋体" pitchFamily="2" charset="-122"/>
            </a:endParaRPr>
          </a:p>
          <a:p>
            <a:pPr algn="l"/>
            <a:r>
              <a:rPr lang="en-US" b="1"/>
              <a:t>Indirect Assessment:</a:t>
            </a:r>
            <a:r>
              <a:rPr lang="en-US"/>
              <a:t> including </a:t>
            </a:r>
            <a:r>
              <a:rPr lang="en-US" altLang="zh-CN">
                <a:ea typeface="宋体" pitchFamily="2" charset="-122"/>
              </a:rPr>
              <a:t>environmental monitoring, modeling, </a:t>
            </a:r>
          </a:p>
          <a:p>
            <a:pPr algn="l"/>
            <a:r>
              <a:rPr lang="en-US" altLang="zh-CN">
                <a:ea typeface="宋体" pitchFamily="2" charset="-122"/>
              </a:rPr>
              <a:t>	questionnaires (US NRC, 1991b). Indirect approaches include  </a:t>
            </a:r>
          </a:p>
          <a:p>
            <a:pPr algn="l"/>
            <a:r>
              <a:rPr lang="en-US" altLang="zh-CN">
                <a:ea typeface="宋体" pitchFamily="2" charset="-122"/>
              </a:rPr>
              <a:t>	microenvironmental air monitoring and measurements of the water </a:t>
            </a:r>
          </a:p>
          <a:p>
            <a:pPr algn="l"/>
            <a:r>
              <a:rPr lang="en-US" altLang="zh-CN">
                <a:ea typeface="宋体" pitchFamily="2" charset="-122"/>
              </a:rPr>
              <a:t>	supply and food supply (contents of a typical food basket, for instance). </a:t>
            </a:r>
          </a:p>
          <a:p>
            <a:pPr algn="l"/>
            <a:r>
              <a:rPr lang="en-US"/>
              <a:t>	</a:t>
            </a:r>
          </a:p>
          <a:p>
            <a:pPr algn="l"/>
            <a:r>
              <a:rPr lang="en-US"/>
              <a:t>	Exposure models are constructed to assess or predict personal </a:t>
            </a:r>
          </a:p>
          <a:p>
            <a:pPr algn="l"/>
            <a:r>
              <a:rPr lang="en-US"/>
              <a:t>	exposures or population exposure distributions from indirect</a:t>
            </a:r>
            <a:r>
              <a:rPr lang="en-US" altLang="zh-CN">
                <a:ea typeface="宋体" pitchFamily="2" charset="-122"/>
              </a:rPr>
              <a:t> </a:t>
            </a:r>
          </a:p>
          <a:p>
            <a:pPr algn="l"/>
            <a:r>
              <a:rPr lang="en-US" altLang="zh-CN">
                <a:ea typeface="宋体" pitchFamily="2" charset="-122"/>
              </a:rPr>
              <a:t>	measurements and other relevant information. </a:t>
            </a:r>
          </a:p>
          <a:p>
            <a:pPr algn="l"/>
            <a:endParaRPr lang="en-US" altLang="zh-CN">
              <a:ea typeface="宋体" pitchFamily="2" charset="-122"/>
            </a:endParaRPr>
          </a:p>
          <a:p>
            <a:pPr algn="l"/>
            <a:r>
              <a:rPr lang="en-US" altLang="zh-CN">
                <a:ea typeface="宋体" pitchFamily="2" charset="-122"/>
              </a:rPr>
              <a:t>	Biomarkers provide a direct measure of exposure modified by and</a:t>
            </a:r>
          </a:p>
          <a:p>
            <a:pPr algn="l"/>
            <a:r>
              <a:rPr lang="en-US" altLang="zh-CN">
                <a:ea typeface="宋体" pitchFamily="2" charset="-122"/>
              </a:rPr>
              <a:t>	integrated over some time in the past which depends on physiological</a:t>
            </a:r>
          </a:p>
          <a:p>
            <a:pPr algn="l"/>
            <a:r>
              <a:rPr lang="en-US" altLang="zh-CN">
                <a:ea typeface="宋体" pitchFamily="2" charset="-122"/>
              </a:rPr>
              <a:t>	factors that control metabolism and excretion.</a:t>
            </a:r>
          </a:p>
          <a:p>
            <a:pPr algn="l"/>
            <a:r>
              <a:rPr lang="en-US"/>
              <a:t>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a:ln>
            <a:miter lim="800000"/>
            <a:headEnd/>
            <a:tailEnd/>
          </a:ln>
        </p:spPr>
        <p:txBody>
          <a:bodyPr/>
          <a:lstStyle/>
          <a:p>
            <a:fld id="{E57F6197-00D1-4146-949F-5932A7FC9987}" type="slidenum">
              <a:rPr lang="en-US"/>
              <a:pPr/>
              <a:t>26</a:t>
            </a:fld>
            <a:endParaRPr lang="en-US"/>
          </a:p>
        </p:txBody>
      </p:sp>
      <p:sp>
        <p:nvSpPr>
          <p:cNvPr id="32771" name="Rectangle 2"/>
          <p:cNvSpPr>
            <a:spLocks noGrp="1" noChangeArrowheads="1"/>
          </p:cNvSpPr>
          <p:nvPr>
            <p:ph type="ctrTitle"/>
          </p:nvPr>
        </p:nvSpPr>
        <p:spPr>
          <a:xfrm>
            <a:off x="457200" y="152400"/>
            <a:ext cx="8305800" cy="990600"/>
          </a:xfrm>
        </p:spPr>
        <p:txBody>
          <a:bodyPr/>
          <a:lstStyle/>
          <a:p>
            <a:pPr eaLnBrk="1" hangingPunct="1"/>
            <a:r>
              <a:rPr lang="en-US" sz="3200" b="1" dirty="0" smtClean="0"/>
              <a:t>Basic Information Needed for Exposure Assessments in Different Contexts</a:t>
            </a:r>
          </a:p>
        </p:txBody>
      </p:sp>
      <p:graphicFrame>
        <p:nvGraphicFramePr>
          <p:cNvPr id="43050" name="Group 42"/>
          <p:cNvGraphicFramePr>
            <a:graphicFrameLocks noGrp="1"/>
          </p:cNvGraphicFramePr>
          <p:nvPr/>
        </p:nvGraphicFramePr>
        <p:xfrm>
          <a:off x="990600" y="1600200"/>
          <a:ext cx="7467600" cy="4265653"/>
        </p:xfrm>
        <a:graphic>
          <a:graphicData uri="http://schemas.openxmlformats.org/drawingml/2006/table">
            <a:tbl>
              <a:tblPr/>
              <a:tblGrid>
                <a:gridCol w="2286000"/>
                <a:gridCol w="5181600"/>
              </a:tblGrid>
              <a:tr h="7666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Contexts</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Information Required</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71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Risk Assessment</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Point estimates or distributions of exposure and dose.  Duration of exposure and dose.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435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Risk Management (conducted once hazard is identified)</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Pollutant source contributing to exposure and dose personal activities contributing to exposure and does.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Effectiveness of intervention measures</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64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Status and trend</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Change of exposure and dose of populations over time.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18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Epidemiology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Individual and population exposures and doses, exposure dose categories.</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a:ln>
            <a:miter lim="800000"/>
            <a:headEnd/>
            <a:tailEnd/>
          </a:ln>
        </p:spPr>
        <p:txBody>
          <a:bodyPr/>
          <a:lstStyle/>
          <a:p>
            <a:fld id="{CFF8324C-F3BD-46A9-9D3B-F7AF37632F32}" type="slidenum">
              <a:rPr lang="en-US"/>
              <a:pPr/>
              <a:t>27</a:t>
            </a:fld>
            <a:endParaRPr lang="en-US"/>
          </a:p>
        </p:txBody>
      </p:sp>
      <p:sp>
        <p:nvSpPr>
          <p:cNvPr id="33795" name="Rectangle 3"/>
          <p:cNvSpPr>
            <a:spLocks noGrp="1" noChangeArrowheads="1"/>
          </p:cNvSpPr>
          <p:nvPr>
            <p:ph type="ctrTitle"/>
          </p:nvPr>
        </p:nvSpPr>
        <p:spPr>
          <a:xfrm>
            <a:off x="1295400" y="152400"/>
            <a:ext cx="6400800" cy="990600"/>
          </a:xfrm>
        </p:spPr>
        <p:txBody>
          <a:bodyPr/>
          <a:lstStyle/>
          <a:p>
            <a:pPr eaLnBrk="1" hangingPunct="1"/>
            <a:r>
              <a:rPr lang="en-US" sz="3200" b="1" dirty="0" smtClean="0"/>
              <a:t>Defining Exposure</a:t>
            </a:r>
          </a:p>
        </p:txBody>
      </p:sp>
      <p:sp>
        <p:nvSpPr>
          <p:cNvPr id="33796" name="Text Box 5"/>
          <p:cNvSpPr txBox="1">
            <a:spLocks noChangeArrowheads="1"/>
          </p:cNvSpPr>
          <p:nvPr/>
        </p:nvSpPr>
        <p:spPr bwMode="auto">
          <a:xfrm>
            <a:off x="304800" y="1219200"/>
            <a:ext cx="2755900" cy="835025"/>
          </a:xfrm>
          <a:prstGeom prst="rect">
            <a:avLst/>
          </a:prstGeom>
          <a:noFill/>
          <a:ln w="9525">
            <a:solidFill>
              <a:schemeClr val="tx1"/>
            </a:solidFill>
            <a:miter lim="800000"/>
            <a:headEnd/>
            <a:tailEnd/>
          </a:ln>
          <a:effectLst/>
        </p:spPr>
        <p:txBody>
          <a:bodyPr>
            <a:spAutoFit/>
          </a:bodyPr>
          <a:lstStyle/>
          <a:p>
            <a:pPr algn="l"/>
            <a:r>
              <a:rPr lang="en-US" sz="1600"/>
              <a:t>Hazard identification</a:t>
            </a:r>
          </a:p>
          <a:p>
            <a:pPr algn="l"/>
            <a:r>
              <a:rPr lang="en-US" sz="1600"/>
              <a:t>(Does the agent cause</a:t>
            </a:r>
          </a:p>
          <a:p>
            <a:pPr algn="l"/>
            <a:r>
              <a:rPr lang="en-US" sz="1600"/>
              <a:t>the adverse effect?)</a:t>
            </a:r>
          </a:p>
        </p:txBody>
      </p:sp>
      <p:sp>
        <p:nvSpPr>
          <p:cNvPr id="33797" name="Text Box 6"/>
          <p:cNvSpPr txBox="1">
            <a:spLocks noChangeArrowheads="1"/>
          </p:cNvSpPr>
          <p:nvPr/>
        </p:nvSpPr>
        <p:spPr bwMode="auto">
          <a:xfrm>
            <a:off x="381000" y="2971800"/>
            <a:ext cx="2828925" cy="1079500"/>
          </a:xfrm>
          <a:prstGeom prst="rect">
            <a:avLst/>
          </a:prstGeom>
          <a:noFill/>
          <a:ln w="9525">
            <a:solidFill>
              <a:schemeClr val="tx1"/>
            </a:solidFill>
            <a:miter lim="800000"/>
            <a:headEnd/>
            <a:tailEnd/>
          </a:ln>
          <a:effectLst/>
        </p:spPr>
        <p:txBody>
          <a:bodyPr>
            <a:spAutoFit/>
          </a:bodyPr>
          <a:lstStyle/>
          <a:p>
            <a:pPr algn="l"/>
            <a:r>
              <a:rPr lang="en-US" sz="1600"/>
              <a:t>Dose-response assessment</a:t>
            </a:r>
          </a:p>
          <a:p>
            <a:pPr algn="l"/>
            <a:r>
              <a:rPr lang="en-US" sz="1600"/>
              <a:t>(What is the relationship</a:t>
            </a:r>
          </a:p>
          <a:p>
            <a:pPr algn="l"/>
            <a:r>
              <a:rPr lang="en-US" sz="1600"/>
              <a:t>Between dose and incidence </a:t>
            </a:r>
          </a:p>
          <a:p>
            <a:pPr algn="l"/>
            <a:r>
              <a:rPr lang="en-US" sz="1600"/>
              <a:t>In humans?)</a:t>
            </a:r>
          </a:p>
        </p:txBody>
      </p:sp>
      <p:sp>
        <p:nvSpPr>
          <p:cNvPr id="33798" name="Text Box 7"/>
          <p:cNvSpPr txBox="1">
            <a:spLocks noChangeArrowheads="1"/>
          </p:cNvSpPr>
          <p:nvPr/>
        </p:nvSpPr>
        <p:spPr bwMode="auto">
          <a:xfrm>
            <a:off x="381000" y="4800600"/>
            <a:ext cx="2816225" cy="1079500"/>
          </a:xfrm>
          <a:prstGeom prst="rect">
            <a:avLst/>
          </a:prstGeom>
          <a:noFill/>
          <a:ln w="9525">
            <a:solidFill>
              <a:schemeClr val="tx1"/>
            </a:solidFill>
            <a:miter lim="800000"/>
            <a:headEnd/>
            <a:tailEnd/>
          </a:ln>
          <a:effectLst/>
        </p:spPr>
        <p:txBody>
          <a:bodyPr wrap="none">
            <a:spAutoFit/>
          </a:bodyPr>
          <a:lstStyle/>
          <a:p>
            <a:pPr algn="l"/>
            <a:r>
              <a:rPr lang="en-US" sz="1600"/>
              <a:t>Exposure assessment</a:t>
            </a:r>
          </a:p>
          <a:p>
            <a:pPr algn="l"/>
            <a:r>
              <a:rPr lang="en-US" sz="1600"/>
              <a:t>(What exposure are currently</a:t>
            </a:r>
          </a:p>
          <a:p>
            <a:pPr algn="l"/>
            <a:r>
              <a:rPr lang="en-US" sz="1600"/>
              <a:t>Experienced or anticipated</a:t>
            </a:r>
          </a:p>
          <a:p>
            <a:pPr algn="l"/>
            <a:r>
              <a:rPr lang="en-US" sz="1600"/>
              <a:t>Under different conditions?)</a:t>
            </a:r>
          </a:p>
        </p:txBody>
      </p:sp>
      <p:sp>
        <p:nvSpPr>
          <p:cNvPr id="33799" name="Line 8"/>
          <p:cNvSpPr>
            <a:spLocks noChangeShapeType="1"/>
          </p:cNvSpPr>
          <p:nvPr/>
        </p:nvSpPr>
        <p:spPr bwMode="auto">
          <a:xfrm>
            <a:off x="1524000" y="2057400"/>
            <a:ext cx="0" cy="685800"/>
          </a:xfrm>
          <a:prstGeom prst="line">
            <a:avLst/>
          </a:prstGeom>
          <a:noFill/>
          <a:ln w="9525">
            <a:solidFill>
              <a:schemeClr val="tx1"/>
            </a:solidFill>
            <a:round/>
            <a:headEnd/>
            <a:tailEnd type="triangle" w="med" len="med"/>
          </a:ln>
          <a:effectLst/>
        </p:spPr>
        <p:txBody>
          <a:bodyPr/>
          <a:lstStyle/>
          <a:p>
            <a:endParaRPr lang="en-US"/>
          </a:p>
        </p:txBody>
      </p:sp>
      <p:sp>
        <p:nvSpPr>
          <p:cNvPr id="33800" name="AutoShape 9"/>
          <p:cNvSpPr>
            <a:spLocks/>
          </p:cNvSpPr>
          <p:nvPr/>
        </p:nvSpPr>
        <p:spPr bwMode="auto">
          <a:xfrm>
            <a:off x="3352800" y="1219200"/>
            <a:ext cx="762000" cy="4648200"/>
          </a:xfrm>
          <a:prstGeom prst="rightBrace">
            <a:avLst>
              <a:gd name="adj1" fmla="val 50833"/>
              <a:gd name="adj2" fmla="val 50000"/>
            </a:avLst>
          </a:prstGeom>
          <a:noFill/>
          <a:ln w="9525">
            <a:solidFill>
              <a:schemeClr val="tx1"/>
            </a:solidFill>
            <a:round/>
            <a:headEnd/>
            <a:tailEnd/>
          </a:ln>
          <a:effectLst/>
        </p:spPr>
        <p:txBody>
          <a:bodyPr wrap="none" anchor="ctr"/>
          <a:lstStyle/>
          <a:p>
            <a:endParaRPr lang="en-US"/>
          </a:p>
        </p:txBody>
      </p:sp>
      <p:sp>
        <p:nvSpPr>
          <p:cNvPr id="33801" name="Text Box 10"/>
          <p:cNvSpPr txBox="1">
            <a:spLocks noChangeArrowheads="1"/>
          </p:cNvSpPr>
          <p:nvPr/>
        </p:nvSpPr>
        <p:spPr bwMode="auto">
          <a:xfrm>
            <a:off x="4267200" y="2971800"/>
            <a:ext cx="2514600" cy="1323975"/>
          </a:xfrm>
          <a:prstGeom prst="rect">
            <a:avLst/>
          </a:prstGeom>
          <a:noFill/>
          <a:ln w="9525">
            <a:solidFill>
              <a:schemeClr val="tx1"/>
            </a:solidFill>
            <a:miter lim="800000"/>
            <a:headEnd/>
            <a:tailEnd/>
          </a:ln>
          <a:effectLst/>
        </p:spPr>
        <p:txBody>
          <a:bodyPr>
            <a:spAutoFit/>
          </a:bodyPr>
          <a:lstStyle/>
          <a:p>
            <a:pPr algn="l"/>
            <a:r>
              <a:rPr lang="en-US" sz="1600"/>
              <a:t>Risk characterization</a:t>
            </a:r>
          </a:p>
          <a:p>
            <a:pPr algn="l"/>
            <a:r>
              <a:rPr lang="en-US" sz="1600"/>
              <a:t>(What is the estimated </a:t>
            </a:r>
          </a:p>
          <a:p>
            <a:pPr algn="l"/>
            <a:r>
              <a:rPr lang="en-US" sz="1600"/>
              <a:t>Incidence of the adverse </a:t>
            </a:r>
          </a:p>
          <a:p>
            <a:pPr algn="l"/>
            <a:r>
              <a:rPr lang="en-US" sz="1600"/>
              <a:t>effect in a given population?)</a:t>
            </a:r>
          </a:p>
        </p:txBody>
      </p:sp>
      <p:sp>
        <p:nvSpPr>
          <p:cNvPr id="33802" name="Line 12"/>
          <p:cNvSpPr>
            <a:spLocks noChangeShapeType="1"/>
          </p:cNvSpPr>
          <p:nvPr/>
        </p:nvSpPr>
        <p:spPr bwMode="auto">
          <a:xfrm>
            <a:off x="6781800" y="3657600"/>
            <a:ext cx="304800" cy="0"/>
          </a:xfrm>
          <a:prstGeom prst="line">
            <a:avLst/>
          </a:prstGeom>
          <a:noFill/>
          <a:ln w="9525">
            <a:solidFill>
              <a:schemeClr val="tx1"/>
            </a:solidFill>
            <a:round/>
            <a:headEnd/>
            <a:tailEnd type="triangle" w="med" len="med"/>
          </a:ln>
          <a:effectLst/>
        </p:spPr>
        <p:txBody>
          <a:bodyPr/>
          <a:lstStyle/>
          <a:p>
            <a:endParaRPr lang="en-US"/>
          </a:p>
        </p:txBody>
      </p:sp>
      <p:sp>
        <p:nvSpPr>
          <p:cNvPr id="33803" name="Text Box 13"/>
          <p:cNvSpPr txBox="1">
            <a:spLocks noChangeArrowheads="1"/>
          </p:cNvSpPr>
          <p:nvPr/>
        </p:nvSpPr>
        <p:spPr bwMode="auto">
          <a:xfrm>
            <a:off x="7162800" y="3352800"/>
            <a:ext cx="1831975" cy="650875"/>
          </a:xfrm>
          <a:prstGeom prst="rect">
            <a:avLst/>
          </a:prstGeom>
          <a:noFill/>
          <a:ln w="9525">
            <a:solidFill>
              <a:schemeClr val="tx1"/>
            </a:solidFill>
            <a:miter lim="800000"/>
            <a:headEnd/>
            <a:tailEnd/>
          </a:ln>
          <a:effectLst/>
        </p:spPr>
        <p:txBody>
          <a:bodyPr wrap="none">
            <a:spAutoFit/>
          </a:bodyPr>
          <a:lstStyle/>
          <a:p>
            <a:pPr algn="l"/>
            <a:r>
              <a:rPr lang="en-US"/>
              <a:t>RISK </a:t>
            </a:r>
          </a:p>
          <a:p>
            <a:pPr algn="l"/>
            <a:r>
              <a:rPr lang="en-US"/>
              <a:t>MANAGEMENT</a:t>
            </a:r>
          </a:p>
        </p:txBody>
      </p:sp>
      <p:sp>
        <p:nvSpPr>
          <p:cNvPr id="33804" name="Text Box 14"/>
          <p:cNvSpPr txBox="1">
            <a:spLocks noChangeArrowheads="1"/>
          </p:cNvSpPr>
          <p:nvPr/>
        </p:nvSpPr>
        <p:spPr bwMode="auto">
          <a:xfrm>
            <a:off x="4787900" y="1295400"/>
            <a:ext cx="2368550" cy="366713"/>
          </a:xfrm>
          <a:prstGeom prst="rect">
            <a:avLst/>
          </a:prstGeom>
          <a:noFill/>
          <a:ln w="9525">
            <a:noFill/>
            <a:miter lim="800000"/>
            <a:headEnd/>
            <a:tailEnd/>
          </a:ln>
          <a:effectLst/>
        </p:spPr>
        <p:txBody>
          <a:bodyPr wrap="none">
            <a:spAutoFit/>
          </a:bodyPr>
          <a:lstStyle/>
          <a:p>
            <a:r>
              <a:rPr lang="en-US" b="1"/>
              <a:t>RISK ASSESSMENT</a:t>
            </a:r>
          </a:p>
        </p:txBody>
      </p:sp>
      <p:sp>
        <p:nvSpPr>
          <p:cNvPr id="33805" name="Text Box 15"/>
          <p:cNvSpPr txBox="1">
            <a:spLocks noChangeArrowheads="1"/>
          </p:cNvSpPr>
          <p:nvPr/>
        </p:nvSpPr>
        <p:spPr bwMode="auto">
          <a:xfrm>
            <a:off x="1295400" y="6248400"/>
            <a:ext cx="6267450" cy="366713"/>
          </a:xfrm>
          <a:prstGeom prst="rect">
            <a:avLst/>
          </a:prstGeom>
          <a:noFill/>
          <a:ln w="9525">
            <a:noFill/>
            <a:miter lim="800000"/>
            <a:headEnd/>
            <a:tailEnd/>
          </a:ln>
          <a:effectLst/>
        </p:spPr>
        <p:txBody>
          <a:bodyPr wrap="none">
            <a:spAutoFit/>
          </a:bodyPr>
          <a:lstStyle/>
          <a:p>
            <a:pPr algn="l"/>
            <a:r>
              <a:rPr lang="en-US"/>
              <a:t>Elements of risk assessment (modified from US NRC, 1983)</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12"/>
          </p:nvPr>
        </p:nvSpPr>
        <p:spPr>
          <a:noFill/>
          <a:ln>
            <a:miter lim="800000"/>
            <a:headEnd/>
            <a:tailEnd/>
          </a:ln>
        </p:spPr>
        <p:txBody>
          <a:bodyPr/>
          <a:lstStyle/>
          <a:p>
            <a:fld id="{1AC47ABA-2B37-41C1-A94F-C52F10B4A6D2}" type="slidenum">
              <a:rPr lang="en-US"/>
              <a:pPr/>
              <a:t>28</a:t>
            </a:fld>
            <a:endParaRPr lang="en-US"/>
          </a:p>
        </p:txBody>
      </p:sp>
      <p:pic>
        <p:nvPicPr>
          <p:cNvPr id="41987" name="Picture 3" descr="Fig 8"/>
          <p:cNvPicPr>
            <a:picLocks noChangeAspect="1" noChangeArrowheads="1"/>
          </p:cNvPicPr>
          <p:nvPr/>
        </p:nvPicPr>
        <p:blipFill>
          <a:blip r:embed="rId3" cstate="print"/>
          <a:srcRect/>
          <a:stretch>
            <a:fillRect/>
          </a:stretch>
        </p:blipFill>
        <p:spPr bwMode="auto">
          <a:xfrm>
            <a:off x="304800" y="84138"/>
            <a:ext cx="8534400" cy="6773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19200"/>
            <a:ext cx="8229600" cy="3763962"/>
          </a:xfrm>
        </p:spPr>
        <p:txBody>
          <a:bodyPr/>
          <a:lstStyle/>
          <a:p>
            <a:r>
              <a:rPr lang="zh-CN" altLang="en-US" dirty="0" smtClean="0"/>
              <a:t>如果你需要找到某个人</a:t>
            </a:r>
            <a:r>
              <a:rPr lang="en-US" altLang="zh-CN" dirty="0"/>
              <a:t/>
            </a:r>
            <a:br>
              <a:rPr lang="en-US" altLang="zh-CN" dirty="0"/>
            </a:br>
            <a:r>
              <a:rPr lang="en-US" altLang="zh-CN" dirty="0" smtClean="0"/>
              <a:t/>
            </a:r>
            <a:br>
              <a:rPr lang="en-US" altLang="zh-CN" dirty="0" smtClean="0"/>
            </a:br>
            <a:r>
              <a:rPr lang="zh-CN" altLang="en-US" dirty="0" smtClean="0"/>
              <a:t>什么时间，去哪里，</a:t>
            </a:r>
            <a:r>
              <a:rPr lang="en-US" altLang="zh-CN" dirty="0" smtClean="0"/>
              <a:t/>
            </a:r>
            <a:br>
              <a:rPr lang="en-US" altLang="zh-CN" dirty="0" smtClean="0"/>
            </a:br>
            <a:r>
              <a:rPr lang="zh-CN" altLang="en-US" dirty="0" smtClean="0"/>
              <a:t>最有可能找到他？</a:t>
            </a:r>
            <a:endParaRPr lang="en-US" dirty="0"/>
          </a:p>
        </p:txBody>
      </p:sp>
      <p:sp>
        <p:nvSpPr>
          <p:cNvPr id="3" name="Slide Number Placeholder 2"/>
          <p:cNvSpPr>
            <a:spLocks noGrp="1"/>
          </p:cNvSpPr>
          <p:nvPr>
            <p:ph type="sldNum" sz="quarter" idx="12"/>
          </p:nvPr>
        </p:nvSpPr>
        <p:spPr/>
        <p:txBody>
          <a:bodyPr/>
          <a:lstStyle/>
          <a:p>
            <a:fld id="{BEE46A1D-89CE-4F4F-9FE3-3D83C2BA77C6}" type="slidenum">
              <a:rPr lang="en-US" smtClean="0"/>
              <a:pPr/>
              <a:t>29</a:t>
            </a:fld>
            <a:endParaRPr lang="en-US"/>
          </a:p>
        </p:txBody>
      </p:sp>
    </p:spTree>
    <p:extLst>
      <p:ext uri="{BB962C8B-B14F-4D97-AF65-F5344CB8AC3E}">
        <p14:creationId xmlns:p14="http://schemas.microsoft.com/office/powerpoint/2010/main" val="16689315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smtClean="0"/>
              <a:t>谁的颗粒物暴露水平更高？</a:t>
            </a:r>
            <a:endParaRPr lang="en-US" b="1" dirty="0"/>
          </a:p>
        </p:txBody>
      </p:sp>
      <p:sp>
        <p:nvSpPr>
          <p:cNvPr id="3" name="Slide Number Placeholder 2"/>
          <p:cNvSpPr>
            <a:spLocks noGrp="1"/>
          </p:cNvSpPr>
          <p:nvPr>
            <p:ph type="sldNum" sz="quarter" idx="12"/>
          </p:nvPr>
        </p:nvSpPr>
        <p:spPr/>
        <p:txBody>
          <a:bodyPr/>
          <a:lstStyle/>
          <a:p>
            <a:fld id="{BEE46A1D-89CE-4F4F-9FE3-3D83C2BA77C6}" type="slidenum">
              <a:rPr lang="en-US" smtClean="0"/>
              <a:pPr/>
              <a:t>3</a:t>
            </a:fld>
            <a:endParaRPr 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099" y="2364605"/>
            <a:ext cx="3653902" cy="2761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12920" y="1652440"/>
            <a:ext cx="2844554" cy="369332"/>
          </a:xfrm>
          <a:prstGeom prst="rect">
            <a:avLst/>
          </a:prstGeom>
          <a:noFill/>
        </p:spPr>
        <p:txBody>
          <a:bodyPr wrap="square" rtlCol="0">
            <a:spAutoFit/>
          </a:bodyPr>
          <a:lstStyle/>
          <a:p>
            <a:r>
              <a:rPr lang="en-US" altLang="zh-CN" b="1" dirty="0" smtClean="0"/>
              <a:t>A    </a:t>
            </a:r>
            <a:r>
              <a:rPr lang="zh-CN" altLang="en-US" b="1" dirty="0" smtClean="0"/>
              <a:t>酒</a:t>
            </a:r>
            <a:r>
              <a:rPr lang="zh-CN" altLang="en-US" b="1" dirty="0"/>
              <a:t>吧里的这位男</a:t>
            </a:r>
            <a:r>
              <a:rPr lang="zh-CN" altLang="en-US" b="1" dirty="0" smtClean="0"/>
              <a:t>士</a:t>
            </a:r>
            <a:endParaRPr lang="en-US" b="1" dirty="0"/>
          </a:p>
        </p:txBody>
      </p:sp>
      <p:sp>
        <p:nvSpPr>
          <p:cNvPr id="7" name="TextBox 6"/>
          <p:cNvSpPr txBox="1"/>
          <p:nvPr/>
        </p:nvSpPr>
        <p:spPr>
          <a:xfrm>
            <a:off x="5105400" y="1652440"/>
            <a:ext cx="3164649" cy="369332"/>
          </a:xfrm>
          <a:prstGeom prst="rect">
            <a:avLst/>
          </a:prstGeom>
          <a:noFill/>
        </p:spPr>
        <p:txBody>
          <a:bodyPr wrap="none" rtlCol="0">
            <a:spAutoFit/>
          </a:bodyPr>
          <a:lstStyle/>
          <a:p>
            <a:r>
              <a:rPr lang="en-US" altLang="zh-CN" b="1" dirty="0" smtClean="0"/>
              <a:t>B    </a:t>
            </a:r>
            <a:r>
              <a:rPr lang="zh-CN" altLang="en-US" b="1" dirty="0" smtClean="0"/>
              <a:t>住在这个工厂附近的居民</a:t>
            </a:r>
            <a:endParaRPr lang="en-US" b="1" dirty="0"/>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845" y="2337232"/>
            <a:ext cx="3738681" cy="2768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93884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ctrTitle"/>
          </p:nvPr>
        </p:nvSpPr>
        <p:spPr>
          <a:xfrm>
            <a:off x="0" y="0"/>
            <a:ext cx="9144000" cy="990600"/>
          </a:xfrm>
        </p:spPr>
        <p:txBody>
          <a:bodyPr/>
          <a:lstStyle/>
          <a:p>
            <a:r>
              <a:rPr lang="en-US" altLang="en-US" sz="3200" b="1" dirty="0"/>
              <a:t>Human Time-Use Patterns</a:t>
            </a:r>
          </a:p>
        </p:txBody>
      </p:sp>
      <p:sp>
        <p:nvSpPr>
          <p:cNvPr id="109572" name="Text Box 4"/>
          <p:cNvSpPr txBox="1">
            <a:spLocks noChangeArrowheads="1"/>
          </p:cNvSpPr>
          <p:nvPr/>
        </p:nvSpPr>
        <p:spPr bwMode="auto">
          <a:xfrm>
            <a:off x="457200" y="990600"/>
            <a:ext cx="815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000" b="1" dirty="0"/>
              <a:t>In an exposure context, data about human time use and activity patterns (often referred to as time-activity data) have four related</a:t>
            </a:r>
            <a:r>
              <a:rPr lang="en-US" altLang="zh-CN" sz="2000" b="1" dirty="0">
                <a:ea typeface="宋体" charset="-122"/>
              </a:rPr>
              <a:t> purposes. </a:t>
            </a:r>
            <a:endParaRPr lang="en-US" altLang="en-US" sz="2000" b="1" dirty="0"/>
          </a:p>
        </p:txBody>
      </p:sp>
      <p:sp>
        <p:nvSpPr>
          <p:cNvPr id="109573" name="Text Box 5"/>
          <p:cNvSpPr txBox="1">
            <a:spLocks noChangeArrowheads="1"/>
          </p:cNvSpPr>
          <p:nvPr/>
        </p:nvSpPr>
        <p:spPr bwMode="auto">
          <a:xfrm>
            <a:off x="609600" y="2362200"/>
            <a:ext cx="7620000" cy="366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gn="l">
              <a:spcBef>
                <a:spcPct val="50000"/>
              </a:spcBef>
              <a:buFontTx/>
              <a:buAutoNum type="arabicPeriod"/>
            </a:pPr>
            <a:r>
              <a:rPr lang="en-US" altLang="en-US" dirty="0"/>
              <a:t>Knowledge of the activities performed while a study participant carried a personal monitor can aid in identifying the determinants of exposure, i.e., "What did this person do that led her/him to have such a high exposure?" and "To what extent can exposure be explained the</a:t>
            </a:r>
            <a:r>
              <a:rPr lang="en-US" altLang="zh-CN" dirty="0">
                <a:ea typeface="宋体" charset="-122"/>
              </a:rPr>
              <a:t> amount of time spent in specific activities or locations?" </a:t>
            </a:r>
          </a:p>
          <a:p>
            <a:pPr algn="l">
              <a:spcBef>
                <a:spcPct val="50000"/>
              </a:spcBef>
              <a:buFontTx/>
              <a:buAutoNum type="arabicPeriod"/>
            </a:pPr>
            <a:endParaRPr lang="en-US" altLang="zh-CN" dirty="0">
              <a:ea typeface="宋体" charset="-122"/>
            </a:endParaRPr>
          </a:p>
          <a:p>
            <a:pPr algn="l">
              <a:spcBef>
                <a:spcPct val="50000"/>
              </a:spcBef>
              <a:buFontTx/>
              <a:buAutoNum type="arabicPeriod"/>
            </a:pPr>
            <a:r>
              <a:rPr lang="en-US" altLang="zh-CN" dirty="0">
                <a:ea typeface="宋体" charset="-122"/>
              </a:rPr>
              <a:t>Time-activity data allow modeling of human exposure to pollutants for which personal monitors are not yet available or are very expensive, or for which exposure is a function of multiple pathways. </a:t>
            </a:r>
          </a:p>
          <a:p>
            <a:pPr algn="l">
              <a:spcBef>
                <a:spcPct val="50000"/>
              </a:spcBef>
              <a:buFontTx/>
              <a:buAutoNum type="arabicPeriod"/>
            </a:pPr>
            <a:endParaRPr lang="en-US" altLang="zh-CN" dirty="0">
              <a:ea typeface="宋体" charset="-122"/>
            </a:endParaRPr>
          </a:p>
          <a:p>
            <a:pPr>
              <a:spcBef>
                <a:spcPct val="50000"/>
              </a:spcBef>
              <a:buFontTx/>
              <a:buAutoNum type="arabicPeriod"/>
            </a:pPr>
            <a:endParaRPr lang="en-US" altLang="en-US" dirty="0"/>
          </a:p>
        </p:txBody>
      </p:sp>
    </p:spTree>
    <p:extLst>
      <p:ext uri="{BB962C8B-B14F-4D97-AF65-F5344CB8AC3E}">
        <p14:creationId xmlns:p14="http://schemas.microsoft.com/office/powerpoint/2010/main" val="23328826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990600"/>
          </a:xfrm>
        </p:spPr>
        <p:txBody>
          <a:bodyPr/>
          <a:lstStyle/>
          <a:p>
            <a:r>
              <a:rPr lang="en-US" altLang="en-US" sz="3200" b="1" dirty="0"/>
              <a:t>Human Time-Use Patterns</a:t>
            </a:r>
          </a:p>
        </p:txBody>
      </p:sp>
      <p:sp>
        <p:nvSpPr>
          <p:cNvPr id="111620" name="Text Box 4"/>
          <p:cNvSpPr txBox="1">
            <a:spLocks noChangeArrowheads="1"/>
          </p:cNvSpPr>
          <p:nvPr/>
        </p:nvSpPr>
        <p:spPr bwMode="auto">
          <a:xfrm>
            <a:off x="838200" y="990600"/>
            <a:ext cx="76200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gn="l">
              <a:spcBef>
                <a:spcPct val="50000"/>
              </a:spcBef>
              <a:buFontTx/>
              <a:buAutoNum type="arabicPeriod" startAt="3"/>
            </a:pPr>
            <a:r>
              <a:rPr lang="en-US" altLang="zh-CN" dirty="0">
                <a:ea typeface="宋体" charset="-122"/>
              </a:rPr>
              <a:t>From an epidemiological perspective, activity patterns can be used to assess the relationship between exposure and health status (e.g., Armstrong, 1985). In epidemiology, time-activity data may serve four    purposes: </a:t>
            </a:r>
          </a:p>
          <a:p>
            <a:pPr lvl="1" algn="l">
              <a:spcBef>
                <a:spcPct val="50000"/>
              </a:spcBef>
              <a:buFontTx/>
              <a:buChar char="•"/>
            </a:pPr>
            <a:r>
              <a:rPr lang="en-US" altLang="zh-CN" dirty="0">
                <a:ea typeface="宋体" charset="-122"/>
              </a:rPr>
              <a:t>They may be a surrogate of the exposure of interest. </a:t>
            </a:r>
          </a:p>
          <a:p>
            <a:pPr lvl="1" algn="l">
              <a:spcBef>
                <a:spcPct val="50000"/>
              </a:spcBef>
              <a:buFontTx/>
              <a:buChar char="•"/>
            </a:pPr>
            <a:r>
              <a:rPr lang="en-US" altLang="zh-CN" dirty="0">
                <a:ea typeface="宋体" charset="-122"/>
              </a:rPr>
              <a:t>They may be used to improve another imperfect measure of exposure. </a:t>
            </a:r>
          </a:p>
          <a:p>
            <a:pPr lvl="1" algn="l">
              <a:spcBef>
                <a:spcPct val="50000"/>
              </a:spcBef>
              <a:buFontTx/>
              <a:buChar char="•"/>
            </a:pPr>
            <a:r>
              <a:rPr lang="en-US" altLang="zh-CN" dirty="0">
                <a:ea typeface="宋体" charset="-122"/>
              </a:rPr>
              <a:t>They may be used as a surrogate for a cofactor which might confound the association between health and some other exposure. </a:t>
            </a:r>
          </a:p>
          <a:p>
            <a:pPr lvl="1" algn="l">
              <a:spcBef>
                <a:spcPct val="50000"/>
              </a:spcBef>
              <a:buFontTx/>
              <a:buChar char="•"/>
            </a:pPr>
            <a:r>
              <a:rPr lang="en-US" altLang="zh-CN" dirty="0">
                <a:ea typeface="宋体" charset="-122"/>
              </a:rPr>
              <a:t>The association of an exposure with some health outcome might not be the same in subgroups of different time-activity patterns       (modified effect). </a:t>
            </a:r>
          </a:p>
          <a:p>
            <a:pPr lvl="1" algn="l">
              <a:spcBef>
                <a:spcPct val="50000"/>
              </a:spcBef>
              <a:buFontTx/>
              <a:buAutoNum type="arabicPeriod"/>
            </a:pPr>
            <a:endParaRPr lang="en-US" altLang="zh-CN" dirty="0">
              <a:ea typeface="宋体" charset="-122"/>
            </a:endParaRPr>
          </a:p>
          <a:p>
            <a:pPr algn="l">
              <a:spcBef>
                <a:spcPct val="50000"/>
              </a:spcBef>
              <a:buFontTx/>
              <a:buAutoNum type="arabicPeriod" startAt="3"/>
            </a:pPr>
            <a:r>
              <a:rPr lang="en-US" altLang="zh-CN" dirty="0">
                <a:ea typeface="宋体" charset="-122"/>
              </a:rPr>
              <a:t>Another purpose of time-activity data is to describe patterns of    population behavior. </a:t>
            </a:r>
            <a:endParaRPr lang="en-US" altLang="en-US" dirty="0"/>
          </a:p>
        </p:txBody>
      </p:sp>
    </p:spTree>
    <p:extLst>
      <p:ext uri="{BB962C8B-B14F-4D97-AF65-F5344CB8AC3E}">
        <p14:creationId xmlns:p14="http://schemas.microsoft.com/office/powerpoint/2010/main" val="37515183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ctrTitle"/>
          </p:nvPr>
        </p:nvSpPr>
        <p:spPr>
          <a:xfrm>
            <a:off x="0" y="0"/>
            <a:ext cx="9144000" cy="990600"/>
          </a:xfrm>
        </p:spPr>
        <p:txBody>
          <a:bodyPr/>
          <a:lstStyle/>
          <a:p>
            <a:r>
              <a:rPr lang="en-US" altLang="en-US" sz="3200" b="1" dirty="0"/>
              <a:t>Human Time-Use Patterns</a:t>
            </a:r>
          </a:p>
        </p:txBody>
      </p:sp>
      <p:sp>
        <p:nvSpPr>
          <p:cNvPr id="122883" name="Text Box 3"/>
          <p:cNvSpPr txBox="1">
            <a:spLocks noChangeArrowheads="1"/>
          </p:cNvSpPr>
          <p:nvPr/>
        </p:nvSpPr>
        <p:spPr bwMode="auto">
          <a:xfrm>
            <a:off x="685800" y="1066800"/>
            <a:ext cx="7924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000" b="1" dirty="0"/>
              <a:t>Type of information obtained from time-activity data relevant to specific exposure pathways</a:t>
            </a:r>
          </a:p>
        </p:txBody>
      </p:sp>
      <p:pic>
        <p:nvPicPr>
          <p:cNvPr id="1228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989138"/>
            <a:ext cx="5867400" cy="486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87227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55626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5" name="Text Box 3"/>
          <p:cNvSpPr txBox="1">
            <a:spLocks noChangeArrowheads="1"/>
          </p:cNvSpPr>
          <p:nvPr/>
        </p:nvSpPr>
        <p:spPr bwMode="auto">
          <a:xfrm>
            <a:off x="6400800" y="838200"/>
            <a:ext cx="2438400" cy="572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dirty="0"/>
              <a:t>Proportion of the California adult population present in each of six locations by time of day, based on a computer analysis of the diaries from a stratified representative random sample of 1579 persons aged 18 or older throughout the State.</a:t>
            </a:r>
          </a:p>
          <a:p>
            <a:pPr>
              <a:spcBef>
                <a:spcPct val="50000"/>
              </a:spcBef>
            </a:pPr>
            <a:endParaRPr lang="en-US" altLang="en-US" dirty="0"/>
          </a:p>
          <a:p>
            <a:pPr>
              <a:spcBef>
                <a:spcPct val="50000"/>
              </a:spcBef>
            </a:pPr>
            <a:endParaRPr lang="en-US" altLang="en-US" dirty="0"/>
          </a:p>
          <a:p>
            <a:pPr>
              <a:spcBef>
                <a:spcPct val="50000"/>
              </a:spcBef>
            </a:pPr>
            <a:endParaRPr lang="en-US" altLang="en-US" dirty="0"/>
          </a:p>
          <a:p>
            <a:pPr>
              <a:spcBef>
                <a:spcPct val="50000"/>
              </a:spcBef>
            </a:pPr>
            <a:endParaRPr lang="en-US" altLang="en-US" dirty="0"/>
          </a:p>
          <a:p>
            <a:pPr>
              <a:spcBef>
                <a:spcPct val="50000"/>
              </a:spcBef>
            </a:pPr>
            <a:r>
              <a:rPr lang="en-US" altLang="en-US" dirty="0" err="1"/>
              <a:t>Ott</a:t>
            </a:r>
            <a:r>
              <a:rPr lang="en-US" altLang="en-US" dirty="0"/>
              <a:t> et al., (1993)</a:t>
            </a:r>
          </a:p>
        </p:txBody>
      </p:sp>
    </p:spTree>
    <p:extLst>
      <p:ext uri="{BB962C8B-B14F-4D97-AF65-F5344CB8AC3E}">
        <p14:creationId xmlns:p14="http://schemas.microsoft.com/office/powerpoint/2010/main" val="1099296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33400"/>
            <a:ext cx="8229600"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901" name="Text Box 5"/>
          <p:cNvSpPr txBox="1">
            <a:spLocks noChangeArrowheads="1"/>
          </p:cNvSpPr>
          <p:nvPr/>
        </p:nvSpPr>
        <p:spPr bwMode="auto">
          <a:xfrm>
            <a:off x="441325" y="4760913"/>
            <a:ext cx="8169275"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dirty="0"/>
              <a:t>Time spend outdoors accounts for the smallest amount of total time even smaller than the average time spent in a motor vehicle.  Despite the widely held view that Californians are outdoors much more than people living elsewhere in the U.S., the differences between California and the U.S. are extremely small (Robinson et al., 1991).</a:t>
            </a:r>
          </a:p>
        </p:txBody>
      </p:sp>
    </p:spTree>
    <p:extLst>
      <p:ext uri="{BB962C8B-B14F-4D97-AF65-F5344CB8AC3E}">
        <p14:creationId xmlns:p14="http://schemas.microsoft.com/office/powerpoint/2010/main" val="31916964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1000"/>
            <a:ext cx="7924800"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3" name="Text Box 3"/>
          <p:cNvSpPr txBox="1">
            <a:spLocks noChangeArrowheads="1"/>
          </p:cNvSpPr>
          <p:nvPr/>
        </p:nvSpPr>
        <p:spPr bwMode="auto">
          <a:xfrm>
            <a:off x="685800" y="5715000"/>
            <a:ext cx="8077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dirty="0"/>
              <a:t>When people were outdoors, they were most likely to be outdoors at their residence while the most likely location for finding anyone was indoors at their residence.</a:t>
            </a:r>
          </a:p>
        </p:txBody>
      </p:sp>
    </p:spTree>
    <p:extLst>
      <p:ext uri="{BB962C8B-B14F-4D97-AF65-F5344CB8AC3E}">
        <p14:creationId xmlns:p14="http://schemas.microsoft.com/office/powerpoint/2010/main" val="42464332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a:noFill/>
          <a:ln>
            <a:miter lim="800000"/>
            <a:headEnd/>
            <a:tailEnd/>
          </a:ln>
        </p:spPr>
        <p:txBody>
          <a:bodyPr/>
          <a:lstStyle/>
          <a:p>
            <a:fld id="{8A18B8CC-D77B-41A0-A788-4CA7E87EAA17}" type="slidenum">
              <a:rPr lang="en-US"/>
              <a:pPr/>
              <a:t>36</a:t>
            </a:fld>
            <a:endParaRPr lang="en-US"/>
          </a:p>
        </p:txBody>
      </p:sp>
      <p:pic>
        <p:nvPicPr>
          <p:cNvPr id="26627" name="Picture 4"/>
          <p:cNvPicPr>
            <a:picLocks noChangeAspect="1" noChangeArrowheads="1"/>
          </p:cNvPicPr>
          <p:nvPr/>
        </p:nvPicPr>
        <p:blipFill>
          <a:blip r:embed="rId3" cstate="print"/>
          <a:srcRect/>
          <a:stretch>
            <a:fillRect/>
          </a:stretch>
        </p:blipFill>
        <p:spPr bwMode="auto">
          <a:xfrm>
            <a:off x="609600" y="228600"/>
            <a:ext cx="8153400" cy="5235575"/>
          </a:xfrm>
          <a:prstGeom prst="rect">
            <a:avLst/>
          </a:prstGeom>
          <a:noFill/>
          <a:ln w="9525">
            <a:noFill/>
            <a:miter lim="800000"/>
            <a:headEnd/>
            <a:tailEnd/>
          </a:ln>
          <a:effectLst/>
        </p:spPr>
      </p:pic>
      <p:sp>
        <p:nvSpPr>
          <p:cNvPr id="26628" name="Text Box 5"/>
          <p:cNvSpPr txBox="1">
            <a:spLocks noChangeArrowheads="1"/>
          </p:cNvSpPr>
          <p:nvPr/>
        </p:nvSpPr>
        <p:spPr bwMode="auto">
          <a:xfrm>
            <a:off x="95250" y="5562600"/>
            <a:ext cx="9048750" cy="915988"/>
          </a:xfrm>
          <a:prstGeom prst="rect">
            <a:avLst/>
          </a:prstGeom>
          <a:noFill/>
          <a:ln w="9525">
            <a:noFill/>
            <a:miter lim="800000"/>
            <a:headEnd/>
            <a:tailEnd/>
          </a:ln>
          <a:effectLst/>
        </p:spPr>
        <p:txBody>
          <a:bodyPr>
            <a:spAutoFit/>
          </a:bodyPr>
          <a:lstStyle/>
          <a:p>
            <a:pPr algn="l"/>
            <a:r>
              <a:rPr lang="en-US" b="1" dirty="0"/>
              <a:t>Hypothetical exposure time profile: Pollutant exposure as a function of time showing how the average exposure, integrated exposure, and peak exposure relate to the instantaneous exposure.         (Source: </a:t>
            </a:r>
            <a:r>
              <a:rPr lang="en-US" b="1" dirty="0" err="1"/>
              <a:t>Duan</a:t>
            </a:r>
            <a:r>
              <a:rPr lang="en-US" b="1" dirty="0"/>
              <a:t> </a:t>
            </a:r>
            <a:r>
              <a:rPr lang="en-US" b="1" dirty="0" err="1"/>
              <a:t>er</a:t>
            </a:r>
            <a:r>
              <a:rPr lang="en-US" b="1" dirty="0"/>
              <a:t> </a:t>
            </a:r>
            <a:r>
              <a:rPr lang="en-US" b="1" i="1" dirty="0"/>
              <a:t>al., 1989, 1990)</a:t>
            </a:r>
            <a:endParaRPr lang="en-US" dirty="0"/>
          </a:p>
        </p:txBody>
      </p:sp>
    </p:spTree>
    <p:extLst>
      <p:ext uri="{BB962C8B-B14F-4D97-AF65-F5344CB8AC3E}">
        <p14:creationId xmlns:p14="http://schemas.microsoft.com/office/powerpoint/2010/main" val="39303037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C223481-C6D2-4A8A-B416-807647107AF0}" type="slidenum">
              <a:rPr lang="en-US" smtClean="0"/>
              <a:pPr/>
              <a:t>37</a:t>
            </a:fld>
            <a:endParaRPr lang="en-US"/>
          </a:p>
        </p:txBody>
      </p:sp>
      <p:pic>
        <p:nvPicPr>
          <p:cNvPr id="35842" name="Picture 2" descr="http://www.inchem.org/documents/ehc/ehc/v214eh1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306" y="76200"/>
            <a:ext cx="5655340" cy="65531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69728" y="838198"/>
            <a:ext cx="2573874" cy="3785652"/>
          </a:xfrm>
          <a:prstGeom prst="rect">
            <a:avLst/>
          </a:prstGeom>
          <a:noFill/>
        </p:spPr>
        <p:txBody>
          <a:bodyPr wrap="square" rtlCol="0">
            <a:spAutoFit/>
          </a:bodyPr>
          <a:lstStyle/>
          <a:p>
            <a:pPr algn="l"/>
            <a:r>
              <a:rPr lang="zh-CN" altLang="en-US" sz="2400" dirty="0" smtClean="0"/>
              <a:t>如果已知某个微环境中的可吸入颗粒物浓度，以及个体在其中所停留的时间，就可以估算个体的总体暴露水平，并且比较各个不同的微环境对总暴露水平的贡献。</a:t>
            </a:r>
            <a:endParaRPr lang="en-US" sz="2400" dirty="0"/>
          </a:p>
        </p:txBody>
      </p:sp>
    </p:spTree>
    <p:extLst>
      <p:ext uri="{BB962C8B-B14F-4D97-AF65-F5344CB8AC3E}">
        <p14:creationId xmlns:p14="http://schemas.microsoft.com/office/powerpoint/2010/main" val="3415547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7A7A1BB8-A37C-49DD-A416-B05027F9A032}" type="slidenum">
              <a:rPr lang="en-US" altLang="en-US"/>
              <a:pPr/>
              <a:t>38</a:t>
            </a:fld>
            <a:endParaRPr lang="en-US" altLang="en-US"/>
          </a:p>
        </p:txBody>
      </p:sp>
      <p:sp>
        <p:nvSpPr>
          <p:cNvPr id="25602" name="Rectangle 2"/>
          <p:cNvSpPr>
            <a:spLocks noGrp="1" noChangeArrowheads="1"/>
          </p:cNvSpPr>
          <p:nvPr>
            <p:ph type="ctrTitle"/>
          </p:nvPr>
        </p:nvSpPr>
        <p:spPr>
          <a:xfrm>
            <a:off x="152400" y="0"/>
            <a:ext cx="8915400" cy="1295400"/>
          </a:xfrm>
        </p:spPr>
        <p:txBody>
          <a:bodyPr/>
          <a:lstStyle/>
          <a:p>
            <a:r>
              <a:rPr lang="en-US" altLang="en-US" sz="4000" b="1" dirty="0"/>
              <a:t>Exposure Assessment Approaches </a:t>
            </a:r>
          </a:p>
        </p:txBody>
      </p:sp>
      <p:sp>
        <p:nvSpPr>
          <p:cNvPr id="25603" name="Text Box 3"/>
          <p:cNvSpPr txBox="1">
            <a:spLocks noChangeArrowheads="1"/>
          </p:cNvSpPr>
          <p:nvPr/>
        </p:nvSpPr>
        <p:spPr bwMode="auto">
          <a:xfrm>
            <a:off x="685800" y="1066800"/>
            <a:ext cx="815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400" b="1">
                <a:ea typeface="宋体" pitchFamily="2" charset="-122"/>
              </a:rPr>
              <a:t>Personal monitoring of inhalation exposures</a:t>
            </a:r>
            <a:endParaRPr lang="en-US" altLang="en-US" sz="2400"/>
          </a:p>
        </p:txBody>
      </p:sp>
      <p:sp>
        <p:nvSpPr>
          <p:cNvPr id="25606" name="Text Box 6"/>
          <p:cNvSpPr txBox="1">
            <a:spLocks noChangeArrowheads="1"/>
          </p:cNvSpPr>
          <p:nvPr/>
        </p:nvSpPr>
        <p:spPr bwMode="auto">
          <a:xfrm>
            <a:off x="5791200" y="2895600"/>
            <a:ext cx="25146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dirty="0"/>
              <a:t>Like small "badges" that collect organic vapors or other gas-phase pollutants without the use of a pump. Individual chemicals simply diffuse from the atmosphere into the sampler at a fixed rate. </a:t>
            </a:r>
          </a:p>
        </p:txBody>
      </p:sp>
      <p:sp>
        <p:nvSpPr>
          <p:cNvPr id="25607" name="Text Box 7"/>
          <p:cNvSpPr txBox="1">
            <a:spLocks noChangeArrowheads="1"/>
          </p:cNvSpPr>
          <p:nvPr/>
        </p:nvSpPr>
        <p:spPr bwMode="auto">
          <a:xfrm>
            <a:off x="990600" y="1676400"/>
            <a:ext cx="790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Passive Samplers for gas-phase pollutants (CO, NOx, VOC, Ozone, etc)</a:t>
            </a:r>
          </a:p>
        </p:txBody>
      </p:sp>
      <p:pic>
        <p:nvPicPr>
          <p:cNvPr id="2560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124200"/>
            <a:ext cx="3419475"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133600"/>
            <a:ext cx="1981200"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10" name="Text Box 10"/>
          <p:cNvSpPr txBox="1">
            <a:spLocks noChangeArrowheads="1"/>
          </p:cNvSpPr>
          <p:nvPr/>
        </p:nvSpPr>
        <p:spPr bwMode="auto">
          <a:xfrm>
            <a:off x="6553200" y="6324600"/>
            <a:ext cx="2590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zh-CN" altLang="en-US" sz="1600">
                <a:latin typeface="Times New Roman" pitchFamily="18" charset="0"/>
                <a:ea typeface="宋体" pitchFamily="2" charset="-122"/>
              </a:rPr>
              <a:t>*</a:t>
            </a:r>
            <a:r>
              <a:rPr lang="en-US" altLang="zh-CN" sz="1600">
                <a:latin typeface="Times New Roman" pitchFamily="18" charset="0"/>
                <a:ea typeface="宋体" pitchFamily="2" charset="-122"/>
              </a:rPr>
              <a:t>Courtesy SKC, Inc.</a:t>
            </a:r>
          </a:p>
        </p:txBody>
      </p:sp>
    </p:spTree>
    <p:extLst>
      <p:ext uri="{BB962C8B-B14F-4D97-AF65-F5344CB8AC3E}">
        <p14:creationId xmlns:p14="http://schemas.microsoft.com/office/powerpoint/2010/main" val="539878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A1BE23AD-F031-42A7-8142-6F2AE354FB8F}" type="slidenum">
              <a:rPr lang="en-US" altLang="en-US"/>
              <a:pPr/>
              <a:t>39</a:t>
            </a:fld>
            <a:endParaRPr lang="en-US" altLang="en-US"/>
          </a:p>
        </p:txBody>
      </p:sp>
      <p:sp>
        <p:nvSpPr>
          <p:cNvPr id="23554" name="Rectangle 2"/>
          <p:cNvSpPr>
            <a:spLocks noGrp="1" noChangeArrowheads="1"/>
          </p:cNvSpPr>
          <p:nvPr>
            <p:ph type="ctrTitle"/>
          </p:nvPr>
        </p:nvSpPr>
        <p:spPr>
          <a:xfrm>
            <a:off x="76200" y="0"/>
            <a:ext cx="8991600" cy="1295400"/>
          </a:xfrm>
        </p:spPr>
        <p:txBody>
          <a:bodyPr/>
          <a:lstStyle/>
          <a:p>
            <a:r>
              <a:rPr lang="en-US" altLang="en-US" sz="4000" b="1" dirty="0"/>
              <a:t>Exposure Assessment Approaches </a:t>
            </a:r>
          </a:p>
        </p:txBody>
      </p:sp>
      <p:sp>
        <p:nvSpPr>
          <p:cNvPr id="23555" name="Text Box 3"/>
          <p:cNvSpPr txBox="1">
            <a:spLocks noChangeArrowheads="1"/>
          </p:cNvSpPr>
          <p:nvPr/>
        </p:nvSpPr>
        <p:spPr bwMode="auto">
          <a:xfrm>
            <a:off x="685800" y="1066800"/>
            <a:ext cx="815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400" b="1">
                <a:ea typeface="宋体" pitchFamily="2" charset="-122"/>
              </a:rPr>
              <a:t>Personal monitoring of inhalation exposures</a:t>
            </a:r>
            <a:endParaRPr lang="en-US" altLang="en-US" sz="2400"/>
          </a:p>
        </p:txBody>
      </p:sp>
      <p:pic>
        <p:nvPicPr>
          <p:cNvPr id="23588"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0"/>
            <a:ext cx="2800350" cy="347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89"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286000"/>
            <a:ext cx="2438400"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90" name="Text Box 38"/>
          <p:cNvSpPr txBox="1">
            <a:spLocks noChangeArrowheads="1"/>
          </p:cNvSpPr>
          <p:nvPr/>
        </p:nvSpPr>
        <p:spPr bwMode="auto">
          <a:xfrm>
            <a:off x="6248400" y="1822450"/>
            <a:ext cx="2514600" cy="457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dirty="0"/>
              <a:t>The PEM consists of three major parts: cap, impaction ring assembly, and base.</a:t>
            </a:r>
          </a:p>
          <a:p>
            <a:pPr algn="l"/>
            <a:endParaRPr lang="en-US" altLang="en-US" sz="800" dirty="0"/>
          </a:p>
          <a:p>
            <a:pPr algn="l"/>
            <a:r>
              <a:rPr lang="en-US" altLang="en-US" dirty="0"/>
              <a:t>The cap contains the round nozzles where the air will enter the sampler.</a:t>
            </a:r>
          </a:p>
          <a:p>
            <a:pPr algn="l"/>
            <a:endParaRPr lang="en-US" altLang="en-US" sz="800" dirty="0"/>
          </a:p>
          <a:p>
            <a:pPr algn="l"/>
            <a:r>
              <a:rPr lang="en-US" altLang="en-US" dirty="0"/>
              <a:t>The impaction ring assembly serves as an impaction surface and as a clamping ring for the final filter.</a:t>
            </a:r>
          </a:p>
          <a:p>
            <a:pPr algn="l"/>
            <a:endParaRPr lang="en-US" altLang="en-US" sz="800" dirty="0"/>
          </a:p>
          <a:p>
            <a:pPr algn="l"/>
            <a:r>
              <a:rPr lang="en-US" altLang="en-US" dirty="0"/>
              <a:t>The base supports the final filter. </a:t>
            </a:r>
          </a:p>
        </p:txBody>
      </p:sp>
      <p:sp>
        <p:nvSpPr>
          <p:cNvPr id="23591" name="Text Box 39"/>
          <p:cNvSpPr txBox="1">
            <a:spLocks noChangeArrowheads="1"/>
          </p:cNvSpPr>
          <p:nvPr/>
        </p:nvSpPr>
        <p:spPr bwMode="auto">
          <a:xfrm>
            <a:off x="990600" y="1676400"/>
            <a:ext cx="441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Personal Environmental Monitor (PEM)</a:t>
            </a:r>
          </a:p>
        </p:txBody>
      </p:sp>
      <p:sp>
        <p:nvSpPr>
          <p:cNvPr id="23592" name="Text Box 40"/>
          <p:cNvSpPr txBox="1">
            <a:spLocks noChangeArrowheads="1"/>
          </p:cNvSpPr>
          <p:nvPr/>
        </p:nvSpPr>
        <p:spPr bwMode="auto">
          <a:xfrm>
            <a:off x="228600" y="6521450"/>
            <a:ext cx="2590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zh-CN" altLang="en-US" sz="1600">
                <a:latin typeface="Times New Roman" pitchFamily="18" charset="0"/>
                <a:ea typeface="宋体" pitchFamily="2" charset="-122"/>
              </a:rPr>
              <a:t>*</a:t>
            </a:r>
            <a:r>
              <a:rPr lang="en-US" altLang="zh-CN" sz="1600">
                <a:latin typeface="Times New Roman" pitchFamily="18" charset="0"/>
                <a:ea typeface="宋体" pitchFamily="2" charset="-122"/>
              </a:rPr>
              <a:t>Courtesy SKC, Inc.</a:t>
            </a:r>
          </a:p>
        </p:txBody>
      </p:sp>
    </p:spTree>
    <p:extLst>
      <p:ext uri="{BB962C8B-B14F-4D97-AF65-F5344CB8AC3E}">
        <p14:creationId xmlns:p14="http://schemas.microsoft.com/office/powerpoint/2010/main" val="22383899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noFill/>
          <a:ln>
            <a:miter lim="800000"/>
            <a:headEnd/>
            <a:tailEnd/>
          </a:ln>
        </p:spPr>
        <p:txBody>
          <a:bodyPr/>
          <a:lstStyle/>
          <a:p>
            <a:fld id="{D5D7632F-95A2-49DD-8D73-4C9DE48657AD}" type="slidenum">
              <a:rPr lang="en-US"/>
              <a:pPr/>
              <a:t>4</a:t>
            </a:fld>
            <a:endParaRPr lang="en-US"/>
          </a:p>
        </p:txBody>
      </p:sp>
      <p:sp>
        <p:nvSpPr>
          <p:cNvPr id="4099" name="Rectangle 2"/>
          <p:cNvSpPr>
            <a:spLocks noGrp="1" noChangeArrowheads="1"/>
          </p:cNvSpPr>
          <p:nvPr>
            <p:ph type="ctrTitle"/>
          </p:nvPr>
        </p:nvSpPr>
        <p:spPr>
          <a:xfrm>
            <a:off x="1371600" y="304800"/>
            <a:ext cx="6400800" cy="990600"/>
          </a:xfrm>
        </p:spPr>
        <p:txBody>
          <a:bodyPr/>
          <a:lstStyle/>
          <a:p>
            <a:pPr eaLnBrk="1" hangingPunct="1"/>
            <a:r>
              <a:rPr lang="en-US" sz="3600" b="1" dirty="0" smtClean="0"/>
              <a:t>Defining Exposure</a:t>
            </a:r>
          </a:p>
        </p:txBody>
      </p:sp>
      <p:sp>
        <p:nvSpPr>
          <p:cNvPr id="4100" name="Text Box 4"/>
          <p:cNvSpPr txBox="1">
            <a:spLocks noChangeArrowheads="1"/>
          </p:cNvSpPr>
          <p:nvPr/>
        </p:nvSpPr>
        <p:spPr bwMode="auto">
          <a:xfrm>
            <a:off x="685800" y="1981200"/>
            <a:ext cx="8084777" cy="2769989"/>
          </a:xfrm>
          <a:prstGeom prst="rect">
            <a:avLst/>
          </a:prstGeom>
          <a:noFill/>
          <a:ln w="9525">
            <a:noFill/>
            <a:miter lim="800000"/>
            <a:headEnd/>
            <a:tailEnd/>
          </a:ln>
          <a:effectLst/>
        </p:spPr>
        <p:txBody>
          <a:bodyPr wrap="none">
            <a:spAutoFit/>
          </a:bodyPr>
          <a:lstStyle/>
          <a:p>
            <a:pPr algn="l"/>
            <a:r>
              <a:rPr lang="en-US" sz="2400" b="1" dirty="0"/>
              <a:t>Exposure</a:t>
            </a:r>
            <a:r>
              <a:rPr lang="en-US" dirty="0"/>
              <a:t> is defined as contact over </a:t>
            </a:r>
            <a:r>
              <a:rPr lang="en-US" b="1" dirty="0"/>
              <a:t>TIME </a:t>
            </a:r>
            <a:r>
              <a:rPr lang="zh-CN" altLang="en-US" b="1" dirty="0" smtClean="0"/>
              <a:t>（</a:t>
            </a:r>
            <a:r>
              <a:rPr lang="zh-CN" altLang="en-US" b="1" dirty="0"/>
              <a:t>时</a:t>
            </a:r>
            <a:r>
              <a:rPr lang="zh-CN" altLang="en-US" b="1" dirty="0" smtClean="0"/>
              <a:t>间）</a:t>
            </a:r>
            <a:r>
              <a:rPr lang="en-US" dirty="0" smtClean="0"/>
              <a:t>and </a:t>
            </a:r>
            <a:r>
              <a:rPr lang="en-US" b="1" dirty="0"/>
              <a:t>SPACE </a:t>
            </a:r>
            <a:r>
              <a:rPr lang="zh-CN" altLang="en-US" b="1" dirty="0" smtClean="0"/>
              <a:t>（空间）</a:t>
            </a:r>
            <a:endParaRPr lang="en-US" altLang="zh-CN" b="1" dirty="0" smtClean="0"/>
          </a:p>
          <a:p>
            <a:pPr algn="l"/>
            <a:r>
              <a:rPr lang="en-US" dirty="0"/>
              <a:t>	</a:t>
            </a:r>
            <a:r>
              <a:rPr lang="en-US" dirty="0" smtClean="0"/>
              <a:t>between </a:t>
            </a:r>
            <a:r>
              <a:rPr lang="en-US" dirty="0"/>
              <a:t>a </a:t>
            </a:r>
            <a:r>
              <a:rPr lang="en-US" dirty="0" smtClean="0"/>
              <a:t>person </a:t>
            </a:r>
            <a:r>
              <a:rPr lang="en-US" dirty="0"/>
              <a:t>and one or more biological, chemical or physical </a:t>
            </a:r>
          </a:p>
          <a:p>
            <a:pPr algn="l"/>
            <a:r>
              <a:rPr lang="en-US" dirty="0"/>
              <a:t>	</a:t>
            </a:r>
            <a:r>
              <a:rPr lang="en-US" dirty="0" smtClean="0"/>
              <a:t>agents </a:t>
            </a:r>
            <a:r>
              <a:rPr lang="zh-CN" altLang="en-US" dirty="0"/>
              <a:t>（媒</a:t>
            </a:r>
            <a:r>
              <a:rPr lang="zh-CN" altLang="en-US" dirty="0" smtClean="0"/>
              <a:t>介，作用物）</a:t>
            </a:r>
            <a:r>
              <a:rPr lang="en-US" dirty="0" smtClean="0"/>
              <a:t> </a:t>
            </a:r>
            <a:r>
              <a:rPr lang="en-US" dirty="0"/>
              <a:t>(US NRC, 1991a).</a:t>
            </a:r>
          </a:p>
          <a:p>
            <a:pPr algn="l"/>
            <a:endParaRPr lang="en-US" dirty="0"/>
          </a:p>
          <a:p>
            <a:pPr algn="l"/>
            <a:endParaRPr lang="en-US" dirty="0"/>
          </a:p>
          <a:p>
            <a:pPr algn="l"/>
            <a:r>
              <a:rPr lang="en-US" sz="2400" b="1" dirty="0"/>
              <a:t>Exposure assessment</a:t>
            </a:r>
            <a:r>
              <a:rPr lang="en-US" dirty="0"/>
              <a:t> is to identify and define the exposures </a:t>
            </a:r>
          </a:p>
          <a:p>
            <a:pPr algn="l"/>
            <a:r>
              <a:rPr lang="en-US" dirty="0"/>
              <a:t>	that occur, or are anticipated to occur, in human</a:t>
            </a:r>
            <a:r>
              <a:rPr lang="en-US" altLang="zh-CN" dirty="0">
                <a:ea typeface="宋体" pitchFamily="2" charset="-122"/>
              </a:rPr>
              <a:t> populations </a:t>
            </a:r>
          </a:p>
          <a:p>
            <a:pPr algn="l"/>
            <a:r>
              <a:rPr lang="en-US" altLang="zh-CN" dirty="0">
                <a:ea typeface="宋体" pitchFamily="2" charset="-122"/>
              </a:rPr>
              <a:t>	(IPCS, 1993). </a:t>
            </a:r>
          </a:p>
          <a:p>
            <a:pPr algn="l"/>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00ACD699-D949-4EEB-853A-A83840764C3F}" type="slidenum">
              <a:rPr lang="en-US" altLang="en-US"/>
              <a:pPr/>
              <a:t>40</a:t>
            </a:fld>
            <a:endParaRPr lang="en-US" altLang="en-US"/>
          </a:p>
        </p:txBody>
      </p:sp>
      <p:sp>
        <p:nvSpPr>
          <p:cNvPr id="27650" name="Rectangle 2"/>
          <p:cNvSpPr>
            <a:spLocks noGrp="1" noChangeArrowheads="1"/>
          </p:cNvSpPr>
          <p:nvPr>
            <p:ph type="ctrTitle"/>
          </p:nvPr>
        </p:nvSpPr>
        <p:spPr>
          <a:xfrm>
            <a:off x="76200" y="0"/>
            <a:ext cx="9067800" cy="1295400"/>
          </a:xfrm>
        </p:spPr>
        <p:txBody>
          <a:bodyPr/>
          <a:lstStyle/>
          <a:p>
            <a:r>
              <a:rPr lang="en-US" altLang="en-US" sz="4000" b="1" dirty="0"/>
              <a:t>Exposure Assessment Approaches </a:t>
            </a:r>
          </a:p>
        </p:txBody>
      </p:sp>
      <p:sp>
        <p:nvSpPr>
          <p:cNvPr id="27651" name="Text Box 3"/>
          <p:cNvSpPr txBox="1">
            <a:spLocks noChangeArrowheads="1"/>
          </p:cNvSpPr>
          <p:nvPr/>
        </p:nvSpPr>
        <p:spPr bwMode="auto">
          <a:xfrm>
            <a:off x="685800" y="1066800"/>
            <a:ext cx="815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400" b="1">
                <a:ea typeface="宋体" pitchFamily="2" charset="-122"/>
              </a:rPr>
              <a:t>Personal monitoring of inhalation exposures</a:t>
            </a:r>
            <a:endParaRPr lang="en-US" altLang="en-US" sz="2400"/>
          </a:p>
        </p:txBody>
      </p:sp>
      <p:sp>
        <p:nvSpPr>
          <p:cNvPr id="27655" name="Text Box 7"/>
          <p:cNvSpPr txBox="1">
            <a:spLocks noChangeArrowheads="1"/>
          </p:cNvSpPr>
          <p:nvPr/>
        </p:nvSpPr>
        <p:spPr bwMode="auto">
          <a:xfrm>
            <a:off x="685800" y="1600200"/>
            <a:ext cx="7740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Sioutas Cascade Impactor: sample coarse, fine and ultrafine particles</a:t>
            </a:r>
          </a:p>
        </p:txBody>
      </p:sp>
      <p:pic>
        <p:nvPicPr>
          <p:cNvPr id="2765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286000"/>
            <a:ext cx="6172200" cy="314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0"/>
            <a:ext cx="24034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60" name="Text Box 12"/>
          <p:cNvSpPr txBox="1">
            <a:spLocks noChangeArrowheads="1"/>
          </p:cNvSpPr>
          <p:nvPr/>
        </p:nvSpPr>
        <p:spPr bwMode="auto">
          <a:xfrm>
            <a:off x="6553200" y="6324600"/>
            <a:ext cx="2590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zh-CN" altLang="en-US" sz="1600">
                <a:latin typeface="Times New Roman" pitchFamily="18" charset="0"/>
                <a:ea typeface="宋体" pitchFamily="2" charset="-122"/>
              </a:rPr>
              <a:t>*</a:t>
            </a:r>
            <a:r>
              <a:rPr lang="en-US" altLang="zh-CN" sz="1600">
                <a:latin typeface="Times New Roman" pitchFamily="18" charset="0"/>
                <a:ea typeface="宋体" pitchFamily="2" charset="-122"/>
              </a:rPr>
              <a:t>Courtesy SKC, Inc.</a:t>
            </a:r>
          </a:p>
        </p:txBody>
      </p:sp>
    </p:spTree>
    <p:extLst>
      <p:ext uri="{BB962C8B-B14F-4D97-AF65-F5344CB8AC3E}">
        <p14:creationId xmlns:p14="http://schemas.microsoft.com/office/powerpoint/2010/main" val="13756759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fld id="{D9A24C6F-08C2-47A9-9201-70223B1ABD62}" type="slidenum">
              <a:rPr lang="en-US" altLang="en-US"/>
              <a:pPr/>
              <a:t>41</a:t>
            </a:fld>
            <a:endParaRPr lang="en-US" altLang="en-US"/>
          </a:p>
        </p:txBody>
      </p:sp>
      <p:sp>
        <p:nvSpPr>
          <p:cNvPr id="53252" name="Text Box 4"/>
          <p:cNvSpPr txBox="1">
            <a:spLocks noChangeArrowheads="1"/>
          </p:cNvSpPr>
          <p:nvPr/>
        </p:nvSpPr>
        <p:spPr bwMode="auto">
          <a:xfrm>
            <a:off x="228600" y="1295400"/>
            <a:ext cx="88312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t>Sioutas Cascade Impactor Collection Efficiency Curves </a:t>
            </a:r>
            <a:r>
              <a:rPr lang="en-US" altLang="en-US"/>
              <a:t>(Misra et al., 2002)</a:t>
            </a:r>
            <a:endParaRPr lang="en-US" altLang="en-US" sz="2000" b="1"/>
          </a:p>
        </p:txBody>
      </p:sp>
      <p:pic>
        <p:nvPicPr>
          <p:cNvPr id="5325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09800"/>
            <a:ext cx="304800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9" name="Text Box 11"/>
          <p:cNvSpPr txBox="1">
            <a:spLocks noChangeArrowheads="1"/>
          </p:cNvSpPr>
          <p:nvPr/>
        </p:nvSpPr>
        <p:spPr bwMode="auto">
          <a:xfrm>
            <a:off x="7908925" y="2624138"/>
            <a:ext cx="9509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0.5 </a:t>
            </a:r>
            <a:r>
              <a:rPr lang="en-US" altLang="en-US">
                <a:latin typeface="Symbol" pitchFamily="18" charset="2"/>
              </a:rPr>
              <a:t>m</a:t>
            </a:r>
            <a:r>
              <a:rPr lang="en-US" altLang="en-US"/>
              <a:t>m </a:t>
            </a:r>
          </a:p>
          <a:p>
            <a:r>
              <a:rPr lang="en-US" altLang="en-US"/>
              <a:t>stage</a:t>
            </a:r>
          </a:p>
        </p:txBody>
      </p:sp>
      <p:pic>
        <p:nvPicPr>
          <p:cNvPr id="5326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209800"/>
            <a:ext cx="2971800" cy="213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61" name="Text Box 13"/>
          <p:cNvSpPr txBox="1">
            <a:spLocks noChangeArrowheads="1"/>
          </p:cNvSpPr>
          <p:nvPr/>
        </p:nvSpPr>
        <p:spPr bwMode="auto">
          <a:xfrm>
            <a:off x="457200" y="2514600"/>
            <a:ext cx="10779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0.25 </a:t>
            </a:r>
            <a:r>
              <a:rPr lang="en-US" altLang="en-US">
                <a:latin typeface="Symbol" pitchFamily="18" charset="2"/>
              </a:rPr>
              <a:t>m</a:t>
            </a:r>
            <a:r>
              <a:rPr lang="en-US" altLang="en-US"/>
              <a:t>m </a:t>
            </a:r>
          </a:p>
          <a:p>
            <a:r>
              <a:rPr lang="en-US" altLang="en-US"/>
              <a:t>stage</a:t>
            </a:r>
          </a:p>
        </p:txBody>
      </p:sp>
      <p:pic>
        <p:nvPicPr>
          <p:cNvPr id="5326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587875"/>
            <a:ext cx="297180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63"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4648200"/>
            <a:ext cx="295275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64" name="Text Box 16"/>
          <p:cNvSpPr txBox="1">
            <a:spLocks noChangeArrowheads="1"/>
          </p:cNvSpPr>
          <p:nvPr/>
        </p:nvSpPr>
        <p:spPr bwMode="auto">
          <a:xfrm>
            <a:off x="457200" y="4724400"/>
            <a:ext cx="9509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1.0 </a:t>
            </a:r>
            <a:r>
              <a:rPr lang="en-US" altLang="en-US">
                <a:latin typeface="Symbol" pitchFamily="18" charset="2"/>
              </a:rPr>
              <a:t>m</a:t>
            </a:r>
            <a:r>
              <a:rPr lang="en-US" altLang="en-US"/>
              <a:t>m </a:t>
            </a:r>
          </a:p>
          <a:p>
            <a:r>
              <a:rPr lang="en-US" altLang="en-US"/>
              <a:t>stage</a:t>
            </a:r>
          </a:p>
        </p:txBody>
      </p:sp>
      <p:sp>
        <p:nvSpPr>
          <p:cNvPr id="53265" name="Text Box 17"/>
          <p:cNvSpPr txBox="1">
            <a:spLocks noChangeArrowheads="1"/>
          </p:cNvSpPr>
          <p:nvPr/>
        </p:nvSpPr>
        <p:spPr bwMode="auto">
          <a:xfrm>
            <a:off x="7924800" y="4724400"/>
            <a:ext cx="9509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2.5 </a:t>
            </a:r>
            <a:r>
              <a:rPr lang="en-US" altLang="en-US">
                <a:latin typeface="Symbol" pitchFamily="18" charset="2"/>
              </a:rPr>
              <a:t>m</a:t>
            </a:r>
            <a:r>
              <a:rPr lang="en-US" altLang="en-US"/>
              <a:t>m </a:t>
            </a:r>
          </a:p>
          <a:p>
            <a:r>
              <a:rPr lang="en-US" altLang="en-US"/>
              <a:t>stage</a:t>
            </a:r>
          </a:p>
        </p:txBody>
      </p:sp>
      <p:sp>
        <p:nvSpPr>
          <p:cNvPr id="2" name="Title 1"/>
          <p:cNvSpPr>
            <a:spLocks noGrp="1"/>
          </p:cNvSpPr>
          <p:nvPr>
            <p:ph type="ctrTitle"/>
          </p:nvPr>
        </p:nvSpPr>
        <p:spPr/>
        <p:txBody>
          <a:bodyPr/>
          <a:lstStyle/>
          <a:p>
            <a:endParaRPr lang="en-US"/>
          </a:p>
        </p:txBody>
      </p:sp>
      <p:sp>
        <p:nvSpPr>
          <p:cNvPr id="14" name="Rectangle 2"/>
          <p:cNvSpPr txBox="1">
            <a:spLocks noChangeArrowheads="1"/>
          </p:cNvSpPr>
          <p:nvPr/>
        </p:nvSpPr>
        <p:spPr bwMode="auto">
          <a:xfrm>
            <a:off x="76200" y="0"/>
            <a:ext cx="9067800" cy="1295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sz="4000" b="1" kern="0" smtClean="0"/>
              <a:t>Exposure Assessment Approaches </a:t>
            </a:r>
            <a:endParaRPr lang="en-US" altLang="en-US" sz="4000" b="1" kern="0" dirty="0"/>
          </a:p>
        </p:txBody>
      </p:sp>
    </p:spTree>
    <p:extLst>
      <p:ext uri="{BB962C8B-B14F-4D97-AF65-F5344CB8AC3E}">
        <p14:creationId xmlns:p14="http://schemas.microsoft.com/office/powerpoint/2010/main" val="15523969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fld id="{85FDAF37-F3E9-491A-8DEF-908B5DEAE91E}" type="slidenum">
              <a:rPr lang="en-US" altLang="en-US"/>
              <a:pPr/>
              <a:t>42</a:t>
            </a:fld>
            <a:endParaRPr lang="en-US" altLang="en-US"/>
          </a:p>
        </p:txBody>
      </p:sp>
      <p:sp>
        <p:nvSpPr>
          <p:cNvPr id="29699" name="Text Box 3"/>
          <p:cNvSpPr txBox="1">
            <a:spLocks noChangeArrowheads="1"/>
          </p:cNvSpPr>
          <p:nvPr/>
        </p:nvSpPr>
        <p:spPr bwMode="auto">
          <a:xfrm>
            <a:off x="685800" y="1066800"/>
            <a:ext cx="815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400" b="1">
                <a:ea typeface="宋体" pitchFamily="2" charset="-122"/>
              </a:rPr>
              <a:t>Personal monitoring of inhalation exposures</a:t>
            </a:r>
            <a:endParaRPr lang="en-US" altLang="en-US" sz="2400"/>
          </a:p>
        </p:txBody>
      </p:sp>
      <p:sp>
        <p:nvSpPr>
          <p:cNvPr id="29700" name="Text Box 4"/>
          <p:cNvSpPr txBox="1">
            <a:spLocks noChangeArrowheads="1"/>
          </p:cNvSpPr>
          <p:nvPr/>
        </p:nvSpPr>
        <p:spPr bwMode="auto">
          <a:xfrm>
            <a:off x="685800" y="1600200"/>
            <a:ext cx="330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Real-time particle counters.  </a:t>
            </a:r>
          </a:p>
        </p:txBody>
      </p:sp>
      <p:pic>
        <p:nvPicPr>
          <p:cNvPr id="297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286000"/>
            <a:ext cx="2895600" cy="262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286000"/>
            <a:ext cx="16319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5" name="Text Box 9"/>
          <p:cNvSpPr txBox="1">
            <a:spLocks noChangeArrowheads="1"/>
          </p:cNvSpPr>
          <p:nvPr/>
        </p:nvSpPr>
        <p:spPr bwMode="auto">
          <a:xfrm>
            <a:off x="6629400" y="5029200"/>
            <a:ext cx="25146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dirty="0"/>
              <a:t>TSI Water CPC 3785: Use water as condensing fluid to detect particles down to ~ 5 nm.</a:t>
            </a:r>
          </a:p>
        </p:txBody>
      </p:sp>
      <p:sp>
        <p:nvSpPr>
          <p:cNvPr id="29706" name="Text Box 10"/>
          <p:cNvSpPr txBox="1">
            <a:spLocks noChangeArrowheads="1"/>
          </p:cNvSpPr>
          <p:nvPr/>
        </p:nvSpPr>
        <p:spPr bwMode="auto">
          <a:xfrm>
            <a:off x="3581400" y="5029200"/>
            <a:ext cx="2971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dirty="0"/>
              <a:t>TSI P-</a:t>
            </a:r>
            <a:r>
              <a:rPr lang="en-US" altLang="en-US" dirty="0" err="1"/>
              <a:t>Trak</a:t>
            </a:r>
            <a:r>
              <a:rPr lang="en-US" altLang="en-US" dirty="0"/>
              <a:t>: Use isopropyl alcohol  as condensing fluid to detect particles down to ~20 nm.</a:t>
            </a:r>
          </a:p>
        </p:txBody>
      </p:sp>
      <p:pic>
        <p:nvPicPr>
          <p:cNvPr id="2970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286000"/>
            <a:ext cx="2743200" cy="255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8" name="Text Box 12"/>
          <p:cNvSpPr txBox="1">
            <a:spLocks noChangeArrowheads="1"/>
          </p:cNvSpPr>
          <p:nvPr/>
        </p:nvSpPr>
        <p:spPr bwMode="auto">
          <a:xfrm>
            <a:off x="304800" y="5029200"/>
            <a:ext cx="2971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dirty="0"/>
              <a:t>TSI </a:t>
            </a:r>
            <a:r>
              <a:rPr lang="en-US" altLang="en-US" dirty="0" err="1"/>
              <a:t>DustTrak</a:t>
            </a:r>
            <a:r>
              <a:rPr lang="en-US" altLang="en-US" dirty="0"/>
              <a:t>:  A laser photometer provides real-time PM10 or PM2.5 mass concentrations.</a:t>
            </a:r>
          </a:p>
        </p:txBody>
      </p:sp>
      <p:sp>
        <p:nvSpPr>
          <p:cNvPr id="29709" name="Text Box 13"/>
          <p:cNvSpPr txBox="1">
            <a:spLocks noChangeArrowheads="1"/>
          </p:cNvSpPr>
          <p:nvPr/>
        </p:nvSpPr>
        <p:spPr bwMode="auto">
          <a:xfrm>
            <a:off x="381000" y="6521450"/>
            <a:ext cx="2590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zh-CN" altLang="en-US" sz="1600">
                <a:latin typeface="Times New Roman" pitchFamily="18" charset="0"/>
                <a:ea typeface="宋体" pitchFamily="2" charset="-122"/>
              </a:rPr>
              <a:t>*</a:t>
            </a:r>
            <a:r>
              <a:rPr lang="en-US" altLang="zh-CN" sz="1600">
                <a:latin typeface="Times New Roman" pitchFamily="18" charset="0"/>
                <a:ea typeface="宋体" pitchFamily="2" charset="-122"/>
              </a:rPr>
              <a:t>Courtesy TSI, Inc.</a:t>
            </a:r>
          </a:p>
        </p:txBody>
      </p:sp>
      <p:sp>
        <p:nvSpPr>
          <p:cNvPr id="2" name="Title 1"/>
          <p:cNvSpPr>
            <a:spLocks noGrp="1"/>
          </p:cNvSpPr>
          <p:nvPr>
            <p:ph type="ctrTitle"/>
          </p:nvPr>
        </p:nvSpPr>
        <p:spPr/>
        <p:txBody>
          <a:bodyPr/>
          <a:lstStyle/>
          <a:p>
            <a:endParaRPr lang="en-US"/>
          </a:p>
        </p:txBody>
      </p:sp>
      <p:sp>
        <p:nvSpPr>
          <p:cNvPr id="14" name="Rectangle 2"/>
          <p:cNvSpPr txBox="1">
            <a:spLocks noChangeArrowheads="1"/>
          </p:cNvSpPr>
          <p:nvPr/>
        </p:nvSpPr>
        <p:spPr bwMode="auto">
          <a:xfrm>
            <a:off x="76200" y="0"/>
            <a:ext cx="9067800" cy="1295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sz="4000" b="1" kern="0" smtClean="0"/>
              <a:t>Exposure Assessment Approaches </a:t>
            </a:r>
            <a:endParaRPr lang="en-US" altLang="en-US" sz="4000" b="1" kern="0" dirty="0"/>
          </a:p>
        </p:txBody>
      </p:sp>
    </p:spTree>
    <p:extLst>
      <p:ext uri="{BB962C8B-B14F-4D97-AF65-F5344CB8AC3E}">
        <p14:creationId xmlns:p14="http://schemas.microsoft.com/office/powerpoint/2010/main" val="40340130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ctrTitle"/>
          </p:nvPr>
        </p:nvSpPr>
        <p:spPr>
          <a:xfrm>
            <a:off x="0" y="304800"/>
            <a:ext cx="9144000" cy="990600"/>
          </a:xfrm>
        </p:spPr>
        <p:txBody>
          <a:bodyPr/>
          <a:lstStyle/>
          <a:p>
            <a:r>
              <a:rPr lang="en-US" altLang="en-US" sz="4000" b="1"/>
              <a:t>Exposure to Indoor Pollutants</a:t>
            </a:r>
          </a:p>
        </p:txBody>
      </p:sp>
      <p:sp>
        <p:nvSpPr>
          <p:cNvPr id="131076" name="Text Box 4"/>
          <p:cNvSpPr txBox="1">
            <a:spLocks noChangeArrowheads="1"/>
          </p:cNvSpPr>
          <p:nvPr/>
        </p:nvSpPr>
        <p:spPr bwMode="auto">
          <a:xfrm>
            <a:off x="609600" y="1524000"/>
            <a:ext cx="7620000" cy="350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lgn="l">
              <a:spcBef>
                <a:spcPct val="50000"/>
              </a:spcBef>
              <a:buFontTx/>
              <a:buChar char="•"/>
            </a:pPr>
            <a:r>
              <a:rPr lang="en-US" altLang="en-US" sz="2800" dirty="0"/>
              <a:t>A sub-set of total exposure in various micro-environments in which we spend time</a:t>
            </a:r>
            <a:r>
              <a:rPr lang="en-US" altLang="zh-CN" sz="2800" dirty="0">
                <a:ea typeface="宋体" pitchFamily="2" charset="-122"/>
              </a:rPr>
              <a:t> </a:t>
            </a:r>
          </a:p>
          <a:p>
            <a:pPr algn="l">
              <a:spcBef>
                <a:spcPct val="50000"/>
              </a:spcBef>
              <a:buFontTx/>
              <a:buChar char="•"/>
            </a:pPr>
            <a:r>
              <a:rPr lang="en-US" altLang="zh-CN" sz="2800" dirty="0">
                <a:ea typeface="宋体" pitchFamily="2" charset="-122"/>
              </a:rPr>
              <a:t>The indoor microenvironment is highly important because we spend nearly 90% of our time there</a:t>
            </a:r>
          </a:p>
          <a:p>
            <a:pPr algn="l">
              <a:spcBef>
                <a:spcPct val="50000"/>
              </a:spcBef>
              <a:buFontTx/>
              <a:buChar char="•"/>
            </a:pPr>
            <a:r>
              <a:rPr lang="en-US" altLang="zh-CN" sz="2800" dirty="0">
                <a:ea typeface="宋体" pitchFamily="2" charset="-122"/>
              </a:rPr>
              <a:t>A range of factors affect indoor air quality and people exposures there</a:t>
            </a:r>
            <a:endParaRPr lang="en-US" altLang="en-US" sz="2800" dirty="0"/>
          </a:p>
        </p:txBody>
      </p:sp>
    </p:spTree>
    <p:extLst>
      <p:ext uri="{BB962C8B-B14F-4D97-AF65-F5344CB8AC3E}">
        <p14:creationId xmlns:p14="http://schemas.microsoft.com/office/powerpoint/2010/main" val="18637873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0" y="304800"/>
            <a:ext cx="9144000" cy="990600"/>
          </a:xfrm>
        </p:spPr>
        <p:txBody>
          <a:bodyPr/>
          <a:lstStyle/>
          <a:p>
            <a:r>
              <a:rPr lang="en-US" altLang="en-US" sz="4000" b="1"/>
              <a:t>Factors Affecting Indoor Air Quality</a:t>
            </a:r>
          </a:p>
        </p:txBody>
      </p:sp>
      <p:sp>
        <p:nvSpPr>
          <p:cNvPr id="133123" name="Text Box 3"/>
          <p:cNvSpPr txBox="1">
            <a:spLocks noChangeArrowheads="1"/>
          </p:cNvSpPr>
          <p:nvPr/>
        </p:nvSpPr>
        <p:spPr bwMode="auto">
          <a:xfrm>
            <a:off x="609600" y="1524000"/>
            <a:ext cx="7620000" cy="287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lgn="l">
              <a:spcBef>
                <a:spcPct val="50000"/>
              </a:spcBef>
              <a:buFontTx/>
              <a:buChar char="•"/>
            </a:pPr>
            <a:r>
              <a:rPr lang="en-US" altLang="en-US" sz="2800" dirty="0"/>
              <a:t>Indoor sources (e.g. for Particulate Matter, CO, VOCs)</a:t>
            </a:r>
            <a:endParaRPr lang="en-US" altLang="zh-CN" sz="2800" dirty="0">
              <a:ea typeface="宋体" pitchFamily="2" charset="-122"/>
            </a:endParaRPr>
          </a:p>
          <a:p>
            <a:pPr algn="l">
              <a:spcBef>
                <a:spcPct val="50000"/>
              </a:spcBef>
              <a:buFontTx/>
              <a:buChar char="•"/>
            </a:pPr>
            <a:r>
              <a:rPr lang="en-US" altLang="zh-CN" sz="2800" dirty="0">
                <a:ea typeface="宋体" pitchFamily="2" charset="-122"/>
              </a:rPr>
              <a:t>Penetration of outdoor air</a:t>
            </a:r>
          </a:p>
          <a:p>
            <a:pPr algn="l">
              <a:spcBef>
                <a:spcPct val="50000"/>
              </a:spcBef>
              <a:buFontTx/>
              <a:buChar char="•"/>
            </a:pPr>
            <a:r>
              <a:rPr lang="en-US" altLang="zh-CN" sz="2800" dirty="0">
                <a:ea typeface="宋体" pitchFamily="2" charset="-122"/>
              </a:rPr>
              <a:t>Air exchange rate (ventilation rate)</a:t>
            </a:r>
          </a:p>
          <a:p>
            <a:pPr algn="l">
              <a:spcBef>
                <a:spcPct val="50000"/>
              </a:spcBef>
              <a:buFontTx/>
              <a:buChar char="•"/>
            </a:pPr>
            <a:r>
              <a:rPr lang="en-US" altLang="zh-CN" sz="2800" dirty="0">
                <a:ea typeface="宋体" pitchFamily="2" charset="-122"/>
              </a:rPr>
              <a:t>Human activity (personal cloud)</a:t>
            </a:r>
            <a:endParaRPr lang="en-US" altLang="en-US" sz="2800" dirty="0"/>
          </a:p>
        </p:txBody>
      </p:sp>
    </p:spTree>
    <p:extLst>
      <p:ext uri="{BB962C8B-B14F-4D97-AF65-F5344CB8AC3E}">
        <p14:creationId xmlns:p14="http://schemas.microsoft.com/office/powerpoint/2010/main" val="1882255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ctrTitle"/>
          </p:nvPr>
        </p:nvSpPr>
        <p:spPr>
          <a:xfrm>
            <a:off x="0" y="0"/>
            <a:ext cx="9144000" cy="990600"/>
          </a:xfrm>
        </p:spPr>
        <p:txBody>
          <a:bodyPr/>
          <a:lstStyle/>
          <a:p>
            <a:r>
              <a:rPr lang="en-US" altLang="en-US" sz="3200" b="1" dirty="0"/>
              <a:t>The Toxic House</a:t>
            </a:r>
          </a:p>
        </p:txBody>
      </p:sp>
      <p:graphicFrame>
        <p:nvGraphicFramePr>
          <p:cNvPr id="135237" name="Group 69"/>
          <p:cNvGraphicFramePr>
            <a:graphicFrameLocks noGrp="1"/>
          </p:cNvGraphicFramePr>
          <p:nvPr/>
        </p:nvGraphicFramePr>
        <p:xfrm>
          <a:off x="304800" y="838200"/>
          <a:ext cx="8534400" cy="5516880"/>
        </p:xfrm>
        <a:graphic>
          <a:graphicData uri="http://schemas.openxmlformats.org/drawingml/2006/table">
            <a:tbl>
              <a:tblPr/>
              <a:tblGrid>
                <a:gridCol w="1828800"/>
                <a:gridCol w="3429000"/>
                <a:gridCol w="3276600"/>
              </a:tblGrid>
              <a:tr h="6096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itchFamily="34" charset="0"/>
                        </a:rPr>
                        <a:t>Pollutant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itchFamily="34" charset="0"/>
                        </a:rPr>
                        <a:t>Health Issues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itchFamily="34" charset="0"/>
                        </a:rPr>
                        <a:t>Remedies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7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itchFamily="34" charset="0"/>
                        </a:rPr>
                        <a:t>Asbestos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itchFamily="34" charset="0"/>
                        </a:rPr>
                        <a:t>Lung disease, chest and abdominal cancers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itchFamily="34" charset="0"/>
                        </a:rPr>
                        <a:t>Leave undamaged material alone.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7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itchFamily="34" charset="0"/>
                        </a:rPr>
                        <a:t>CO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itchFamily="34" charset="0"/>
                        </a:rPr>
                        <a:t>Headaches, dizziness, death at high concentrations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itchFamily="34" charset="0"/>
                        </a:rPr>
                        <a:t>Maintain or avoid unvented space heaters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7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itchFamily="34" charset="0"/>
                        </a:rPr>
                        <a:t>NO</a:t>
                      </a:r>
                      <a:r>
                        <a:rPr kumimoji="0" lang="en-US" altLang="en-US" sz="1600" b="0" i="0" u="none" strike="noStrike" cap="none" normalizeH="0" baseline="0" smtClean="0">
                          <a:ln>
                            <a:noFill/>
                          </a:ln>
                          <a:solidFill>
                            <a:schemeClr val="tx1"/>
                          </a:solidFill>
                          <a:effectLst/>
                          <a:latin typeface="Arial" pitchFamily="34" charset="0"/>
                        </a:rPr>
                        <a:t>2</a:t>
                      </a:r>
                      <a:endParaRPr kumimoji="0" lang="en-US" altLang="en-US" sz="20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itchFamily="34" charset="0"/>
                        </a:rPr>
                        <a:t>Respiratory ailments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itchFamily="34" charset="0"/>
                        </a:rPr>
                        <a:t>Keep kitchen well ventilated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7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itchFamily="34" charset="0"/>
                        </a:rPr>
                        <a:t>Pesticides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itchFamily="34" charset="0"/>
                        </a:rPr>
                        <a:t>Nervous system, kidney damage, cancer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itchFamily="34" charset="0"/>
                        </a:rPr>
                        <a:t>Don’t store pesticides inside home, ventilate well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9113">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itchFamily="34" charset="0"/>
                        </a:rPr>
                        <a:t>Radon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itchFamily="34" charset="0"/>
                        </a:rPr>
                        <a:t>Causes about 10% of lung cancer death in 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itchFamily="34" charset="0"/>
                        </a:rPr>
                        <a:t>Test home, seal basement floor, ventilate crawl space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7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itchFamily="34" charset="0"/>
                        </a:rPr>
                        <a:t>VOCs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itchFamily="34" charset="0"/>
                        </a:rPr>
                        <a:t>Headaches, kidney damage, dizziness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itchFamily="34" charset="0"/>
                        </a:rPr>
                        <a:t>Use water-based paints, keep home ventilated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7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itchFamily="34" charset="0"/>
                        </a:rPr>
                        <a:t>Formaldehyde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itchFamily="34" charset="0"/>
                        </a:rPr>
                        <a:t>Skin rash, wheezing, human carcinogen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itchFamily="34" charset="0"/>
                        </a:rPr>
                        <a:t>Avoid pressed wood, choose carpet carefully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0392362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ctrTitle"/>
          </p:nvPr>
        </p:nvSpPr>
        <p:spPr>
          <a:xfrm>
            <a:off x="0" y="304800"/>
            <a:ext cx="9144000" cy="990600"/>
          </a:xfrm>
        </p:spPr>
        <p:txBody>
          <a:bodyPr/>
          <a:lstStyle/>
          <a:p>
            <a:r>
              <a:rPr lang="en-US" altLang="en-US" sz="4000" b="1"/>
              <a:t>Sick Building Syndrome (SBS)</a:t>
            </a:r>
          </a:p>
        </p:txBody>
      </p:sp>
      <p:sp>
        <p:nvSpPr>
          <p:cNvPr id="137219" name="Text Box 3"/>
          <p:cNvSpPr txBox="1">
            <a:spLocks noChangeArrowheads="1"/>
          </p:cNvSpPr>
          <p:nvPr/>
        </p:nvSpPr>
        <p:spPr bwMode="auto">
          <a:xfrm>
            <a:off x="609600" y="1524000"/>
            <a:ext cx="76200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lgn="l">
              <a:spcBef>
                <a:spcPct val="50000"/>
              </a:spcBef>
              <a:buFontTx/>
              <a:buChar char="•"/>
            </a:pPr>
            <a:r>
              <a:rPr lang="en-US" altLang="en-US" sz="2400" dirty="0"/>
              <a:t>Used to describe a set of symptoms with unidentified etiology frequently reported by office building workers</a:t>
            </a:r>
            <a:endParaRPr lang="en-US" altLang="zh-CN" sz="2400" dirty="0">
              <a:ea typeface="宋体" pitchFamily="2" charset="-122"/>
            </a:endParaRPr>
          </a:p>
          <a:p>
            <a:pPr algn="l">
              <a:spcBef>
                <a:spcPct val="50000"/>
              </a:spcBef>
              <a:buFontTx/>
              <a:buChar char="•"/>
            </a:pPr>
            <a:r>
              <a:rPr lang="en-US" altLang="zh-CN" sz="2400" dirty="0">
                <a:ea typeface="宋体" pitchFamily="2" charset="-122"/>
              </a:rPr>
              <a:t>According to WHO (1983) SBS is characterized by eye, nose and throat irritation; dry mucous membranes; mental fatigue; headache; frequent airway infections; hoarseness; wheezing and itching; nausea and dizziness</a:t>
            </a:r>
          </a:p>
          <a:p>
            <a:pPr algn="l">
              <a:spcBef>
                <a:spcPct val="50000"/>
              </a:spcBef>
              <a:buFontTx/>
              <a:buChar char="•"/>
            </a:pPr>
            <a:r>
              <a:rPr lang="en-US" altLang="zh-CN" sz="2400" dirty="0">
                <a:ea typeface="宋体" pitchFamily="2" charset="-122"/>
              </a:rPr>
              <a:t>SBS symptoms are associated with occupancy in a building and dissipate when the individual is absent from the building.</a:t>
            </a:r>
            <a:endParaRPr lang="en-US" altLang="en-US" sz="2400" dirty="0"/>
          </a:p>
        </p:txBody>
      </p:sp>
    </p:spTree>
    <p:extLst>
      <p:ext uri="{BB962C8B-B14F-4D97-AF65-F5344CB8AC3E}">
        <p14:creationId xmlns:p14="http://schemas.microsoft.com/office/powerpoint/2010/main" val="2326581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ctrTitle"/>
          </p:nvPr>
        </p:nvSpPr>
        <p:spPr>
          <a:xfrm>
            <a:off x="0" y="304800"/>
            <a:ext cx="9144000" cy="990600"/>
          </a:xfrm>
        </p:spPr>
        <p:txBody>
          <a:bodyPr/>
          <a:lstStyle/>
          <a:p>
            <a:r>
              <a:rPr lang="en-US" altLang="en-US" sz="4000" b="1"/>
              <a:t>Indoor Carbon Dioxide (CO</a:t>
            </a:r>
            <a:r>
              <a:rPr lang="en-US" altLang="en-US" sz="2800" b="1"/>
              <a:t>2</a:t>
            </a:r>
            <a:r>
              <a:rPr lang="en-US" altLang="en-US" sz="4000" b="1"/>
              <a:t>)</a:t>
            </a:r>
          </a:p>
        </p:txBody>
      </p:sp>
      <p:sp>
        <p:nvSpPr>
          <p:cNvPr id="139267" name="Text Box 3"/>
          <p:cNvSpPr txBox="1">
            <a:spLocks noChangeArrowheads="1"/>
          </p:cNvSpPr>
          <p:nvPr/>
        </p:nvSpPr>
        <p:spPr bwMode="auto">
          <a:xfrm>
            <a:off x="609600" y="1524000"/>
            <a:ext cx="8153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lgn="l">
              <a:spcBef>
                <a:spcPct val="50000"/>
              </a:spcBef>
              <a:buFontTx/>
              <a:buChar char="•"/>
            </a:pPr>
            <a:r>
              <a:rPr lang="en-US" altLang="en-US" sz="2400" dirty="0"/>
              <a:t>Primary source of CO</a:t>
            </a:r>
            <a:r>
              <a:rPr lang="en-US" altLang="en-US" dirty="0"/>
              <a:t>2 </a:t>
            </a:r>
            <a:r>
              <a:rPr lang="en-US" altLang="en-US" sz="2400" dirty="0"/>
              <a:t>indoors is human respiration</a:t>
            </a:r>
            <a:endParaRPr lang="en-US" altLang="zh-CN" sz="2400" dirty="0">
              <a:ea typeface="宋体" pitchFamily="2" charset="-122"/>
            </a:endParaRPr>
          </a:p>
          <a:p>
            <a:pPr algn="l">
              <a:spcBef>
                <a:spcPct val="50000"/>
              </a:spcBef>
              <a:buFontTx/>
              <a:buChar char="•"/>
            </a:pPr>
            <a:r>
              <a:rPr lang="en-US" altLang="zh-CN" sz="2400" dirty="0">
                <a:ea typeface="宋体" pitchFamily="2" charset="-122"/>
              </a:rPr>
              <a:t>Typical concentration range in office building is 370 ppm (outdoor background) to 2,500 ppm</a:t>
            </a:r>
          </a:p>
          <a:p>
            <a:pPr algn="l">
              <a:spcBef>
                <a:spcPct val="50000"/>
              </a:spcBef>
              <a:buFontTx/>
              <a:buChar char="•"/>
            </a:pPr>
            <a:r>
              <a:rPr lang="en-US" altLang="zh-CN" sz="2400" dirty="0">
                <a:ea typeface="宋体" pitchFamily="2" charset="-122"/>
              </a:rPr>
              <a:t>At these concentrations </a:t>
            </a:r>
            <a:r>
              <a:rPr lang="en-US" altLang="en-US" sz="2400" dirty="0"/>
              <a:t>CO</a:t>
            </a:r>
            <a:r>
              <a:rPr lang="en-US" altLang="en-US" dirty="0"/>
              <a:t>2 </a:t>
            </a:r>
            <a:r>
              <a:rPr lang="en-US" altLang="en-US" sz="2400" dirty="0"/>
              <a:t>is not thought to be a direct cause of health effects</a:t>
            </a:r>
          </a:p>
          <a:p>
            <a:pPr algn="l">
              <a:spcBef>
                <a:spcPct val="50000"/>
              </a:spcBef>
              <a:buFontTx/>
              <a:buChar char="•"/>
            </a:pPr>
            <a:r>
              <a:rPr lang="en-US" altLang="en-US" sz="2400" dirty="0"/>
              <a:t>However, indoor CO</a:t>
            </a:r>
            <a:r>
              <a:rPr lang="en-US" altLang="en-US" dirty="0"/>
              <a:t>2</a:t>
            </a:r>
            <a:r>
              <a:rPr lang="en-US" altLang="en-US" sz="2400" dirty="0"/>
              <a:t> can be considered a surrogate for other occupant-generate pollutants, and for ventilation rate per occupant (but not as a causal factor in human health response)</a:t>
            </a:r>
            <a:endParaRPr lang="en-US" altLang="en-US" dirty="0"/>
          </a:p>
        </p:txBody>
      </p:sp>
    </p:spTree>
    <p:extLst>
      <p:ext uri="{BB962C8B-B14F-4D97-AF65-F5344CB8AC3E}">
        <p14:creationId xmlns:p14="http://schemas.microsoft.com/office/powerpoint/2010/main" val="39858499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ctrTitle"/>
          </p:nvPr>
        </p:nvSpPr>
        <p:spPr>
          <a:xfrm>
            <a:off x="0" y="304800"/>
            <a:ext cx="9144000" cy="990600"/>
          </a:xfrm>
        </p:spPr>
        <p:txBody>
          <a:bodyPr/>
          <a:lstStyle/>
          <a:p>
            <a:r>
              <a:rPr lang="en-US" altLang="en-US" sz="3600" b="1"/>
              <a:t>CO</a:t>
            </a:r>
            <a:r>
              <a:rPr lang="en-US" altLang="en-US" sz="2800" b="1"/>
              <a:t>2</a:t>
            </a:r>
            <a:r>
              <a:rPr lang="en-US" altLang="en-US" sz="3600" b="1"/>
              <a:t> TLV and Minimum Ventilation Rate</a:t>
            </a:r>
          </a:p>
        </p:txBody>
      </p:sp>
      <p:sp>
        <p:nvSpPr>
          <p:cNvPr id="141315" name="Text Box 3"/>
          <p:cNvSpPr txBox="1">
            <a:spLocks noChangeArrowheads="1"/>
          </p:cNvSpPr>
          <p:nvPr/>
        </p:nvSpPr>
        <p:spPr bwMode="auto">
          <a:xfrm>
            <a:off x="609600" y="1524000"/>
            <a:ext cx="8153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lgn="l">
              <a:spcBef>
                <a:spcPct val="50000"/>
              </a:spcBef>
              <a:buFontTx/>
              <a:buChar char="•"/>
            </a:pPr>
            <a:r>
              <a:rPr lang="en-US" altLang="en-US" sz="2400" dirty="0"/>
              <a:t>The Threshold Limit Value for 8-hr average exposures to CO</a:t>
            </a:r>
            <a:r>
              <a:rPr lang="en-US" altLang="en-US" dirty="0"/>
              <a:t>2 </a:t>
            </a:r>
            <a:r>
              <a:rPr lang="en-US" altLang="en-US" sz="2400" dirty="0"/>
              <a:t>is 5000 ppm (ACGIH 1991)</a:t>
            </a:r>
            <a:endParaRPr lang="en-US" altLang="zh-CN" sz="2400" dirty="0">
              <a:ea typeface="宋体" pitchFamily="2" charset="-122"/>
            </a:endParaRPr>
          </a:p>
          <a:p>
            <a:pPr algn="l">
              <a:spcBef>
                <a:spcPct val="50000"/>
              </a:spcBef>
              <a:buFontTx/>
              <a:buChar char="•"/>
            </a:pPr>
            <a:r>
              <a:rPr lang="en-US" altLang="zh-CN" sz="2400" dirty="0">
                <a:ea typeface="宋体" pitchFamily="2" charset="-122"/>
              </a:rPr>
              <a:t>ASHRAE (1999) recommends a minimum office building ventilation rate of 10 L/sec per person</a:t>
            </a:r>
          </a:p>
          <a:p>
            <a:pPr algn="l">
              <a:spcBef>
                <a:spcPct val="50000"/>
              </a:spcBef>
              <a:buFontTx/>
              <a:buChar char="•"/>
            </a:pPr>
            <a:r>
              <a:rPr lang="en-US" altLang="zh-CN" sz="2400" dirty="0">
                <a:ea typeface="宋体" pitchFamily="2" charset="-122"/>
              </a:rPr>
              <a:t>This corresponds to an approximate steady state indoor concentration of 870 ppm</a:t>
            </a:r>
            <a:endParaRPr lang="en-US" altLang="en-US" sz="2400" dirty="0"/>
          </a:p>
          <a:p>
            <a:pPr algn="l">
              <a:spcBef>
                <a:spcPct val="50000"/>
              </a:spcBef>
              <a:buFontTx/>
              <a:buChar char="•"/>
            </a:pPr>
            <a:r>
              <a:rPr lang="en-US" altLang="en-US" sz="2400" dirty="0"/>
              <a:t>Based on the assumptions that outdoor CO</a:t>
            </a:r>
            <a:r>
              <a:rPr lang="en-US" altLang="en-US" dirty="0"/>
              <a:t>2</a:t>
            </a:r>
            <a:r>
              <a:rPr lang="en-US" altLang="en-US" sz="2400" dirty="0"/>
              <a:t> is 350 ppm and indoor CO</a:t>
            </a:r>
            <a:r>
              <a:rPr lang="en-US" altLang="en-US" dirty="0"/>
              <a:t>2 </a:t>
            </a:r>
            <a:r>
              <a:rPr lang="en-US" altLang="en-US" sz="2400" dirty="0"/>
              <a:t>generation rate is 0.31 L/min per person.</a:t>
            </a:r>
            <a:endParaRPr lang="en-US" altLang="en-US" dirty="0"/>
          </a:p>
        </p:txBody>
      </p:sp>
      <p:sp>
        <p:nvSpPr>
          <p:cNvPr id="141316" name="Text Box 4"/>
          <p:cNvSpPr txBox="1">
            <a:spLocks noChangeArrowheads="1"/>
          </p:cNvSpPr>
          <p:nvPr/>
        </p:nvSpPr>
        <p:spPr bwMode="auto">
          <a:xfrm>
            <a:off x="609600" y="6172200"/>
            <a:ext cx="480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41317" name="Text Box 5"/>
          <p:cNvSpPr txBox="1">
            <a:spLocks noChangeArrowheads="1"/>
          </p:cNvSpPr>
          <p:nvPr/>
        </p:nvSpPr>
        <p:spPr bwMode="auto">
          <a:xfrm>
            <a:off x="228600" y="6172200"/>
            <a:ext cx="891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ASHRAE=American Society of Heating, Refrigeration, and Air-conditioning Engineers</a:t>
            </a:r>
          </a:p>
        </p:txBody>
      </p:sp>
    </p:spTree>
    <p:extLst>
      <p:ext uri="{BB962C8B-B14F-4D97-AF65-F5344CB8AC3E}">
        <p14:creationId xmlns:p14="http://schemas.microsoft.com/office/powerpoint/2010/main" val="33521885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ctrTitle"/>
          </p:nvPr>
        </p:nvSpPr>
        <p:spPr>
          <a:xfrm>
            <a:off x="533400" y="304800"/>
            <a:ext cx="8229600" cy="990600"/>
          </a:xfrm>
        </p:spPr>
        <p:txBody>
          <a:bodyPr/>
          <a:lstStyle/>
          <a:p>
            <a:r>
              <a:rPr lang="en-US" altLang="en-US" sz="3600" b="1"/>
              <a:t>Measuring or Estimating Indoor Pollutant Concentration</a:t>
            </a:r>
          </a:p>
        </p:txBody>
      </p:sp>
      <p:sp>
        <p:nvSpPr>
          <p:cNvPr id="155651" name="Text Box 3"/>
          <p:cNvSpPr txBox="1">
            <a:spLocks noChangeArrowheads="1"/>
          </p:cNvSpPr>
          <p:nvPr/>
        </p:nvSpPr>
        <p:spPr bwMode="auto">
          <a:xfrm>
            <a:off x="609600" y="1524000"/>
            <a:ext cx="8153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lgn="l">
              <a:spcBef>
                <a:spcPct val="50000"/>
              </a:spcBef>
              <a:buFontTx/>
              <a:buChar char="•"/>
            </a:pPr>
            <a:r>
              <a:rPr lang="en-US" altLang="en-US" sz="2400" dirty="0"/>
              <a:t>Sophisticated methods are available for direct measurement of a wide range of indoor air pollutants</a:t>
            </a:r>
          </a:p>
          <a:p>
            <a:pPr algn="l">
              <a:spcBef>
                <a:spcPct val="50000"/>
              </a:spcBef>
              <a:buFontTx/>
              <a:buChar char="•"/>
            </a:pPr>
            <a:r>
              <a:rPr lang="en-US" altLang="zh-CN" sz="2400" dirty="0">
                <a:ea typeface="宋体" pitchFamily="2" charset="-122"/>
              </a:rPr>
              <a:t>Research has documented the ranges of concentrations for key pollutants, especially those with indoor sources</a:t>
            </a:r>
          </a:p>
          <a:p>
            <a:pPr algn="l">
              <a:spcBef>
                <a:spcPct val="50000"/>
              </a:spcBef>
              <a:buFontTx/>
              <a:buChar char="•"/>
            </a:pPr>
            <a:r>
              <a:rPr lang="en-US" altLang="zh-CN" sz="2400" dirty="0">
                <a:ea typeface="宋体" pitchFamily="2" charset="-122"/>
              </a:rPr>
              <a:t>We can also estimate indoor and in-vehicle concentrations, due to intrusion of outdoor pollutants, using measured indoor/outdoor (I/O) ratios</a:t>
            </a:r>
          </a:p>
          <a:p>
            <a:pPr algn="l">
              <a:spcBef>
                <a:spcPct val="50000"/>
              </a:spcBef>
              <a:buFontTx/>
              <a:buChar char="•"/>
            </a:pPr>
            <a:r>
              <a:rPr lang="en-US" altLang="zh-CN" sz="2400" dirty="0">
                <a:ea typeface="宋体" pitchFamily="2" charset="-122"/>
              </a:rPr>
              <a:t>Personal exposure is measured in the breathing space using portable monitors worn 24 hours a day</a:t>
            </a:r>
          </a:p>
        </p:txBody>
      </p:sp>
    </p:spTree>
    <p:extLst>
      <p:ext uri="{BB962C8B-B14F-4D97-AF65-F5344CB8AC3E}">
        <p14:creationId xmlns:p14="http://schemas.microsoft.com/office/powerpoint/2010/main" val="34118025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a:ln>
            <a:miter lim="800000"/>
            <a:headEnd/>
            <a:tailEnd/>
          </a:ln>
        </p:spPr>
        <p:txBody>
          <a:bodyPr/>
          <a:lstStyle/>
          <a:p>
            <a:fld id="{DF3BF0DA-A6C4-4A1E-B916-CBD45366634A}" type="slidenum">
              <a:rPr lang="en-US"/>
              <a:pPr/>
              <a:t>5</a:t>
            </a:fld>
            <a:endParaRPr lang="en-US"/>
          </a:p>
        </p:txBody>
      </p:sp>
      <p:graphicFrame>
        <p:nvGraphicFramePr>
          <p:cNvPr id="12391" name="Group 103"/>
          <p:cNvGraphicFramePr>
            <a:graphicFrameLocks noGrp="1"/>
          </p:cNvGraphicFramePr>
          <p:nvPr/>
        </p:nvGraphicFramePr>
        <p:xfrm>
          <a:off x="609600" y="798513"/>
          <a:ext cx="8077200" cy="5508630"/>
        </p:xfrm>
        <a:graphic>
          <a:graphicData uri="http://schemas.openxmlformats.org/drawingml/2006/table">
            <a:tbl>
              <a:tblPr/>
              <a:tblGrid>
                <a:gridCol w="2057400"/>
                <a:gridCol w="6019800"/>
              </a:tblGrid>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Agent (s)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biological, chemical, physical, single agent, multiple agents, mixtures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Source (s)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anthropogenic/non-anthropogenic, area/point, stationary/mobile, indoor/outdoor </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Transport/carrier medium</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rPr>
                        <a:t>air, water, soil, dust, food, product/item </a:t>
                      </a:r>
                      <a:endParaRPr kumimoji="0" lang="en-US" sz="1600" b="0" i="0" u="none" strike="noStrike" cap="none" normalizeH="0" baseline="0" smtClean="0">
                        <a:ln>
                          <a:noFill/>
                        </a:ln>
                        <a:solidFill>
                          <a:schemeClr val="tx1"/>
                        </a:solidFill>
                        <a:effectLst/>
                        <a:latin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Exposure pathways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eating contaminated food, breathing contaminated workplace air touching residential surface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Exposure concentration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mg/kg (food), mg/liter (water), µg/m</a:t>
                      </a:r>
                      <a:r>
                        <a:rPr kumimoji="0" lang="en-US" sz="1600" b="0" i="0" u="none" strike="noStrike" cap="none" normalizeH="0" baseline="30000" smtClean="0">
                          <a:ln>
                            <a:noFill/>
                          </a:ln>
                          <a:solidFill>
                            <a:schemeClr val="tx1"/>
                          </a:solidFill>
                          <a:effectLst/>
                          <a:latin typeface="Arial" charset="0"/>
                        </a:rPr>
                        <a:t>3</a:t>
                      </a:r>
                      <a:r>
                        <a:rPr kumimoji="0" lang="en-US" sz="1600" b="0" i="0" u="none" strike="noStrike" cap="none" normalizeH="0" baseline="0" smtClean="0">
                          <a:ln>
                            <a:noFill/>
                          </a:ln>
                          <a:solidFill>
                            <a:schemeClr val="tx1"/>
                          </a:solidFill>
                          <a:effectLst/>
                          <a:latin typeface="Arial" charset="0"/>
                        </a:rPr>
                        <a:t> (air), µg/cm</a:t>
                      </a:r>
                      <a:r>
                        <a:rPr kumimoji="0" lang="en-US" sz="1600" b="0" i="0" u="none" strike="noStrike" cap="none" normalizeH="0" baseline="30000" smtClean="0">
                          <a:ln>
                            <a:noFill/>
                          </a:ln>
                          <a:solidFill>
                            <a:schemeClr val="tx1"/>
                          </a:solidFill>
                          <a:effectLst/>
                          <a:latin typeface="Arial" charset="0"/>
                        </a:rPr>
                        <a:t>2</a:t>
                      </a:r>
                      <a:r>
                        <a:rPr kumimoji="0" lang="en-US" sz="1600" b="0" i="0" u="none" strike="noStrike" cap="none" normalizeH="0" baseline="0" smtClean="0">
                          <a:ln>
                            <a:noFill/>
                          </a:ln>
                          <a:solidFill>
                            <a:schemeClr val="tx1"/>
                          </a:solidFill>
                          <a:effectLst/>
                          <a:latin typeface="Arial" charset="0"/>
                        </a:rPr>
                        <a:t> (contaminated surface), % by weight, fibres/m</a:t>
                      </a:r>
                      <a:r>
                        <a:rPr kumimoji="0" lang="en-US" sz="1600" b="0" i="0" u="none" strike="noStrike" cap="none" normalizeH="0" baseline="30000" smtClean="0">
                          <a:ln>
                            <a:noFill/>
                          </a:ln>
                          <a:solidFill>
                            <a:schemeClr val="tx1"/>
                          </a:solidFill>
                          <a:effectLst/>
                          <a:latin typeface="Arial" charset="0"/>
                        </a:rPr>
                        <a:t>3</a:t>
                      </a:r>
                      <a:r>
                        <a:rPr kumimoji="0" lang="en-US" sz="1600" b="0" i="0" u="none" strike="noStrike" cap="none" normalizeH="0" baseline="0" smtClean="0">
                          <a:ln>
                            <a:noFill/>
                          </a:ln>
                          <a:solidFill>
                            <a:schemeClr val="tx1"/>
                          </a:solidFill>
                          <a:effectLst/>
                          <a:latin typeface="Arial" charset="0"/>
                        </a:rPr>
                        <a:t> (air) </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Exposure route (s)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inhalation, dermal contact, ingestion, multiple routes </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Exposure duration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seconds, minutes, hours, days, weeks, months, years, lifetime </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Exposure frequency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continuous, intermittent, cyclic, random, rare </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Exposure setting (s)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occupational/non-occupational,                                residential/non-residential, indoors/outdoors </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Exposure population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general population, population subgroups, individuals </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Geographic scope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site/source specific, local, regional,</a:t>
                      </a:r>
                      <a:r>
                        <a:rPr kumimoji="0" lang="en-US" altLang="zh-CN" sz="1600" b="0" i="0" u="none" strike="noStrike" cap="none" normalizeH="0" baseline="0" smtClean="0">
                          <a:ln>
                            <a:noFill/>
                          </a:ln>
                          <a:solidFill>
                            <a:schemeClr val="tx1"/>
                          </a:solidFill>
                          <a:effectLst/>
                          <a:latin typeface="Arial" charset="0"/>
                          <a:ea typeface="宋体" pitchFamily="2" charset="-122"/>
                        </a:rPr>
                        <a:t> national, international, global </a:t>
                      </a:r>
                      <a:endParaRPr kumimoji="0" lang="en-US" sz="1600" b="0" i="0" u="none" strike="noStrike" cap="none" normalizeH="0" baseline="0" smtClean="0">
                        <a:ln>
                          <a:noFill/>
                        </a:ln>
                        <a:solidFill>
                          <a:schemeClr val="tx1"/>
                        </a:solidFill>
                        <a:effectLst/>
                        <a:latin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Time frame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rPr>
                        <a:t>past, present, future, trends </a:t>
                      </a:r>
                      <a:endParaRPr kumimoji="0" lang="en-US" sz="1600" b="0" i="0" u="none" strike="noStrike" cap="none" normalizeH="0" baseline="0" smtClean="0">
                        <a:ln>
                          <a:noFill/>
                        </a:ln>
                        <a:solidFill>
                          <a:schemeClr val="tx1"/>
                        </a:solidFill>
                        <a:effectLst/>
                        <a:latin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164" name="Text Box 49"/>
          <p:cNvSpPr txBox="1">
            <a:spLocks noChangeArrowheads="1"/>
          </p:cNvSpPr>
          <p:nvPr/>
        </p:nvSpPr>
        <p:spPr bwMode="auto">
          <a:xfrm>
            <a:off x="914400" y="162783"/>
            <a:ext cx="7724615" cy="461665"/>
          </a:xfrm>
          <a:prstGeom prst="rect">
            <a:avLst/>
          </a:prstGeom>
          <a:noFill/>
          <a:ln w="9525">
            <a:noFill/>
            <a:miter lim="800000"/>
            <a:headEnd/>
            <a:tailEnd/>
          </a:ln>
          <a:effectLst/>
        </p:spPr>
        <p:txBody>
          <a:bodyPr wrap="none">
            <a:spAutoFit/>
          </a:bodyPr>
          <a:lstStyle/>
          <a:p>
            <a:pPr algn="l"/>
            <a:r>
              <a:rPr lang="en-US" sz="2400" b="1" dirty="0"/>
              <a:t>Some Terminologies used in Exposure Assessment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ctrTitle"/>
          </p:nvPr>
        </p:nvSpPr>
        <p:spPr>
          <a:xfrm>
            <a:off x="533400" y="304800"/>
            <a:ext cx="8229600" cy="990600"/>
          </a:xfrm>
        </p:spPr>
        <p:txBody>
          <a:bodyPr/>
          <a:lstStyle/>
          <a:p>
            <a:r>
              <a:rPr lang="en-US" altLang="en-US" sz="3600" b="1"/>
              <a:t>Typical Indoor/Outdoor Ratios for Ozone and NO</a:t>
            </a:r>
            <a:r>
              <a:rPr lang="en-US" altLang="en-US" sz="2400" b="1"/>
              <a:t>2</a:t>
            </a:r>
            <a:endParaRPr lang="en-US" altLang="en-US" sz="3600" b="1"/>
          </a:p>
        </p:txBody>
      </p:sp>
      <p:sp>
        <p:nvSpPr>
          <p:cNvPr id="157699" name="Text Box 3"/>
          <p:cNvSpPr txBox="1">
            <a:spLocks noChangeArrowheads="1"/>
          </p:cNvSpPr>
          <p:nvPr/>
        </p:nvSpPr>
        <p:spPr bwMode="auto">
          <a:xfrm>
            <a:off x="609600" y="1524000"/>
            <a:ext cx="81534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lgn="l">
              <a:spcBef>
                <a:spcPct val="50000"/>
              </a:spcBef>
              <a:buFontTx/>
              <a:buChar char="•"/>
            </a:pPr>
            <a:r>
              <a:rPr lang="en-US" altLang="en-US" sz="2400" dirty="0"/>
              <a:t>Ozone is highly reactive on surfaces.  Typical indoor levels are about 50% of outdoor levels.  (For tight buildings, e.g. some schools, I/O ratio can be as low as 0.2)</a:t>
            </a:r>
          </a:p>
          <a:p>
            <a:pPr algn="l">
              <a:spcBef>
                <a:spcPct val="50000"/>
              </a:spcBef>
              <a:buFontTx/>
              <a:buChar char="•"/>
            </a:pPr>
            <a:r>
              <a:rPr lang="en-US" altLang="zh-CN" sz="2400" dirty="0">
                <a:ea typeface="宋体" pitchFamily="2" charset="-122"/>
              </a:rPr>
              <a:t>Therefore it is protective to move inside during high ozone episodes</a:t>
            </a:r>
          </a:p>
          <a:p>
            <a:pPr algn="l">
              <a:spcBef>
                <a:spcPct val="50000"/>
              </a:spcBef>
              <a:buFontTx/>
              <a:buChar char="•"/>
            </a:pPr>
            <a:r>
              <a:rPr lang="en-US" altLang="zh-CN" sz="2400" dirty="0">
                <a:ea typeface="宋体" pitchFamily="2" charset="-122"/>
              </a:rPr>
              <a:t>Nitrogen dioxide is less reactive than ozone and has indoor sources (e.g. gas ranges, hot water heaters). There fore indoor concentrations may be roughly the same as outdoor concentrations or even higher</a:t>
            </a:r>
          </a:p>
          <a:p>
            <a:pPr algn="l">
              <a:spcBef>
                <a:spcPct val="50000"/>
              </a:spcBef>
              <a:buFontTx/>
              <a:buChar char="•"/>
            </a:pPr>
            <a:r>
              <a:rPr lang="en-US" altLang="zh-CN" sz="2400" dirty="0">
                <a:ea typeface="宋体" pitchFamily="2" charset="-122"/>
              </a:rPr>
              <a:t>Generally use 0.5 and 1.0 for I/O ratios for ozone and NO</a:t>
            </a:r>
            <a:r>
              <a:rPr lang="en-US" altLang="zh-CN" sz="1600" dirty="0">
                <a:ea typeface="宋体" pitchFamily="2" charset="-122"/>
              </a:rPr>
              <a:t>2 </a:t>
            </a:r>
            <a:r>
              <a:rPr lang="en-US" altLang="zh-CN" sz="2400" dirty="0">
                <a:ea typeface="宋体" pitchFamily="2" charset="-122"/>
              </a:rPr>
              <a:t>respectively.</a:t>
            </a:r>
          </a:p>
        </p:txBody>
      </p:sp>
    </p:spTree>
    <p:extLst>
      <p:ext uri="{BB962C8B-B14F-4D97-AF65-F5344CB8AC3E}">
        <p14:creationId xmlns:p14="http://schemas.microsoft.com/office/powerpoint/2010/main" val="18084378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533400" y="304800"/>
            <a:ext cx="8229600" cy="990600"/>
          </a:xfrm>
        </p:spPr>
        <p:txBody>
          <a:bodyPr/>
          <a:lstStyle/>
          <a:p>
            <a:r>
              <a:rPr lang="en-US" altLang="en-US" sz="3600" b="1"/>
              <a:t>Typical In-vehicle/Outdoor Ratios for Ozone and NO</a:t>
            </a:r>
            <a:r>
              <a:rPr lang="en-US" altLang="en-US" sz="2400" b="1"/>
              <a:t>2</a:t>
            </a:r>
            <a:endParaRPr lang="en-US" altLang="en-US" sz="3600" b="1"/>
          </a:p>
        </p:txBody>
      </p:sp>
      <p:sp>
        <p:nvSpPr>
          <p:cNvPr id="159747" name="Text Box 3"/>
          <p:cNvSpPr txBox="1">
            <a:spLocks noChangeArrowheads="1"/>
          </p:cNvSpPr>
          <p:nvPr/>
        </p:nvSpPr>
        <p:spPr bwMode="auto">
          <a:xfrm>
            <a:off x="609600" y="1524000"/>
            <a:ext cx="81534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lgn="l">
              <a:spcBef>
                <a:spcPct val="50000"/>
              </a:spcBef>
              <a:buFontTx/>
              <a:buChar char="•"/>
            </a:pPr>
            <a:r>
              <a:rPr lang="en-US" altLang="en-US" sz="2400" dirty="0"/>
              <a:t>Ozone concentrations in vehicles are typically near zero because nitric oxide from vehicle exhaust reacts rapidly with ozone</a:t>
            </a:r>
          </a:p>
          <a:p>
            <a:pPr algn="l">
              <a:spcBef>
                <a:spcPct val="50000"/>
              </a:spcBef>
              <a:buFontTx/>
              <a:buChar char="•"/>
            </a:pPr>
            <a:r>
              <a:rPr lang="en-US" altLang="zh-CN" sz="2400" dirty="0">
                <a:ea typeface="宋体" pitchFamily="2" charset="-122"/>
              </a:rPr>
              <a:t>Nitrogen dioxide concentrations in vehicles are on average about twice the ambient background concentrations, due to NO</a:t>
            </a:r>
            <a:r>
              <a:rPr lang="en-US" altLang="zh-CN" dirty="0">
                <a:ea typeface="宋体" pitchFamily="2" charset="-122"/>
              </a:rPr>
              <a:t>2</a:t>
            </a:r>
            <a:r>
              <a:rPr lang="en-US" altLang="zh-CN" sz="2400" dirty="0">
                <a:ea typeface="宋体" pitchFamily="2" charset="-122"/>
              </a:rPr>
              <a:t> from vehicle exhaust.</a:t>
            </a:r>
          </a:p>
          <a:p>
            <a:pPr algn="l">
              <a:spcBef>
                <a:spcPct val="50000"/>
              </a:spcBef>
              <a:buFontTx/>
              <a:buChar char="•"/>
            </a:pPr>
            <a:r>
              <a:rPr lang="en-US" altLang="zh-CN" sz="2400" dirty="0" smtClean="0">
                <a:ea typeface="宋体" pitchFamily="2" charset="-122"/>
              </a:rPr>
              <a:t>Generally </a:t>
            </a:r>
            <a:r>
              <a:rPr lang="en-US" altLang="zh-CN" sz="2400" dirty="0">
                <a:ea typeface="宋体" pitchFamily="2" charset="-122"/>
              </a:rPr>
              <a:t>ratios for in-vehicle-to-outdoor are about 0 and 2</a:t>
            </a:r>
            <a:r>
              <a:rPr lang="en-US" altLang="zh-CN" sz="1600" dirty="0">
                <a:ea typeface="宋体" pitchFamily="2" charset="-122"/>
              </a:rPr>
              <a:t> </a:t>
            </a:r>
            <a:r>
              <a:rPr lang="en-US" altLang="zh-CN" sz="2400" dirty="0">
                <a:ea typeface="宋体" pitchFamily="2" charset="-122"/>
              </a:rPr>
              <a:t>for ozone and NO</a:t>
            </a:r>
            <a:r>
              <a:rPr lang="en-US" altLang="zh-CN" sz="1600" dirty="0">
                <a:ea typeface="宋体" pitchFamily="2" charset="-122"/>
              </a:rPr>
              <a:t>2 </a:t>
            </a:r>
            <a:r>
              <a:rPr lang="en-US" altLang="zh-CN" sz="2400" dirty="0">
                <a:ea typeface="宋体" pitchFamily="2" charset="-122"/>
              </a:rPr>
              <a:t>respectively.</a:t>
            </a:r>
          </a:p>
        </p:txBody>
      </p:sp>
    </p:spTree>
    <p:extLst>
      <p:ext uri="{BB962C8B-B14F-4D97-AF65-F5344CB8AC3E}">
        <p14:creationId xmlns:p14="http://schemas.microsoft.com/office/powerpoint/2010/main" val="23243738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ctrTitle"/>
          </p:nvPr>
        </p:nvSpPr>
        <p:spPr>
          <a:xfrm>
            <a:off x="609600" y="0"/>
            <a:ext cx="8229600" cy="990600"/>
          </a:xfrm>
        </p:spPr>
        <p:txBody>
          <a:bodyPr/>
          <a:lstStyle/>
          <a:p>
            <a:r>
              <a:rPr lang="en-US" altLang="en-US" sz="3200" b="1"/>
              <a:t>Typical Indoor/Outdoor Ratios for PM</a:t>
            </a:r>
          </a:p>
        </p:txBody>
      </p:sp>
      <p:pic>
        <p:nvPicPr>
          <p:cNvPr id="2222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838200"/>
            <a:ext cx="7391400"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2213" name="Text Box 5"/>
          <p:cNvSpPr txBox="1">
            <a:spLocks noChangeArrowheads="1"/>
          </p:cNvSpPr>
          <p:nvPr/>
        </p:nvSpPr>
        <p:spPr bwMode="auto">
          <a:xfrm>
            <a:off x="5562600" y="6324600"/>
            <a:ext cx="320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Riley et al., 2002</a:t>
            </a:r>
          </a:p>
        </p:txBody>
      </p:sp>
    </p:spTree>
    <p:extLst>
      <p:ext uri="{BB962C8B-B14F-4D97-AF65-F5344CB8AC3E}">
        <p14:creationId xmlns:p14="http://schemas.microsoft.com/office/powerpoint/2010/main" val="13089809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3"/>
          <p:cNvSpPr>
            <a:spLocks noChangeArrowheads="1"/>
          </p:cNvSpPr>
          <p:nvPr/>
        </p:nvSpPr>
        <p:spPr bwMode="auto">
          <a:xfrm>
            <a:off x="2166938"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94564" name="Rectangle 4"/>
          <p:cNvSpPr>
            <a:spLocks noChangeArrowheads="1"/>
          </p:cNvSpPr>
          <p:nvPr/>
        </p:nvSpPr>
        <p:spPr bwMode="auto">
          <a:xfrm>
            <a:off x="2166938"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94565" name="Rectangle 5"/>
          <p:cNvSpPr>
            <a:spLocks noChangeArrowheads="1"/>
          </p:cNvSpPr>
          <p:nvPr/>
        </p:nvSpPr>
        <p:spPr bwMode="auto">
          <a:xfrm>
            <a:off x="2133600" y="1447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94566" name="Picture 6" descr="DSC023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4400"/>
            <a:ext cx="7543800" cy="5638800"/>
          </a:xfrm>
          <a:prstGeom prst="rect">
            <a:avLst/>
          </a:prstGeom>
          <a:noFill/>
          <a:extLst>
            <a:ext uri="{909E8E84-426E-40DD-AFC4-6F175D3DCCD1}">
              <a14:hiddenFill xmlns:a14="http://schemas.microsoft.com/office/drawing/2010/main">
                <a:solidFill>
                  <a:srgbClr val="FFFFFF"/>
                </a:solidFill>
              </a14:hiddenFill>
            </a:ext>
          </a:extLst>
        </p:spPr>
      </p:pic>
      <p:sp>
        <p:nvSpPr>
          <p:cNvPr id="194567" name="Text Box 7"/>
          <p:cNvSpPr txBox="1">
            <a:spLocks noChangeArrowheads="1"/>
          </p:cNvSpPr>
          <p:nvPr/>
        </p:nvSpPr>
        <p:spPr bwMode="auto">
          <a:xfrm>
            <a:off x="6553200" y="6491288"/>
            <a:ext cx="2133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Zhu et al., 2005</a:t>
            </a:r>
          </a:p>
        </p:txBody>
      </p:sp>
      <p:sp>
        <p:nvSpPr>
          <p:cNvPr id="194569" name="Rectangle 9"/>
          <p:cNvSpPr>
            <a:spLocks noGrp="1" noChangeArrowheads="1"/>
          </p:cNvSpPr>
          <p:nvPr>
            <p:ph type="title"/>
          </p:nvPr>
        </p:nvSpPr>
        <p:spPr>
          <a:xfrm>
            <a:off x="685800" y="0"/>
            <a:ext cx="7772400" cy="1143000"/>
          </a:xfrm>
          <a:noFill/>
          <a:ln/>
        </p:spPr>
        <p:txBody>
          <a:bodyPr/>
          <a:lstStyle/>
          <a:p>
            <a:r>
              <a:rPr lang="en-US" altLang="en-US" sz="4000" b="1" dirty="0"/>
              <a:t>Case Study- I/O near Freeways</a:t>
            </a:r>
          </a:p>
        </p:txBody>
      </p:sp>
    </p:spTree>
    <p:extLst>
      <p:ext uri="{BB962C8B-B14F-4D97-AF65-F5344CB8AC3E}">
        <p14:creationId xmlns:p14="http://schemas.microsoft.com/office/powerpoint/2010/main" val="42607626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noChangeArrowheads="1"/>
          </p:cNvPicPr>
          <p:nvPr/>
        </p:nvPicPr>
        <p:blipFill>
          <a:blip r:embed="rId2" cstate="print"/>
          <a:srcRect t="4330" r="2419"/>
          <a:stretch>
            <a:fillRect/>
          </a:stretch>
        </p:blipFill>
        <p:spPr bwMode="auto">
          <a:xfrm>
            <a:off x="5004048" y="1340768"/>
            <a:ext cx="3528392" cy="2598904"/>
          </a:xfrm>
          <a:prstGeom prst="rect">
            <a:avLst/>
          </a:prstGeom>
          <a:noFill/>
          <a:ln w="9525">
            <a:noFill/>
            <a:miter lim="800000"/>
            <a:headEnd/>
            <a:tailEnd/>
          </a:ln>
          <a:effectLst/>
        </p:spPr>
      </p:pic>
      <p:sp>
        <p:nvSpPr>
          <p:cNvPr id="4" name="灯片编号占位符 5"/>
          <p:cNvSpPr>
            <a:spLocks noGrp="1"/>
          </p:cNvSpPr>
          <p:nvPr>
            <p:ph type="sldNum" sz="quarter" idx="12"/>
          </p:nvPr>
        </p:nvSpPr>
        <p:spPr/>
        <p:txBody>
          <a:bodyPr/>
          <a:lstStyle/>
          <a:p>
            <a:fld id="{91B3E1EC-C910-42F5-8C59-DD479C05DCA8}" type="slidenum">
              <a:rPr lang="en-US" altLang="zh-CN"/>
              <a:pPr/>
              <a:t>54</a:t>
            </a:fld>
            <a:endParaRPr lang="en-US" altLang="zh-CN"/>
          </a:p>
        </p:txBody>
      </p:sp>
      <p:sp>
        <p:nvSpPr>
          <p:cNvPr id="23555" name="Rectangle 3"/>
          <p:cNvSpPr>
            <a:spLocks noGrp="1" noChangeArrowheads="1"/>
          </p:cNvSpPr>
          <p:nvPr>
            <p:ph sz="quarter" idx="1"/>
          </p:nvPr>
        </p:nvSpPr>
        <p:spPr>
          <a:xfrm>
            <a:off x="468313" y="1268760"/>
            <a:ext cx="4607743" cy="2304789"/>
          </a:xfrm>
        </p:spPr>
        <p:txBody>
          <a:bodyPr>
            <a:normAutofit fontScale="92500" lnSpcReduction="20000"/>
          </a:bodyPr>
          <a:lstStyle/>
          <a:p>
            <a:pPr>
              <a:lnSpc>
                <a:spcPct val="120000"/>
              </a:lnSpc>
            </a:pPr>
            <a:r>
              <a:rPr lang="zh-CN" altLang="en-US" sz="2400" dirty="0" smtClean="0">
                <a:latin typeface="楷体" pitchFamily="49" charset="-122"/>
                <a:ea typeface="楷体" pitchFamily="49" charset="-122"/>
              </a:rPr>
              <a:t>大多数人一天中有</a:t>
            </a:r>
            <a:r>
              <a:rPr lang="en-US" altLang="zh-CN" sz="2400" dirty="0" smtClean="0">
                <a:latin typeface="Times New Roman" pitchFamily="18" charset="0"/>
                <a:ea typeface="楷体" pitchFamily="49" charset="-122"/>
              </a:rPr>
              <a:t>80~90%</a:t>
            </a:r>
            <a:r>
              <a:rPr lang="zh-CN" altLang="en-US" sz="2400" dirty="0" smtClean="0">
                <a:latin typeface="楷体" pitchFamily="49" charset="-122"/>
                <a:ea typeface="楷体" pitchFamily="49" charset="-122"/>
              </a:rPr>
              <a:t>的时间处于室内，因而室内空气质量对于人体健康至为关键。</a:t>
            </a:r>
          </a:p>
          <a:p>
            <a:pPr>
              <a:lnSpc>
                <a:spcPct val="120000"/>
              </a:lnSpc>
            </a:pPr>
            <a:r>
              <a:rPr lang="zh-CN" altLang="en-US" sz="2400" dirty="0" smtClean="0">
                <a:latin typeface="楷体" pitchFamily="49" charset="-122"/>
                <a:ea typeface="楷体" pitchFamily="49" charset="-122"/>
              </a:rPr>
              <a:t>大气中的颗粒物可以渗入室内，其渗透量取决于通风条件与颗粒物粒径。</a:t>
            </a:r>
            <a:endParaRPr lang="zh-CN" altLang="en-US" sz="2400" dirty="0">
              <a:latin typeface="楷体" pitchFamily="49" charset="-122"/>
              <a:ea typeface="楷体" pitchFamily="49" charset="-122"/>
            </a:endParaRPr>
          </a:p>
        </p:txBody>
      </p:sp>
      <p:pic>
        <p:nvPicPr>
          <p:cNvPr id="5" name="Picture 3"/>
          <p:cNvPicPr>
            <a:picLocks noChangeAspect="1" noChangeArrowheads="1"/>
          </p:cNvPicPr>
          <p:nvPr/>
        </p:nvPicPr>
        <p:blipFill>
          <a:blip r:embed="rId3" cstate="print"/>
          <a:srcRect/>
          <a:stretch>
            <a:fillRect/>
          </a:stretch>
        </p:blipFill>
        <p:spPr bwMode="auto">
          <a:xfrm>
            <a:off x="971600" y="3681028"/>
            <a:ext cx="3706185" cy="2710025"/>
          </a:xfrm>
          <a:prstGeom prst="rect">
            <a:avLst/>
          </a:prstGeom>
          <a:noFill/>
          <a:ln w="9525">
            <a:noFill/>
            <a:miter lim="800000"/>
            <a:headEnd/>
            <a:tailEnd/>
          </a:ln>
          <a:effectLst/>
        </p:spPr>
      </p:pic>
      <p:pic>
        <p:nvPicPr>
          <p:cNvPr id="6" name="Picture 8"/>
          <p:cNvPicPr>
            <a:picLocks noChangeAspect="1" noChangeArrowheads="1"/>
          </p:cNvPicPr>
          <p:nvPr/>
        </p:nvPicPr>
        <p:blipFill>
          <a:blip r:embed="rId4" cstate="print"/>
          <a:srcRect/>
          <a:stretch>
            <a:fillRect/>
          </a:stretch>
        </p:blipFill>
        <p:spPr bwMode="auto">
          <a:xfrm>
            <a:off x="5112060" y="3726757"/>
            <a:ext cx="3469563" cy="2702180"/>
          </a:xfrm>
          <a:prstGeom prst="rect">
            <a:avLst/>
          </a:prstGeom>
          <a:noFill/>
          <a:ln w="9525">
            <a:noFill/>
            <a:miter lim="800000"/>
            <a:headEnd/>
            <a:tailEnd/>
          </a:ln>
          <a:effectLst/>
        </p:spPr>
      </p:pic>
      <p:sp>
        <p:nvSpPr>
          <p:cNvPr id="8" name="TextBox 7"/>
          <p:cNvSpPr txBox="1"/>
          <p:nvPr/>
        </p:nvSpPr>
        <p:spPr>
          <a:xfrm>
            <a:off x="1727684" y="3825477"/>
            <a:ext cx="1116124" cy="369332"/>
          </a:xfrm>
          <a:prstGeom prst="rect">
            <a:avLst/>
          </a:prstGeom>
          <a:solidFill>
            <a:schemeClr val="bg1"/>
          </a:solidFill>
        </p:spPr>
        <p:txBody>
          <a:bodyPr wrap="square" rtlCol="0">
            <a:spAutoFit/>
          </a:bodyPr>
          <a:lstStyle/>
          <a:p>
            <a:r>
              <a:rPr lang="zh-CN" altLang="en-US" dirty="0" smtClean="0"/>
              <a:t>自然通风</a:t>
            </a:r>
            <a:endParaRPr lang="en-US" dirty="0"/>
          </a:p>
        </p:txBody>
      </p:sp>
      <p:sp>
        <p:nvSpPr>
          <p:cNvPr id="9" name="TextBox 8"/>
          <p:cNvSpPr txBox="1"/>
          <p:nvPr/>
        </p:nvSpPr>
        <p:spPr>
          <a:xfrm>
            <a:off x="5544108" y="1448780"/>
            <a:ext cx="756084" cy="369332"/>
          </a:xfrm>
          <a:prstGeom prst="rect">
            <a:avLst/>
          </a:prstGeom>
          <a:solidFill>
            <a:schemeClr val="bg1"/>
          </a:solidFill>
        </p:spPr>
        <p:txBody>
          <a:bodyPr wrap="square" rtlCol="0">
            <a:spAutoFit/>
          </a:bodyPr>
          <a:lstStyle/>
          <a:p>
            <a:r>
              <a:rPr lang="zh-CN" altLang="en-US" dirty="0" smtClean="0"/>
              <a:t>开窗</a:t>
            </a:r>
            <a:endParaRPr lang="en-US" dirty="0"/>
          </a:p>
        </p:txBody>
      </p:sp>
      <p:sp>
        <p:nvSpPr>
          <p:cNvPr id="10" name="TextBox 9"/>
          <p:cNvSpPr txBox="1"/>
          <p:nvPr/>
        </p:nvSpPr>
        <p:spPr>
          <a:xfrm>
            <a:off x="5616116" y="3861481"/>
            <a:ext cx="1116124" cy="369332"/>
          </a:xfrm>
          <a:prstGeom prst="rect">
            <a:avLst/>
          </a:prstGeom>
          <a:solidFill>
            <a:schemeClr val="bg1"/>
          </a:solidFill>
        </p:spPr>
        <p:txBody>
          <a:bodyPr wrap="square" rtlCol="0">
            <a:spAutoFit/>
          </a:bodyPr>
          <a:lstStyle/>
          <a:p>
            <a:r>
              <a:rPr lang="zh-CN" altLang="en-US" dirty="0" smtClean="0"/>
              <a:t>开风扇</a:t>
            </a:r>
            <a:endParaRPr lang="en-US" dirty="0"/>
          </a:p>
        </p:txBody>
      </p:sp>
      <p:sp>
        <p:nvSpPr>
          <p:cNvPr id="63489" name="Rectangle 1"/>
          <p:cNvSpPr>
            <a:spLocks noChangeArrowheads="1"/>
          </p:cNvSpPr>
          <p:nvPr/>
        </p:nvSpPr>
        <p:spPr bwMode="auto">
          <a:xfrm>
            <a:off x="611560" y="6356176"/>
            <a:ext cx="8316924"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参考文献：</a:t>
            </a:r>
            <a:r>
              <a:rPr kumimoji="0" lang="en-US" sz="12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Zhu YF, Hinds WC, </a:t>
            </a:r>
            <a:r>
              <a:rPr kumimoji="0" lang="en-US" sz="1200" b="0" i="0" u="none" strike="noStrike" cap="none" normalizeH="0" baseline="0" dirty="0" err="1" smtClean="0">
                <a:ln>
                  <a:noFill/>
                </a:ln>
                <a:solidFill>
                  <a:schemeClr val="tx1"/>
                </a:solidFill>
                <a:effectLst/>
                <a:latin typeface="Times New Roman" pitchFamily="18" charset="0"/>
                <a:ea typeface="宋体" pitchFamily="2" charset="-122"/>
                <a:cs typeface="Times New Roman" pitchFamily="18" charset="0"/>
              </a:rPr>
              <a:t>Krudysz</a:t>
            </a:r>
            <a:r>
              <a:rPr kumimoji="0" lang="en-US" sz="12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M, Kuhn T, </a:t>
            </a:r>
            <a:r>
              <a:rPr kumimoji="0" lang="en-US" sz="1200" b="0" i="0" u="none" strike="noStrike" cap="none" normalizeH="0" baseline="0" dirty="0" err="1" smtClean="0">
                <a:ln>
                  <a:noFill/>
                </a:ln>
                <a:solidFill>
                  <a:schemeClr val="tx1"/>
                </a:solidFill>
                <a:effectLst/>
                <a:latin typeface="Times New Roman" pitchFamily="18" charset="0"/>
                <a:ea typeface="宋体" pitchFamily="2" charset="-122"/>
                <a:cs typeface="Times New Roman" pitchFamily="18" charset="0"/>
              </a:rPr>
              <a:t>Froines</a:t>
            </a:r>
            <a:r>
              <a:rPr kumimoji="0" lang="en-US" sz="12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J, </a:t>
            </a:r>
            <a:r>
              <a:rPr kumimoji="0" lang="en-US" sz="1200" b="0" i="0" u="none" strike="noStrike" cap="none" normalizeH="0" baseline="0" dirty="0" err="1" smtClean="0">
                <a:ln>
                  <a:noFill/>
                </a:ln>
                <a:solidFill>
                  <a:schemeClr val="tx1"/>
                </a:solidFill>
                <a:effectLst/>
                <a:latin typeface="Times New Roman" pitchFamily="18" charset="0"/>
                <a:ea typeface="宋体" pitchFamily="2" charset="-122"/>
                <a:cs typeface="Times New Roman" pitchFamily="18" charset="0"/>
              </a:rPr>
              <a:t>Sioutas</a:t>
            </a:r>
            <a:r>
              <a:rPr kumimoji="0" lang="en-US" sz="12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C. 2005. Penetration of freeway ultrafine particles into indoor environments. J Aerosol </a:t>
            </a:r>
            <a:r>
              <a:rPr kumimoji="0" lang="en-US" sz="1200" b="0" i="0" u="none" strike="noStrike" cap="none" normalizeH="0" baseline="0" dirty="0" err="1" smtClean="0">
                <a:ln>
                  <a:noFill/>
                </a:ln>
                <a:solidFill>
                  <a:schemeClr val="tx1"/>
                </a:solidFill>
                <a:effectLst/>
                <a:latin typeface="Times New Roman" pitchFamily="18" charset="0"/>
                <a:ea typeface="宋体" pitchFamily="2" charset="-122"/>
                <a:cs typeface="Times New Roman" pitchFamily="18" charset="0"/>
              </a:rPr>
              <a:t>Sci</a:t>
            </a:r>
            <a:r>
              <a:rPr kumimoji="0" lang="en-US" sz="12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36(3):303-322.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2"/>
          <p:cNvSpPr txBox="1">
            <a:spLocks noChangeArrowheads="1"/>
          </p:cNvSpPr>
          <p:nvPr/>
        </p:nvSpPr>
        <p:spPr>
          <a:xfrm>
            <a:off x="457200" y="8620"/>
            <a:ext cx="8229600" cy="1143000"/>
          </a:xfrm>
          <a:prstGeom prst="rect">
            <a:avLst/>
          </a:prstGeom>
        </p:spPr>
        <p:txBody>
          <a:bodyPr bIns="9144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4000" b="1" i="0" u="none" strike="noStrike" kern="1200" cap="none" spc="0" normalizeH="0" baseline="0" noProof="0" dirty="0" smtClean="0">
                <a:ln>
                  <a:noFill/>
                </a:ln>
                <a:solidFill>
                  <a:schemeClr val="tx2"/>
                </a:solidFill>
                <a:effectLst/>
                <a:uLnTx/>
                <a:uFillTx/>
                <a:latin typeface="+mj-ea"/>
                <a:ea typeface="+mj-ea"/>
                <a:cs typeface="+mj-cs"/>
              </a:rPr>
              <a:t>室内空气中的颗粒物</a:t>
            </a:r>
            <a:endParaRPr kumimoji="0" lang="en-US" altLang="zh-CN" sz="4000" b="1" i="0" u="none" strike="noStrike" kern="1200" cap="none" spc="0" normalizeH="0" baseline="-25000" noProof="0" dirty="0">
              <a:ln>
                <a:noFill/>
              </a:ln>
              <a:solidFill>
                <a:schemeClr val="tx2"/>
              </a:solidFill>
              <a:effectLst/>
              <a:uLnTx/>
              <a:uFillTx/>
              <a:latin typeface="+mj-ea"/>
              <a:ea typeface="+mj-ea"/>
              <a:cs typeface="+mj-cs"/>
            </a:endParaRPr>
          </a:p>
        </p:txBody>
      </p:sp>
    </p:spTree>
    <p:extLst>
      <p:ext uri="{BB962C8B-B14F-4D97-AF65-F5344CB8AC3E}">
        <p14:creationId xmlns:p14="http://schemas.microsoft.com/office/powerpoint/2010/main" val="32021714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nvGraphicFramePr>
        <p:xfrm>
          <a:off x="683568" y="2348880"/>
          <a:ext cx="6904038" cy="3986213"/>
        </p:xfrm>
        <a:graphic>
          <a:graphicData uri="http://schemas.openxmlformats.org/presentationml/2006/ole">
            <mc:AlternateContent xmlns:mc="http://schemas.openxmlformats.org/markup-compatibility/2006">
              <mc:Choice xmlns:v="urn:schemas-microsoft-com:vml" Requires="v">
                <p:oleObj spid="_x0000_s35850" name="SPW 11.0 Graph" r:id="rId3" imgW="6903720" imgH="3986640" progId="SigmaPlotGraphicObject.10">
                  <p:embed/>
                </p:oleObj>
              </mc:Choice>
              <mc:Fallback>
                <p:oleObj name="SPW 11.0 Graph" r:id="rId3" imgW="6903720" imgH="3986640" progId="SigmaPlotGraphicObject.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348880"/>
                        <a:ext cx="6904038" cy="398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灯片编号占位符 5"/>
          <p:cNvSpPr>
            <a:spLocks noGrp="1"/>
          </p:cNvSpPr>
          <p:nvPr>
            <p:ph type="sldNum" sz="quarter" idx="12"/>
          </p:nvPr>
        </p:nvSpPr>
        <p:spPr/>
        <p:txBody>
          <a:bodyPr/>
          <a:lstStyle/>
          <a:p>
            <a:fld id="{91B3E1EC-C910-42F5-8C59-DD479C05DCA8}" type="slidenum">
              <a:rPr lang="en-US" altLang="zh-CN"/>
              <a:pPr/>
              <a:t>55</a:t>
            </a:fld>
            <a:endParaRPr lang="en-US" altLang="zh-CN"/>
          </a:p>
        </p:txBody>
      </p:sp>
      <p:sp>
        <p:nvSpPr>
          <p:cNvPr id="23555" name="Rectangle 3"/>
          <p:cNvSpPr>
            <a:spLocks noGrp="1" noChangeArrowheads="1"/>
          </p:cNvSpPr>
          <p:nvPr>
            <p:ph sz="quarter" idx="1"/>
          </p:nvPr>
        </p:nvSpPr>
        <p:spPr>
          <a:xfrm>
            <a:off x="468313" y="1592263"/>
            <a:ext cx="8388350" cy="5005387"/>
          </a:xfrm>
        </p:spPr>
        <p:txBody>
          <a:bodyPr/>
          <a:lstStyle/>
          <a:p>
            <a:pPr>
              <a:lnSpc>
                <a:spcPct val="120000"/>
              </a:lnSpc>
            </a:pPr>
            <a:r>
              <a:rPr lang="zh-CN" altLang="en-US" sz="2400" dirty="0" smtClean="0">
                <a:latin typeface="楷体" pitchFamily="49" charset="-122"/>
                <a:ea typeface="楷体" pitchFamily="49" charset="-122"/>
              </a:rPr>
              <a:t>室内环境</a:t>
            </a:r>
            <a:r>
              <a:rPr lang="zh-CN" altLang="en-US" sz="2400" dirty="0">
                <a:latin typeface="楷体" pitchFamily="49" charset="-122"/>
                <a:ea typeface="楷体" pitchFamily="49" charset="-122"/>
              </a:rPr>
              <a:t>中也存在</a:t>
            </a:r>
            <a:r>
              <a:rPr lang="zh-CN" altLang="en-US" sz="2400" dirty="0" smtClean="0">
                <a:latin typeface="楷体" pitchFamily="49" charset="-122"/>
                <a:ea typeface="楷体" pitchFamily="49" charset="-122"/>
              </a:rPr>
              <a:t>着颗粒物排放</a:t>
            </a:r>
            <a:r>
              <a:rPr lang="zh-CN" altLang="en-US" sz="2400" dirty="0">
                <a:latin typeface="楷体" pitchFamily="49" charset="-122"/>
                <a:ea typeface="楷体" pitchFamily="49" charset="-122"/>
              </a:rPr>
              <a:t>源，如吸烟、烹饪、焚香、使用化学喷雾剂</a:t>
            </a:r>
            <a:r>
              <a:rPr lang="zh-CN" altLang="en-US" sz="2400" dirty="0" smtClean="0">
                <a:latin typeface="楷体" pitchFamily="49" charset="-122"/>
                <a:ea typeface="楷体" pitchFamily="49" charset="-122"/>
              </a:rPr>
              <a:t>等。</a:t>
            </a:r>
            <a:endParaRPr lang="zh-CN" altLang="en-US" sz="2400" dirty="0">
              <a:latin typeface="楷体" pitchFamily="49" charset="-122"/>
              <a:ea typeface="楷体" pitchFamily="49" charset="-122"/>
            </a:endParaRPr>
          </a:p>
        </p:txBody>
      </p:sp>
      <p:sp>
        <p:nvSpPr>
          <p:cNvPr id="6" name="TextBox 5"/>
          <p:cNvSpPr txBox="1"/>
          <p:nvPr/>
        </p:nvSpPr>
        <p:spPr>
          <a:xfrm>
            <a:off x="7200292" y="2960948"/>
            <a:ext cx="1685077" cy="1477328"/>
          </a:xfrm>
          <a:prstGeom prst="rect">
            <a:avLst/>
          </a:prstGeom>
          <a:noFill/>
        </p:spPr>
        <p:txBody>
          <a:bodyPr wrap="none" rtlCol="0">
            <a:spAutoFit/>
          </a:bodyPr>
          <a:lstStyle/>
          <a:p>
            <a:r>
              <a:rPr lang="zh-CN" altLang="en-US" dirty="0" smtClean="0">
                <a:latin typeface="楷体" pitchFamily="49" charset="-122"/>
                <a:ea typeface="楷体" pitchFamily="49" charset="-122"/>
              </a:rPr>
              <a:t>（</a:t>
            </a:r>
            <a:r>
              <a:rPr lang="en-US" altLang="zh-CN" dirty="0" smtClean="0">
                <a:latin typeface="楷体" pitchFamily="49" charset="-122"/>
                <a:ea typeface="楷体" pitchFamily="49" charset="-122"/>
              </a:rPr>
              <a:t>1</a:t>
            </a:r>
            <a:r>
              <a:rPr lang="zh-CN" altLang="en-US" dirty="0" smtClean="0">
                <a:latin typeface="楷体" pitchFamily="49" charset="-122"/>
                <a:ea typeface="楷体" pitchFamily="49" charset="-122"/>
              </a:rPr>
              <a:t>）背景测量</a:t>
            </a:r>
            <a:endParaRPr lang="en-US" altLang="zh-CN" dirty="0" smtClean="0">
              <a:latin typeface="楷体" pitchFamily="49" charset="-122"/>
              <a:ea typeface="楷体" pitchFamily="49" charset="-122"/>
            </a:endParaRPr>
          </a:p>
          <a:p>
            <a:r>
              <a:rPr lang="zh-CN" altLang="en-US" dirty="0" smtClean="0">
                <a:latin typeface="楷体" pitchFamily="49" charset="-122"/>
                <a:ea typeface="楷体" pitchFamily="49" charset="-122"/>
              </a:rPr>
              <a:t>（</a:t>
            </a:r>
            <a:r>
              <a:rPr lang="en-US" altLang="zh-CN" dirty="0" smtClean="0">
                <a:latin typeface="楷体" pitchFamily="49" charset="-122"/>
                <a:ea typeface="楷体" pitchFamily="49" charset="-122"/>
              </a:rPr>
              <a:t>2</a:t>
            </a:r>
            <a:r>
              <a:rPr lang="zh-CN" altLang="en-US" dirty="0" smtClean="0">
                <a:latin typeface="楷体" pitchFamily="49" charset="-122"/>
                <a:ea typeface="楷体" pitchFamily="49" charset="-122"/>
              </a:rPr>
              <a:t>）热锅</a:t>
            </a:r>
            <a:endParaRPr lang="en-US" altLang="zh-CN" dirty="0" smtClean="0">
              <a:latin typeface="楷体" pitchFamily="49" charset="-122"/>
              <a:ea typeface="楷体" pitchFamily="49" charset="-122"/>
            </a:endParaRPr>
          </a:p>
          <a:p>
            <a:r>
              <a:rPr lang="zh-CN" altLang="en-US" dirty="0" smtClean="0">
                <a:latin typeface="楷体" pitchFamily="49" charset="-122"/>
                <a:ea typeface="楷体" pitchFamily="49" charset="-122"/>
              </a:rPr>
              <a:t>（</a:t>
            </a:r>
            <a:r>
              <a:rPr lang="en-US" altLang="zh-CN" dirty="0" smtClean="0">
                <a:latin typeface="楷体" pitchFamily="49" charset="-122"/>
                <a:ea typeface="楷体" pitchFamily="49" charset="-122"/>
              </a:rPr>
              <a:t>3</a:t>
            </a:r>
            <a:r>
              <a:rPr lang="zh-CN" altLang="en-US" dirty="0" smtClean="0">
                <a:latin typeface="楷体" pitchFamily="49" charset="-122"/>
                <a:ea typeface="楷体" pitchFamily="49" charset="-122"/>
              </a:rPr>
              <a:t>）煎肉</a:t>
            </a:r>
            <a:endParaRPr lang="en-US" altLang="zh-CN" dirty="0" smtClean="0">
              <a:latin typeface="楷体" pitchFamily="49" charset="-122"/>
              <a:ea typeface="楷体" pitchFamily="49" charset="-122"/>
            </a:endParaRPr>
          </a:p>
          <a:p>
            <a:r>
              <a:rPr lang="zh-CN" altLang="en-US" dirty="0" smtClean="0">
                <a:latin typeface="楷体" pitchFamily="49" charset="-122"/>
                <a:ea typeface="楷体" pitchFamily="49" charset="-122"/>
              </a:rPr>
              <a:t>（</a:t>
            </a:r>
            <a:r>
              <a:rPr lang="en-US" altLang="zh-CN" dirty="0" smtClean="0">
                <a:latin typeface="楷体" pitchFamily="49" charset="-122"/>
                <a:ea typeface="楷体" pitchFamily="49" charset="-122"/>
              </a:rPr>
              <a:t>4</a:t>
            </a:r>
            <a:r>
              <a:rPr lang="zh-CN" altLang="en-US" dirty="0" smtClean="0">
                <a:latin typeface="楷体" pitchFamily="49" charset="-122"/>
                <a:ea typeface="楷体" pitchFamily="49" charset="-122"/>
              </a:rPr>
              <a:t>）烹饪结束</a:t>
            </a:r>
            <a:endParaRPr lang="en-US" altLang="zh-CN" dirty="0" smtClean="0">
              <a:latin typeface="楷体" pitchFamily="49" charset="-122"/>
              <a:ea typeface="楷体" pitchFamily="49" charset="-122"/>
            </a:endParaRPr>
          </a:p>
          <a:p>
            <a:endParaRPr lang="en-US" dirty="0">
              <a:latin typeface="楷体" pitchFamily="49" charset="-122"/>
              <a:ea typeface="楷体" pitchFamily="49" charset="-122"/>
            </a:endParaRPr>
          </a:p>
        </p:txBody>
      </p:sp>
      <p:sp>
        <p:nvSpPr>
          <p:cNvPr id="68611" name="Rectangle 3"/>
          <p:cNvSpPr>
            <a:spLocks noChangeArrowheads="1"/>
          </p:cNvSpPr>
          <p:nvPr/>
        </p:nvSpPr>
        <p:spPr bwMode="auto">
          <a:xfrm>
            <a:off x="611560" y="6320172"/>
            <a:ext cx="81009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参考文献：</a:t>
            </a:r>
            <a:r>
              <a:rPr kumimoji="0" lang="en-US" sz="12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Zhang QF, </a:t>
            </a:r>
            <a:r>
              <a:rPr kumimoji="0" lang="en-US" sz="1200" b="0" i="0" u="none" strike="noStrike" cap="none" normalizeH="0" baseline="0" dirty="0" err="1" smtClean="0">
                <a:ln>
                  <a:noFill/>
                </a:ln>
                <a:solidFill>
                  <a:schemeClr val="tx1"/>
                </a:solidFill>
                <a:effectLst/>
                <a:latin typeface="Times New Roman" pitchFamily="18" charset="0"/>
                <a:ea typeface="宋体" pitchFamily="2" charset="-122"/>
                <a:cs typeface="Times New Roman" pitchFamily="18" charset="0"/>
              </a:rPr>
              <a:t>Gangupomu</a:t>
            </a:r>
            <a:r>
              <a:rPr kumimoji="0" lang="en-US" sz="12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RH, Ramirez D, Zhu YF. 2010. Measurement of ultrafine particles and other air pollutants emitted by cooking activities. </a:t>
            </a:r>
            <a:r>
              <a:rPr kumimoji="0" lang="en-US" sz="1200" b="0" i="0" u="none" strike="noStrike" cap="none" normalizeH="0" baseline="0" dirty="0" err="1" smtClean="0">
                <a:ln>
                  <a:noFill/>
                </a:ln>
                <a:solidFill>
                  <a:schemeClr val="tx1"/>
                </a:solidFill>
                <a:effectLst/>
                <a:latin typeface="Times New Roman" pitchFamily="18" charset="0"/>
                <a:ea typeface="宋体" pitchFamily="2" charset="-122"/>
                <a:cs typeface="Times New Roman" pitchFamily="18" charset="0"/>
              </a:rPr>
              <a:t>Int</a:t>
            </a:r>
            <a:r>
              <a:rPr kumimoji="0" lang="en-US" sz="12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J </a:t>
            </a:r>
            <a:r>
              <a:rPr kumimoji="0" lang="en-US" sz="1200" b="0" i="0" u="none" strike="noStrike" cap="none" normalizeH="0" baseline="0" dirty="0" err="1" smtClean="0">
                <a:ln>
                  <a:noFill/>
                </a:ln>
                <a:solidFill>
                  <a:schemeClr val="tx1"/>
                </a:solidFill>
                <a:effectLst/>
                <a:latin typeface="Times New Roman" pitchFamily="18" charset="0"/>
                <a:ea typeface="宋体" pitchFamily="2" charset="-122"/>
                <a:cs typeface="Times New Roman" pitchFamily="18" charset="0"/>
              </a:rPr>
              <a:t>Hyg</a:t>
            </a:r>
            <a:r>
              <a:rPr kumimoji="0" lang="en-US" sz="12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Environ Health 7(4):1744-1759.</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2"/>
          <p:cNvSpPr txBox="1">
            <a:spLocks noChangeArrowheads="1"/>
          </p:cNvSpPr>
          <p:nvPr/>
        </p:nvSpPr>
        <p:spPr>
          <a:xfrm>
            <a:off x="457200" y="8620"/>
            <a:ext cx="8229600" cy="1143000"/>
          </a:xfrm>
          <a:prstGeom prst="rect">
            <a:avLst/>
          </a:prstGeom>
        </p:spPr>
        <p:txBody>
          <a:bodyPr bIns="9144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4000" b="1" i="0" u="none" strike="noStrike" kern="1200" cap="none" spc="0" normalizeH="0" baseline="0" noProof="0" dirty="0" smtClean="0">
                <a:ln>
                  <a:noFill/>
                </a:ln>
                <a:solidFill>
                  <a:schemeClr val="tx2"/>
                </a:solidFill>
                <a:effectLst/>
                <a:uLnTx/>
                <a:uFillTx/>
                <a:latin typeface="+mj-ea"/>
                <a:ea typeface="+mj-ea"/>
                <a:cs typeface="+mj-cs"/>
              </a:rPr>
              <a:t>室内空气中的颗粒物</a:t>
            </a:r>
            <a:endParaRPr kumimoji="0" lang="en-US" altLang="zh-CN" sz="4000" b="1" i="0" u="none" strike="noStrike" kern="1200" cap="none" spc="0" normalizeH="0" baseline="-25000" noProof="0" dirty="0">
              <a:ln>
                <a:noFill/>
              </a:ln>
              <a:solidFill>
                <a:schemeClr val="tx2"/>
              </a:solidFill>
              <a:effectLst/>
              <a:uLnTx/>
              <a:uFillTx/>
              <a:latin typeface="+mj-ea"/>
              <a:ea typeface="+mj-ea"/>
              <a:cs typeface="+mj-cs"/>
            </a:endParaRPr>
          </a:p>
        </p:txBody>
      </p:sp>
      <p:sp>
        <p:nvSpPr>
          <p:cNvPr id="8" name="TextBox 7"/>
          <p:cNvSpPr txBox="1"/>
          <p:nvPr/>
        </p:nvSpPr>
        <p:spPr>
          <a:xfrm>
            <a:off x="503548" y="3392996"/>
            <a:ext cx="461665" cy="1913344"/>
          </a:xfrm>
          <a:prstGeom prst="rect">
            <a:avLst/>
          </a:prstGeom>
          <a:solidFill>
            <a:schemeClr val="bg1"/>
          </a:solidFill>
        </p:spPr>
        <p:txBody>
          <a:bodyPr vert="eaVert" wrap="none" rtlCol="0">
            <a:spAutoFit/>
          </a:bodyPr>
          <a:lstStyle/>
          <a:p>
            <a:r>
              <a:rPr lang="zh-CN" altLang="en-US" dirty="0" smtClean="0"/>
              <a:t>标准化浓度（</a:t>
            </a:r>
            <a:r>
              <a:rPr lang="en-US" altLang="zh-CN" dirty="0" smtClean="0"/>
              <a:t>%</a:t>
            </a:r>
            <a:r>
              <a:rPr lang="zh-CN" altLang="en-US" dirty="0" smtClean="0"/>
              <a:t>）</a:t>
            </a:r>
            <a:endParaRPr lang="en-US" dirty="0"/>
          </a:p>
        </p:txBody>
      </p:sp>
      <p:sp>
        <p:nvSpPr>
          <p:cNvPr id="10" name="TextBox 9"/>
          <p:cNvSpPr txBox="1"/>
          <p:nvPr/>
        </p:nvSpPr>
        <p:spPr>
          <a:xfrm>
            <a:off x="5832140" y="2996952"/>
            <a:ext cx="1082348" cy="738664"/>
          </a:xfrm>
          <a:prstGeom prst="rect">
            <a:avLst/>
          </a:prstGeom>
          <a:solidFill>
            <a:schemeClr val="bg1"/>
          </a:solidFill>
        </p:spPr>
        <p:txBody>
          <a:bodyPr wrap="none" rtlCol="0">
            <a:spAutoFit/>
          </a:bodyPr>
          <a:lstStyle/>
          <a:p>
            <a:r>
              <a:rPr lang="zh-CN" altLang="en-US" sz="1400" dirty="0" smtClean="0"/>
              <a:t>颗粒物数量</a:t>
            </a:r>
            <a:endParaRPr lang="en-US" altLang="zh-CN" sz="1400" dirty="0" smtClean="0"/>
          </a:p>
          <a:p>
            <a:r>
              <a:rPr lang="en-US" altLang="zh-CN" sz="1400" dirty="0" smtClean="0"/>
              <a:t>PM2.5</a:t>
            </a:r>
          </a:p>
          <a:p>
            <a:r>
              <a:rPr lang="zh-CN" altLang="en-US" sz="1400" dirty="0" smtClean="0"/>
              <a:t>炭黑</a:t>
            </a:r>
            <a:endParaRPr lang="en-US" sz="1400" dirty="0"/>
          </a:p>
        </p:txBody>
      </p:sp>
    </p:spTree>
    <p:extLst>
      <p:ext uri="{BB962C8B-B14F-4D97-AF65-F5344CB8AC3E}">
        <p14:creationId xmlns:p14="http://schemas.microsoft.com/office/powerpoint/2010/main" val="516984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p:cNvSpPr>
            <a:spLocks noGrp="1"/>
          </p:cNvSpPr>
          <p:nvPr>
            <p:ph type="sldNum" sz="quarter" idx="12"/>
          </p:nvPr>
        </p:nvSpPr>
        <p:spPr/>
        <p:txBody>
          <a:bodyPr/>
          <a:lstStyle/>
          <a:p>
            <a:fld id="{91B3E1EC-C910-42F5-8C59-DD479C05DCA8}" type="slidenum">
              <a:rPr lang="en-US" altLang="zh-CN"/>
              <a:pPr/>
              <a:t>56</a:t>
            </a:fld>
            <a:endParaRPr lang="en-US" altLang="zh-CN"/>
          </a:p>
        </p:txBody>
      </p:sp>
      <p:pic>
        <p:nvPicPr>
          <p:cNvPr id="69634" name="Picture 2" descr="4"/>
          <p:cNvPicPr>
            <a:picLocks noChangeAspect="1" noChangeArrowheads="1"/>
          </p:cNvPicPr>
          <p:nvPr/>
        </p:nvPicPr>
        <p:blipFill>
          <a:blip r:embed="rId2" cstate="print"/>
          <a:srcRect t="26545" b="50712"/>
          <a:stretch>
            <a:fillRect/>
          </a:stretch>
        </p:blipFill>
        <p:spPr bwMode="auto">
          <a:xfrm>
            <a:off x="395536" y="2564904"/>
            <a:ext cx="8352928" cy="3408379"/>
          </a:xfrm>
          <a:prstGeom prst="rect">
            <a:avLst/>
          </a:prstGeom>
          <a:noFill/>
          <a:ln w="9525">
            <a:noFill/>
            <a:miter lim="800000"/>
            <a:headEnd/>
            <a:tailEnd/>
          </a:ln>
        </p:spPr>
      </p:pic>
      <p:sp>
        <p:nvSpPr>
          <p:cNvPr id="11" name="TextBox 10"/>
          <p:cNvSpPr txBox="1"/>
          <p:nvPr/>
        </p:nvSpPr>
        <p:spPr>
          <a:xfrm>
            <a:off x="1331640" y="2719953"/>
            <a:ext cx="2842594" cy="276999"/>
          </a:xfrm>
          <a:prstGeom prst="rect">
            <a:avLst/>
          </a:prstGeom>
          <a:solidFill>
            <a:schemeClr val="bg1"/>
          </a:solidFill>
        </p:spPr>
        <p:txBody>
          <a:bodyPr wrap="square" rtlCol="0">
            <a:spAutoFit/>
          </a:bodyPr>
          <a:lstStyle/>
          <a:p>
            <a:pPr algn="ctr"/>
            <a:r>
              <a:rPr lang="zh-CN" altLang="en-US" sz="1200" b="1" dirty="0" smtClean="0"/>
              <a:t>打开排气扇</a:t>
            </a:r>
            <a:endParaRPr lang="en-US" sz="1200" b="1" dirty="0"/>
          </a:p>
        </p:txBody>
      </p:sp>
      <p:sp>
        <p:nvSpPr>
          <p:cNvPr id="12" name="TextBox 11"/>
          <p:cNvSpPr txBox="1"/>
          <p:nvPr/>
        </p:nvSpPr>
        <p:spPr>
          <a:xfrm>
            <a:off x="5508104" y="2719953"/>
            <a:ext cx="2844316" cy="276999"/>
          </a:xfrm>
          <a:prstGeom prst="rect">
            <a:avLst/>
          </a:prstGeom>
          <a:solidFill>
            <a:schemeClr val="bg1"/>
          </a:solidFill>
        </p:spPr>
        <p:txBody>
          <a:bodyPr wrap="square" rtlCol="0">
            <a:spAutoFit/>
          </a:bodyPr>
          <a:lstStyle/>
          <a:p>
            <a:pPr algn="ctr"/>
            <a:r>
              <a:rPr lang="zh-CN" altLang="en-US" sz="1200" b="1" dirty="0" smtClean="0"/>
              <a:t>关闭排气扇</a:t>
            </a:r>
            <a:endParaRPr lang="en-US" sz="1200" b="1" dirty="0"/>
          </a:p>
        </p:txBody>
      </p:sp>
      <p:sp>
        <p:nvSpPr>
          <p:cNvPr id="13" name="Rectangle 3"/>
          <p:cNvSpPr>
            <a:spLocks noChangeArrowheads="1"/>
          </p:cNvSpPr>
          <p:nvPr/>
        </p:nvSpPr>
        <p:spPr bwMode="auto">
          <a:xfrm>
            <a:off x="611560" y="6320172"/>
            <a:ext cx="81009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参考文献：</a:t>
            </a:r>
            <a:r>
              <a:rPr kumimoji="0" lang="en-US" sz="12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Zhang QF, </a:t>
            </a:r>
            <a:r>
              <a:rPr kumimoji="0" lang="en-US" sz="1200" b="0" i="0" u="none" strike="noStrike" cap="none" normalizeH="0" baseline="0" dirty="0" err="1" smtClean="0">
                <a:ln>
                  <a:noFill/>
                </a:ln>
                <a:solidFill>
                  <a:schemeClr val="tx1"/>
                </a:solidFill>
                <a:effectLst/>
                <a:latin typeface="Times New Roman" pitchFamily="18" charset="0"/>
                <a:ea typeface="宋体" pitchFamily="2" charset="-122"/>
                <a:cs typeface="Times New Roman" pitchFamily="18" charset="0"/>
              </a:rPr>
              <a:t>Gangupomu</a:t>
            </a:r>
            <a:r>
              <a:rPr kumimoji="0" lang="en-US" sz="12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RH, Ramirez D, Zhu YF. 2010. Measurement of ultrafine particles and other air pollutants emitted by cooking activities. </a:t>
            </a:r>
            <a:r>
              <a:rPr kumimoji="0" lang="en-US" sz="1200" b="0" i="0" u="none" strike="noStrike" cap="none" normalizeH="0" baseline="0" dirty="0" err="1" smtClean="0">
                <a:ln>
                  <a:noFill/>
                </a:ln>
                <a:solidFill>
                  <a:schemeClr val="tx1"/>
                </a:solidFill>
                <a:effectLst/>
                <a:latin typeface="Times New Roman" pitchFamily="18" charset="0"/>
                <a:ea typeface="宋体" pitchFamily="2" charset="-122"/>
                <a:cs typeface="Times New Roman" pitchFamily="18" charset="0"/>
              </a:rPr>
              <a:t>Int</a:t>
            </a:r>
            <a:r>
              <a:rPr kumimoji="0" lang="en-US" sz="12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J </a:t>
            </a:r>
            <a:r>
              <a:rPr kumimoji="0" lang="en-US" sz="1200" b="0" i="0" u="none" strike="noStrike" cap="none" normalizeH="0" baseline="0" dirty="0" err="1" smtClean="0">
                <a:ln>
                  <a:noFill/>
                </a:ln>
                <a:solidFill>
                  <a:schemeClr val="tx1"/>
                </a:solidFill>
                <a:effectLst/>
                <a:latin typeface="Times New Roman" pitchFamily="18" charset="0"/>
                <a:ea typeface="宋体" pitchFamily="2" charset="-122"/>
                <a:cs typeface="Times New Roman" pitchFamily="18" charset="0"/>
              </a:rPr>
              <a:t>Hyg</a:t>
            </a:r>
            <a:r>
              <a:rPr kumimoji="0" lang="en-US" sz="12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Environ Health 7(4):1744-1759.</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TextBox 13"/>
          <p:cNvSpPr txBox="1"/>
          <p:nvPr/>
        </p:nvSpPr>
        <p:spPr>
          <a:xfrm>
            <a:off x="539552" y="1556792"/>
            <a:ext cx="3339376" cy="646331"/>
          </a:xfrm>
          <a:prstGeom prst="rect">
            <a:avLst/>
          </a:prstGeom>
          <a:noFill/>
        </p:spPr>
        <p:txBody>
          <a:bodyPr wrap="none" rtlCol="0">
            <a:spAutoFit/>
          </a:bodyPr>
          <a:lstStyle/>
          <a:p>
            <a:r>
              <a:rPr lang="en-US" sz="3600" dirty="0" smtClean="0">
                <a:latin typeface="+mn-ea"/>
                <a:ea typeface="+mn-ea"/>
              </a:rPr>
              <a:t>1.</a:t>
            </a:r>
            <a:r>
              <a:rPr lang="zh-CN" altLang="en-US" sz="3600" dirty="0" smtClean="0">
                <a:latin typeface="+mn-ea"/>
                <a:ea typeface="+mn-ea"/>
              </a:rPr>
              <a:t>启用通风设备</a:t>
            </a:r>
            <a:endParaRPr lang="en-US" sz="3600" dirty="0">
              <a:latin typeface="+mn-ea"/>
              <a:ea typeface="+mn-ea"/>
            </a:endParaRPr>
          </a:p>
        </p:txBody>
      </p:sp>
      <p:sp>
        <p:nvSpPr>
          <p:cNvPr id="16" name="Rectangle 2"/>
          <p:cNvSpPr txBox="1">
            <a:spLocks noChangeArrowheads="1"/>
          </p:cNvSpPr>
          <p:nvPr/>
        </p:nvSpPr>
        <p:spPr>
          <a:xfrm>
            <a:off x="457200" y="8620"/>
            <a:ext cx="8229600" cy="1143000"/>
          </a:xfrm>
          <a:prstGeom prst="rect">
            <a:avLst/>
          </a:prstGeom>
        </p:spPr>
        <p:txBody>
          <a:bodyPr bIns="9144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4000" b="1" i="0" u="none" strike="noStrike" kern="1200" cap="none" spc="0" normalizeH="0" baseline="0" noProof="0" dirty="0" smtClean="0">
                <a:ln>
                  <a:noFill/>
                </a:ln>
                <a:solidFill>
                  <a:schemeClr val="tx2"/>
                </a:solidFill>
                <a:effectLst/>
                <a:uLnTx/>
                <a:uFillTx/>
                <a:latin typeface="+mj-ea"/>
                <a:ea typeface="+mj-ea"/>
                <a:cs typeface="+mj-cs"/>
              </a:rPr>
              <a:t>如何降低室内空气中的颗粒物</a:t>
            </a:r>
            <a:endParaRPr kumimoji="0" lang="en-US" altLang="zh-CN" sz="4000" b="1" i="0" u="none" strike="noStrike" kern="1200" cap="none" spc="0" normalizeH="0" baseline="-25000" noProof="0" dirty="0">
              <a:ln>
                <a:noFill/>
              </a:ln>
              <a:solidFill>
                <a:schemeClr val="tx2"/>
              </a:solidFill>
              <a:effectLst/>
              <a:uLnTx/>
              <a:uFillTx/>
              <a:latin typeface="+mj-ea"/>
              <a:ea typeface="+mj-ea"/>
              <a:cs typeface="+mj-cs"/>
            </a:endParaRPr>
          </a:p>
        </p:txBody>
      </p:sp>
    </p:spTree>
    <p:extLst>
      <p:ext uri="{BB962C8B-B14F-4D97-AF65-F5344CB8AC3E}">
        <p14:creationId xmlns:p14="http://schemas.microsoft.com/office/powerpoint/2010/main" val="32474095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p:cNvSpPr>
            <a:spLocks noGrp="1"/>
          </p:cNvSpPr>
          <p:nvPr>
            <p:ph type="sldNum" sz="quarter" idx="12"/>
          </p:nvPr>
        </p:nvSpPr>
        <p:spPr/>
        <p:txBody>
          <a:bodyPr/>
          <a:lstStyle/>
          <a:p>
            <a:fld id="{91B3E1EC-C910-42F5-8C59-DD479C05DCA8}" type="slidenum">
              <a:rPr lang="en-US" altLang="zh-CN"/>
              <a:pPr/>
              <a:t>57</a:t>
            </a:fld>
            <a:endParaRPr lang="en-US" altLang="zh-CN"/>
          </a:p>
        </p:txBody>
      </p:sp>
      <p:sp>
        <p:nvSpPr>
          <p:cNvPr id="14" name="TextBox 13"/>
          <p:cNvSpPr txBox="1"/>
          <p:nvPr/>
        </p:nvSpPr>
        <p:spPr>
          <a:xfrm>
            <a:off x="539552" y="1556792"/>
            <a:ext cx="3877985" cy="646331"/>
          </a:xfrm>
          <a:prstGeom prst="rect">
            <a:avLst/>
          </a:prstGeom>
          <a:noFill/>
        </p:spPr>
        <p:txBody>
          <a:bodyPr wrap="none" rtlCol="0">
            <a:spAutoFit/>
          </a:bodyPr>
          <a:lstStyle/>
          <a:p>
            <a:r>
              <a:rPr lang="en-US" sz="3600" dirty="0" smtClean="0">
                <a:latin typeface="+mn-ea"/>
                <a:ea typeface="+mn-ea"/>
              </a:rPr>
              <a:t>2.</a:t>
            </a:r>
            <a:r>
              <a:rPr lang="zh-CN" altLang="en-US" sz="3600" dirty="0" smtClean="0">
                <a:latin typeface="+mn-ea"/>
                <a:ea typeface="+mn-ea"/>
              </a:rPr>
              <a:t>使用空气净化器</a:t>
            </a:r>
            <a:endParaRPr lang="en-US" sz="3600" dirty="0">
              <a:latin typeface="+mn-ea"/>
              <a:ea typeface="+mn-ea"/>
            </a:endParaRPr>
          </a:p>
        </p:txBody>
      </p:sp>
      <p:sp>
        <p:nvSpPr>
          <p:cNvPr id="9" name="矩形 8"/>
          <p:cNvSpPr/>
          <p:nvPr/>
        </p:nvSpPr>
        <p:spPr>
          <a:xfrm>
            <a:off x="971600" y="2600908"/>
            <a:ext cx="7416824" cy="3046988"/>
          </a:xfrm>
          <a:prstGeom prst="rect">
            <a:avLst/>
          </a:prstGeom>
        </p:spPr>
        <p:txBody>
          <a:bodyPr wrap="square">
            <a:spAutoFit/>
          </a:bodyPr>
          <a:lstStyle/>
          <a:p>
            <a:pPr>
              <a:buFont typeface="Arial" pitchFamily="34" charset="0"/>
              <a:buChar char="•"/>
            </a:pPr>
            <a:r>
              <a:rPr lang="en-US" altLang="zh-CN" sz="3200" dirty="0" smtClean="0">
                <a:latin typeface="楷体" pitchFamily="49" charset="-122"/>
                <a:ea typeface="楷体" pitchFamily="49" charset="-122"/>
              </a:rPr>
              <a:t> 2003</a:t>
            </a:r>
            <a:r>
              <a:rPr lang="zh-CN" altLang="en-US" sz="3200" dirty="0" smtClean="0">
                <a:latin typeface="楷体" pitchFamily="49" charset="-122"/>
                <a:ea typeface="楷体" pitchFamily="49" charset="-122"/>
              </a:rPr>
              <a:t>年，美国市场上空气净化装置的销售总量为约</a:t>
            </a:r>
            <a:r>
              <a:rPr lang="en-US" altLang="zh-CN" sz="3200" dirty="0" smtClean="0">
                <a:latin typeface="楷体" pitchFamily="49" charset="-122"/>
                <a:ea typeface="楷体" pitchFamily="49" charset="-122"/>
              </a:rPr>
              <a:t>340</a:t>
            </a:r>
            <a:r>
              <a:rPr lang="zh-CN" altLang="en-US" sz="3200" dirty="0" smtClean="0">
                <a:latin typeface="楷体" pitchFamily="49" charset="-122"/>
                <a:ea typeface="楷体" pitchFamily="49" charset="-122"/>
              </a:rPr>
              <a:t>万台。</a:t>
            </a:r>
          </a:p>
          <a:p>
            <a:pPr>
              <a:buFont typeface="Arial" pitchFamily="34" charset="0"/>
              <a:buChar char="•"/>
            </a:pPr>
            <a:endParaRPr lang="zh-CN" altLang="en-US" sz="3200" dirty="0" smtClean="0">
              <a:latin typeface="楷体" pitchFamily="49" charset="-122"/>
              <a:ea typeface="楷体" pitchFamily="49" charset="-122"/>
            </a:endParaRPr>
          </a:p>
          <a:p>
            <a:pPr>
              <a:buFont typeface="Arial" pitchFamily="34" charset="0"/>
              <a:buChar char="•"/>
            </a:pPr>
            <a:r>
              <a:rPr lang="zh-CN" altLang="en-US" sz="3200" dirty="0" smtClean="0">
                <a:latin typeface="楷体" pitchFamily="49" charset="-122"/>
                <a:ea typeface="楷体" pitchFamily="49" charset="-122"/>
              </a:rPr>
              <a:t> 约</a:t>
            </a:r>
            <a:r>
              <a:rPr lang="en-US" altLang="zh-CN" sz="3200" dirty="0" smtClean="0">
                <a:latin typeface="楷体" pitchFamily="49" charset="-122"/>
                <a:ea typeface="楷体" pitchFamily="49" charset="-122"/>
              </a:rPr>
              <a:t>30%</a:t>
            </a:r>
            <a:r>
              <a:rPr lang="zh-CN" altLang="en-US" sz="3200" dirty="0" smtClean="0">
                <a:latin typeface="楷体" pitchFamily="49" charset="-122"/>
                <a:ea typeface="楷体" pitchFamily="49" charset="-122"/>
              </a:rPr>
              <a:t>的美国家庭拥有一种以上的空气净化装置。在加州，约</a:t>
            </a:r>
            <a:r>
              <a:rPr lang="en-US" altLang="zh-CN" sz="3200" dirty="0" smtClean="0">
                <a:latin typeface="楷体" pitchFamily="49" charset="-122"/>
                <a:ea typeface="楷体" pitchFamily="49" charset="-122"/>
              </a:rPr>
              <a:t>14%</a:t>
            </a:r>
            <a:r>
              <a:rPr lang="zh-CN" altLang="en-US" sz="3200" dirty="0" smtClean="0">
                <a:latin typeface="楷体" pitchFamily="49" charset="-122"/>
                <a:ea typeface="楷体" pitchFamily="49" charset="-122"/>
              </a:rPr>
              <a:t>的家庭使用空气净化装置。</a:t>
            </a:r>
            <a:endParaRPr lang="zh-CN" altLang="en-US" sz="3200" dirty="0">
              <a:latin typeface="楷体" pitchFamily="49" charset="-122"/>
              <a:ea typeface="楷体" pitchFamily="49" charset="-122"/>
            </a:endParaRPr>
          </a:p>
        </p:txBody>
      </p:sp>
      <p:sp>
        <p:nvSpPr>
          <p:cNvPr id="19" name="Rectangle 2"/>
          <p:cNvSpPr txBox="1">
            <a:spLocks noChangeArrowheads="1"/>
          </p:cNvSpPr>
          <p:nvPr/>
        </p:nvSpPr>
        <p:spPr>
          <a:xfrm>
            <a:off x="457200" y="8620"/>
            <a:ext cx="8229600" cy="1143000"/>
          </a:xfrm>
          <a:prstGeom prst="rect">
            <a:avLst/>
          </a:prstGeom>
        </p:spPr>
        <p:txBody>
          <a:bodyPr bIns="9144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4000" b="1" i="0" u="none" strike="noStrike" kern="1200" cap="none" spc="0" normalizeH="0" baseline="0" noProof="0" dirty="0" smtClean="0">
                <a:ln>
                  <a:noFill/>
                </a:ln>
                <a:solidFill>
                  <a:schemeClr val="tx2"/>
                </a:solidFill>
                <a:effectLst/>
                <a:uLnTx/>
                <a:uFillTx/>
                <a:latin typeface="+mj-ea"/>
                <a:ea typeface="+mj-ea"/>
                <a:cs typeface="+mj-cs"/>
              </a:rPr>
              <a:t>如何降低室内空气中的</a:t>
            </a:r>
            <a:r>
              <a:rPr kumimoji="0" lang="en-US" altLang="zh-CN" sz="4000" b="1" i="0" u="none" strike="noStrike" kern="1200" cap="none" spc="0" normalizeH="0" baseline="0" noProof="0" dirty="0" smtClean="0">
                <a:ln>
                  <a:noFill/>
                </a:ln>
                <a:solidFill>
                  <a:schemeClr val="tx2"/>
                </a:solidFill>
                <a:effectLst/>
                <a:uLnTx/>
                <a:uFillTx/>
                <a:latin typeface="+mj-ea"/>
                <a:ea typeface="+mj-ea"/>
                <a:cs typeface="+mj-cs"/>
              </a:rPr>
              <a:t>PM</a:t>
            </a:r>
            <a:r>
              <a:rPr kumimoji="0" lang="en-US" altLang="zh-CN" sz="4000" b="1" i="0" u="none" strike="noStrike" kern="1200" cap="none" spc="0" normalizeH="0" baseline="-25000" noProof="0" dirty="0" smtClean="0">
                <a:ln>
                  <a:noFill/>
                </a:ln>
                <a:solidFill>
                  <a:schemeClr val="tx2"/>
                </a:solidFill>
                <a:effectLst/>
                <a:uLnTx/>
                <a:uFillTx/>
                <a:latin typeface="+mj-ea"/>
                <a:ea typeface="+mj-ea"/>
                <a:cs typeface="+mj-cs"/>
              </a:rPr>
              <a:t>2.5</a:t>
            </a:r>
            <a:endParaRPr kumimoji="0" lang="en-US" altLang="zh-CN" sz="4000" b="1" i="0" u="none" strike="noStrike" kern="1200" cap="none" spc="0" normalizeH="0" baseline="-25000" noProof="0" dirty="0">
              <a:ln>
                <a:noFill/>
              </a:ln>
              <a:solidFill>
                <a:schemeClr val="tx2"/>
              </a:solidFill>
              <a:effectLst/>
              <a:uLnTx/>
              <a:uFillTx/>
              <a:latin typeface="+mj-ea"/>
              <a:ea typeface="+mj-ea"/>
              <a:cs typeface="+mj-cs"/>
            </a:endParaRPr>
          </a:p>
        </p:txBody>
      </p:sp>
    </p:spTree>
    <p:extLst>
      <p:ext uri="{BB962C8B-B14F-4D97-AF65-F5344CB8AC3E}">
        <p14:creationId xmlns:p14="http://schemas.microsoft.com/office/powerpoint/2010/main" val="33234900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5"/>
          <p:cNvSpPr>
            <a:spLocks noGrp="1"/>
          </p:cNvSpPr>
          <p:nvPr>
            <p:ph type="sldNum" sz="quarter" idx="12"/>
          </p:nvPr>
        </p:nvSpPr>
        <p:spPr/>
        <p:txBody>
          <a:bodyPr/>
          <a:lstStyle/>
          <a:p>
            <a:fld id="{669DCB3B-4AA9-4D63-9885-96912D10A510}" type="slidenum">
              <a:rPr lang="en-US" altLang="zh-CN"/>
              <a:pPr/>
              <a:t>58</a:t>
            </a:fld>
            <a:endParaRPr lang="en-US" altLang="zh-CN"/>
          </a:p>
        </p:txBody>
      </p:sp>
      <p:sp>
        <p:nvSpPr>
          <p:cNvPr id="3075" name="Rectangle 3"/>
          <p:cNvSpPr>
            <a:spLocks noGrp="1" noChangeArrowheads="1"/>
          </p:cNvSpPr>
          <p:nvPr>
            <p:ph sz="quarter" idx="1"/>
          </p:nvPr>
        </p:nvSpPr>
        <p:spPr>
          <a:xfrm>
            <a:off x="468313" y="1772816"/>
            <a:ext cx="8229600" cy="4525962"/>
          </a:xfrm>
        </p:spPr>
        <p:txBody>
          <a:bodyPr/>
          <a:lstStyle/>
          <a:p>
            <a:pPr>
              <a:buClr>
                <a:schemeClr val="accent2"/>
              </a:buClr>
              <a:buNone/>
            </a:pPr>
            <a:r>
              <a:rPr lang="zh-CN" altLang="en-US" sz="3200" dirty="0">
                <a:latin typeface="楷体" pitchFamily="49" charset="-122"/>
                <a:ea typeface="楷体" pitchFamily="49" charset="-122"/>
              </a:rPr>
              <a:t>负离子空气净化器 </a:t>
            </a:r>
            <a:r>
              <a:rPr lang="zh-CN" altLang="en-US" sz="3200" dirty="0">
                <a:latin typeface="Times New Roman" pitchFamily="18" charset="0"/>
                <a:ea typeface="楷体" pitchFamily="49" charset="-122"/>
              </a:rPr>
              <a:t>（</a:t>
            </a:r>
            <a:r>
              <a:rPr lang="en-US" altLang="zh-CN" sz="3200" dirty="0">
                <a:latin typeface="Times New Roman" pitchFamily="18" charset="0"/>
                <a:ea typeface="楷体" pitchFamily="49" charset="-122"/>
              </a:rPr>
              <a:t>Ionizer</a:t>
            </a:r>
            <a:r>
              <a:rPr lang="zh-CN" altLang="en-US" sz="3200" dirty="0">
                <a:latin typeface="Times New Roman" pitchFamily="18" charset="0"/>
                <a:ea typeface="楷体" pitchFamily="49" charset="-122"/>
              </a:rPr>
              <a:t>）</a:t>
            </a:r>
          </a:p>
          <a:p>
            <a:pPr marL="273050" indent="133350">
              <a:buFont typeface="Wingdings" pitchFamily="2" charset="2"/>
              <a:buChar char="ü"/>
            </a:pPr>
            <a:r>
              <a:rPr lang="zh-CN" altLang="en-US" sz="2400" dirty="0">
                <a:latin typeface="楷体" pitchFamily="49" charset="-122"/>
                <a:ea typeface="楷体" pitchFamily="49" charset="-122"/>
              </a:rPr>
              <a:t>   高压电极使得颗粒物带上电荷，带电颗粒物在电场作用下沉降于金属电极板上，因而从空气中去除</a:t>
            </a:r>
            <a:r>
              <a:rPr lang="zh-CN" altLang="en-US" sz="2400" dirty="0" smtClean="0">
                <a:latin typeface="楷体" pitchFamily="49" charset="-122"/>
                <a:ea typeface="楷体" pitchFamily="49" charset="-122"/>
              </a:rPr>
              <a:t>。</a:t>
            </a:r>
            <a:endParaRPr lang="en-US" altLang="zh-CN" sz="2400" dirty="0" smtClean="0">
              <a:latin typeface="楷体" pitchFamily="49" charset="-122"/>
              <a:ea typeface="楷体" pitchFamily="49" charset="-122"/>
            </a:endParaRPr>
          </a:p>
          <a:p>
            <a:pPr marL="273050" indent="19050">
              <a:buFont typeface="Wingdings" pitchFamily="2" charset="2"/>
              <a:buChar char="ü"/>
            </a:pPr>
            <a:r>
              <a:rPr lang="zh-CN" altLang="en-US" sz="2400" dirty="0" smtClean="0">
                <a:latin typeface="楷体" pitchFamily="49" charset="-122"/>
                <a:ea typeface="楷体" pitchFamily="49" charset="-122"/>
              </a:rPr>
              <a:t>   会释放臭氧，与室内的可挥发性有机物反应生成二次有机气溶胶。</a:t>
            </a:r>
          </a:p>
          <a:p>
            <a:pPr>
              <a:buFontTx/>
              <a:buNone/>
            </a:pPr>
            <a:endParaRPr lang="zh-CN" altLang="en-US" sz="2400" dirty="0">
              <a:latin typeface="楷体" pitchFamily="49" charset="-122"/>
              <a:ea typeface="楷体" pitchFamily="49" charset="-122"/>
            </a:endParaRPr>
          </a:p>
          <a:p>
            <a:endParaRPr lang="zh-CN" altLang="en-US" sz="2400" dirty="0">
              <a:latin typeface="楷体" pitchFamily="49" charset="-122"/>
              <a:ea typeface="楷体" pitchFamily="49" charset="-122"/>
            </a:endParaRPr>
          </a:p>
        </p:txBody>
      </p:sp>
      <p:sp>
        <p:nvSpPr>
          <p:cNvPr id="12" name="Rectangle 9"/>
          <p:cNvSpPr>
            <a:spLocks noChangeArrowheads="1"/>
          </p:cNvSpPr>
          <p:nvPr/>
        </p:nvSpPr>
        <p:spPr bwMode="auto">
          <a:xfrm>
            <a:off x="431540" y="4293096"/>
            <a:ext cx="8229600" cy="1764196"/>
          </a:xfrm>
          <a:prstGeom prst="rect">
            <a:avLst/>
          </a:prstGeom>
          <a:noFill/>
          <a:ln w="9525">
            <a:noFill/>
            <a:miter lim="800000"/>
            <a:headEnd/>
            <a:tailEnd/>
          </a:ln>
          <a:effectLst/>
        </p:spPr>
        <p:txBody>
          <a:bodyPr/>
          <a:lstStyle/>
          <a:p>
            <a:pPr marL="342900" indent="-342900" algn="l">
              <a:spcBef>
                <a:spcPct val="20000"/>
              </a:spcBef>
              <a:buClr>
                <a:schemeClr val="accent2"/>
              </a:buClr>
              <a:buSzPct val="150000"/>
            </a:pPr>
            <a:r>
              <a:rPr lang="zh-CN" altLang="en-US" sz="3200" dirty="0">
                <a:latin typeface="楷体" pitchFamily="49" charset="-122"/>
                <a:ea typeface="楷体" pitchFamily="49" charset="-122"/>
              </a:rPr>
              <a:t>高效颗粒物过滤器 </a:t>
            </a:r>
            <a:r>
              <a:rPr lang="zh-CN" altLang="en-US" sz="3200" dirty="0">
                <a:latin typeface="Times New Roman" pitchFamily="18" charset="0"/>
                <a:ea typeface="楷体" pitchFamily="49" charset="-122"/>
              </a:rPr>
              <a:t>（</a:t>
            </a:r>
            <a:r>
              <a:rPr lang="en-US" altLang="zh-CN" sz="3200" dirty="0">
                <a:latin typeface="Times New Roman" pitchFamily="18" charset="0"/>
                <a:ea typeface="楷体" pitchFamily="49" charset="-122"/>
              </a:rPr>
              <a:t>HEPA filter</a:t>
            </a:r>
            <a:r>
              <a:rPr lang="zh-CN" altLang="en-US" sz="3200" dirty="0">
                <a:latin typeface="Times New Roman" pitchFamily="18" charset="0"/>
                <a:ea typeface="楷体" pitchFamily="49" charset="-122"/>
              </a:rPr>
              <a:t>）</a:t>
            </a:r>
          </a:p>
          <a:p>
            <a:pPr marL="342900" algn="l">
              <a:spcBef>
                <a:spcPct val="20000"/>
              </a:spcBef>
              <a:buClr>
                <a:schemeClr val="accent1"/>
              </a:buClr>
              <a:buFont typeface="Wingdings" pitchFamily="2" charset="2"/>
              <a:buChar char="ü"/>
            </a:pPr>
            <a:r>
              <a:rPr lang="zh-CN" altLang="en-US" sz="2400" dirty="0">
                <a:latin typeface="楷体" pitchFamily="49" charset="-122"/>
                <a:ea typeface="楷体" pitchFamily="49" charset="-122"/>
              </a:rPr>
              <a:t>  气流通过高效滤膜，颗粒物被滤膜拦截，净化后的空气返回室内空间</a:t>
            </a:r>
            <a:r>
              <a:rPr lang="zh-CN" altLang="en-US" sz="2400" dirty="0" smtClean="0">
                <a:latin typeface="楷体" pitchFamily="49" charset="-122"/>
                <a:ea typeface="楷体" pitchFamily="49" charset="-122"/>
              </a:rPr>
              <a:t>。</a:t>
            </a:r>
            <a:endParaRPr lang="en-US" altLang="zh-CN" sz="2400" dirty="0" smtClean="0">
              <a:latin typeface="楷体" pitchFamily="49" charset="-122"/>
              <a:ea typeface="楷体" pitchFamily="49" charset="-122"/>
            </a:endParaRPr>
          </a:p>
          <a:p>
            <a:pPr marL="457200" indent="-114300" algn="l">
              <a:spcBef>
                <a:spcPct val="20000"/>
              </a:spcBef>
              <a:buClr>
                <a:schemeClr val="accent1"/>
              </a:buClr>
              <a:buFont typeface="Wingdings" pitchFamily="2" charset="2"/>
              <a:buChar char="ü"/>
            </a:pPr>
            <a:r>
              <a:rPr lang="zh-CN" altLang="en-US" sz="2400" dirty="0" smtClean="0">
                <a:latin typeface="楷体" pitchFamily="49" charset="-122"/>
                <a:ea typeface="楷体" pitchFamily="49" charset="-122"/>
              </a:rPr>
              <a:t>  对颗粒物的去除效率高于负离子空气净化器。</a:t>
            </a:r>
            <a:endParaRPr lang="zh-CN" altLang="en-US" sz="2400" dirty="0">
              <a:latin typeface="楷体" pitchFamily="49" charset="-122"/>
              <a:ea typeface="楷体" pitchFamily="49" charset="-122"/>
            </a:endParaRPr>
          </a:p>
          <a:p>
            <a:pPr marL="342900" indent="-342900">
              <a:spcBef>
                <a:spcPct val="20000"/>
              </a:spcBef>
            </a:pPr>
            <a:endParaRPr lang="zh-CN" altLang="en-US" sz="3200" dirty="0">
              <a:latin typeface="楷体" pitchFamily="49" charset="-122"/>
              <a:ea typeface="楷体" pitchFamily="49" charset="-122"/>
            </a:endParaRPr>
          </a:p>
        </p:txBody>
      </p:sp>
      <p:sp>
        <p:nvSpPr>
          <p:cNvPr id="14" name="Rectangle 2"/>
          <p:cNvSpPr txBox="1">
            <a:spLocks noChangeArrowheads="1"/>
          </p:cNvSpPr>
          <p:nvPr/>
        </p:nvSpPr>
        <p:spPr>
          <a:xfrm>
            <a:off x="457200" y="8620"/>
            <a:ext cx="8229600" cy="1143000"/>
          </a:xfrm>
          <a:prstGeom prst="rect">
            <a:avLst/>
          </a:prstGeom>
        </p:spPr>
        <p:txBody>
          <a:bodyPr bIns="9144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4000" b="1" i="0" u="none" strike="noStrike" kern="1200" cap="none" spc="0" normalizeH="0" baseline="0" noProof="0" dirty="0" smtClean="0">
                <a:ln>
                  <a:noFill/>
                </a:ln>
                <a:solidFill>
                  <a:schemeClr val="tx2"/>
                </a:solidFill>
                <a:effectLst/>
                <a:uLnTx/>
                <a:uFillTx/>
                <a:latin typeface="+mj-ea"/>
                <a:ea typeface="+mj-ea"/>
                <a:cs typeface="+mj-cs"/>
              </a:rPr>
              <a:t>空气净化器的种类</a:t>
            </a:r>
            <a:endParaRPr kumimoji="0" lang="en-US" altLang="zh-CN" sz="4000" b="1" i="0" u="none" strike="noStrike" kern="1200" cap="none" spc="0" normalizeH="0" baseline="-25000" noProof="0" dirty="0">
              <a:ln>
                <a:noFill/>
              </a:ln>
              <a:solidFill>
                <a:schemeClr val="tx2"/>
              </a:solidFill>
              <a:effectLst/>
              <a:uLnTx/>
              <a:uFillTx/>
              <a:latin typeface="+mj-ea"/>
              <a:ea typeface="+mj-ea"/>
              <a:cs typeface="+mj-cs"/>
            </a:endParaRPr>
          </a:p>
        </p:txBody>
      </p:sp>
    </p:spTree>
    <p:extLst>
      <p:ext uri="{BB962C8B-B14F-4D97-AF65-F5344CB8AC3E}">
        <p14:creationId xmlns:p14="http://schemas.microsoft.com/office/powerpoint/2010/main" val="285089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075">
                                            <p:txEl>
                                              <p:pRg st="2" end="2"/>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5"/>
          <p:cNvSpPr>
            <a:spLocks noGrp="1"/>
          </p:cNvSpPr>
          <p:nvPr>
            <p:ph type="sldNum" sz="quarter" idx="12"/>
          </p:nvPr>
        </p:nvSpPr>
        <p:spPr/>
        <p:txBody>
          <a:bodyPr/>
          <a:lstStyle/>
          <a:p>
            <a:fld id="{7A90131E-59D9-47C8-B296-FEDB7D7FB90C}" type="slidenum">
              <a:rPr lang="en-US" altLang="zh-CN"/>
              <a:pPr/>
              <a:t>59</a:t>
            </a:fld>
            <a:endParaRPr lang="en-US" altLang="zh-CN"/>
          </a:p>
        </p:txBody>
      </p:sp>
      <p:grpSp>
        <p:nvGrpSpPr>
          <p:cNvPr id="10256" name="Group 16"/>
          <p:cNvGrpSpPr>
            <a:grpSpLocks/>
          </p:cNvGrpSpPr>
          <p:nvPr/>
        </p:nvGrpSpPr>
        <p:grpSpPr bwMode="auto">
          <a:xfrm>
            <a:off x="3671900" y="1520788"/>
            <a:ext cx="4895850" cy="4687888"/>
            <a:chOff x="1950" y="958"/>
            <a:chExt cx="3084" cy="2953"/>
          </a:xfrm>
        </p:grpSpPr>
        <p:pic>
          <p:nvPicPr>
            <p:cNvPr id="10245" name="Picture 5" descr="Full-size image">
              <a:hlinkClick r:id="" action="ppaction://noaction"/>
            </p:cNvPr>
            <p:cNvPicPr>
              <a:picLocks noChangeAspect="1" noChangeArrowheads="1"/>
            </p:cNvPicPr>
            <p:nvPr/>
          </p:nvPicPr>
          <p:blipFill>
            <a:blip r:embed="rId2" cstate="print"/>
            <a:srcRect t="1622" b="49332"/>
            <a:stretch>
              <a:fillRect/>
            </a:stretch>
          </p:blipFill>
          <p:spPr bwMode="auto">
            <a:xfrm>
              <a:off x="2086" y="958"/>
              <a:ext cx="2948" cy="2947"/>
            </a:xfrm>
            <a:prstGeom prst="rect">
              <a:avLst/>
            </a:prstGeom>
            <a:noFill/>
          </p:spPr>
        </p:pic>
        <p:sp>
          <p:nvSpPr>
            <p:cNvPr id="10248" name="Text Box 8"/>
            <p:cNvSpPr txBox="1">
              <a:spLocks noChangeArrowheads="1"/>
            </p:cNvSpPr>
            <p:nvPr/>
          </p:nvSpPr>
          <p:spPr bwMode="auto">
            <a:xfrm>
              <a:off x="2993" y="3680"/>
              <a:ext cx="1542" cy="231"/>
            </a:xfrm>
            <a:prstGeom prst="rect">
              <a:avLst/>
            </a:prstGeom>
            <a:solidFill>
              <a:schemeClr val="bg1"/>
            </a:solidFill>
            <a:ln w="9525">
              <a:noFill/>
              <a:miter lim="800000"/>
              <a:headEnd/>
              <a:tailEnd/>
            </a:ln>
            <a:effectLst/>
          </p:spPr>
          <p:txBody>
            <a:bodyPr>
              <a:spAutoFit/>
            </a:bodyPr>
            <a:lstStyle/>
            <a:p>
              <a:pPr>
                <a:spcBef>
                  <a:spcPct val="50000"/>
                </a:spcBef>
              </a:pPr>
              <a:r>
                <a:rPr lang="zh-CN" altLang="en-US" dirty="0"/>
                <a:t>颗粒物粒径</a:t>
              </a:r>
              <a:r>
                <a:rPr lang="zh-CN" altLang="en-US" dirty="0" smtClean="0"/>
                <a:t>（纳米）</a:t>
              </a:r>
              <a:endParaRPr lang="zh-CN" altLang="en-US" dirty="0"/>
            </a:p>
          </p:txBody>
        </p:sp>
        <p:sp>
          <p:nvSpPr>
            <p:cNvPr id="10251" name="Text Box 11"/>
            <p:cNvSpPr txBox="1">
              <a:spLocks noChangeArrowheads="1"/>
            </p:cNvSpPr>
            <p:nvPr/>
          </p:nvSpPr>
          <p:spPr bwMode="auto">
            <a:xfrm>
              <a:off x="1950" y="1820"/>
              <a:ext cx="289" cy="816"/>
            </a:xfrm>
            <a:prstGeom prst="rect">
              <a:avLst/>
            </a:prstGeom>
            <a:solidFill>
              <a:schemeClr val="bg1"/>
            </a:solidFill>
            <a:ln w="9525">
              <a:noFill/>
              <a:miter lim="800000"/>
              <a:headEnd/>
              <a:tailEnd/>
            </a:ln>
            <a:effectLst/>
          </p:spPr>
          <p:txBody>
            <a:bodyPr vert="eaVert">
              <a:spAutoFit/>
            </a:bodyPr>
            <a:lstStyle/>
            <a:p>
              <a:pPr>
                <a:spcBef>
                  <a:spcPct val="50000"/>
                </a:spcBef>
              </a:pPr>
              <a:r>
                <a:rPr lang="zh-CN" altLang="en-US"/>
                <a:t>去除效率</a:t>
              </a:r>
            </a:p>
          </p:txBody>
        </p:sp>
      </p:grpSp>
      <p:sp>
        <p:nvSpPr>
          <p:cNvPr id="10252" name="Oval 12"/>
          <p:cNvSpPr>
            <a:spLocks noChangeArrowheads="1"/>
          </p:cNvSpPr>
          <p:nvPr/>
        </p:nvSpPr>
        <p:spPr bwMode="auto">
          <a:xfrm>
            <a:off x="4103948" y="1844824"/>
            <a:ext cx="4573588" cy="539750"/>
          </a:xfrm>
          <a:prstGeom prst="ellipse">
            <a:avLst/>
          </a:prstGeom>
          <a:noFill/>
          <a:ln w="38100">
            <a:solidFill>
              <a:srgbClr val="FF0000"/>
            </a:solidFill>
            <a:prstDash val="dash"/>
            <a:round/>
            <a:headEnd/>
            <a:tailEnd/>
          </a:ln>
          <a:effectLst/>
        </p:spPr>
        <p:txBody>
          <a:bodyPr wrap="none" anchor="ctr"/>
          <a:lstStyle/>
          <a:p>
            <a:endParaRPr lang="en-US"/>
          </a:p>
        </p:txBody>
      </p:sp>
      <p:sp>
        <p:nvSpPr>
          <p:cNvPr id="10253" name="Text Box 13"/>
          <p:cNvSpPr txBox="1">
            <a:spLocks noChangeArrowheads="1"/>
          </p:cNvSpPr>
          <p:nvPr/>
        </p:nvSpPr>
        <p:spPr bwMode="auto">
          <a:xfrm>
            <a:off x="683568" y="6345324"/>
            <a:ext cx="8244916" cy="461665"/>
          </a:xfrm>
          <a:prstGeom prst="rect">
            <a:avLst/>
          </a:prstGeom>
          <a:noFill/>
          <a:ln w="9525">
            <a:noFill/>
            <a:miter lim="800000"/>
            <a:headEnd/>
            <a:tailEnd/>
          </a:ln>
          <a:effectLst/>
        </p:spPr>
        <p:txBody>
          <a:bodyPr wrap="square">
            <a:spAutoFit/>
          </a:bodyPr>
          <a:lstStyle/>
          <a:p>
            <a:r>
              <a:rPr lang="zh-CN" altLang="en-US" sz="1200">
                <a:latin typeface="Times New Roman" pitchFamily="18" charset="0"/>
              </a:rPr>
              <a:t>参考文献：</a:t>
            </a:r>
            <a:r>
              <a:rPr lang="en-US" altLang="zh-CN" sz="1200">
                <a:latin typeface="Times New Roman" pitchFamily="18" charset="0"/>
              </a:rPr>
              <a:t>Waring et al., 2008, Ultrafine particle removal and generation by portable air cleaners, Atmospheric Environment, 42(20): 5003-5014  </a:t>
            </a:r>
          </a:p>
        </p:txBody>
      </p:sp>
      <p:sp>
        <p:nvSpPr>
          <p:cNvPr id="10254" name="Text Box 14"/>
          <p:cNvSpPr txBox="1">
            <a:spLocks noChangeArrowheads="1"/>
          </p:cNvSpPr>
          <p:nvPr/>
        </p:nvSpPr>
        <p:spPr bwMode="auto">
          <a:xfrm>
            <a:off x="432581" y="2316936"/>
            <a:ext cx="2879279" cy="2677656"/>
          </a:xfrm>
          <a:prstGeom prst="rect">
            <a:avLst/>
          </a:prstGeom>
          <a:noFill/>
          <a:ln w="9525">
            <a:noFill/>
            <a:miter lim="800000"/>
            <a:headEnd/>
            <a:tailEnd/>
          </a:ln>
          <a:effectLst/>
        </p:spPr>
        <p:txBody>
          <a:bodyPr wrap="square">
            <a:spAutoFit/>
          </a:bodyPr>
          <a:lstStyle/>
          <a:p>
            <a:pPr>
              <a:spcBef>
                <a:spcPct val="50000"/>
              </a:spcBef>
              <a:buFontTx/>
              <a:buChar char="•"/>
            </a:pPr>
            <a:r>
              <a:rPr lang="zh-CN" altLang="en-US" sz="2400" dirty="0" smtClean="0">
                <a:latin typeface="楷体" pitchFamily="49" charset="-122"/>
                <a:ea typeface="楷体" pitchFamily="49" charset="-122"/>
              </a:rPr>
              <a:t>洁净</a:t>
            </a:r>
            <a:r>
              <a:rPr lang="zh-CN" altLang="en-US" sz="2400" dirty="0">
                <a:latin typeface="楷体" pitchFamily="49" charset="-122"/>
                <a:ea typeface="楷体" pitchFamily="49" charset="-122"/>
              </a:rPr>
              <a:t>空气传送率（</a:t>
            </a:r>
            <a:r>
              <a:rPr lang="en-US" altLang="zh-CN" sz="2400" dirty="0">
                <a:latin typeface="楷体" pitchFamily="49" charset="-122"/>
                <a:ea typeface="楷体" pitchFamily="49" charset="-122"/>
              </a:rPr>
              <a:t>CADR</a:t>
            </a:r>
            <a:r>
              <a:rPr lang="zh-CN" altLang="en-US" sz="2400" dirty="0">
                <a:latin typeface="楷体" pitchFamily="49" charset="-122"/>
                <a:ea typeface="楷体" pitchFamily="49" charset="-122"/>
              </a:rPr>
              <a:t>）约</a:t>
            </a:r>
            <a:r>
              <a:rPr lang="en-US" altLang="zh-CN" sz="2400" dirty="0">
                <a:latin typeface="楷体" pitchFamily="49" charset="-122"/>
                <a:ea typeface="楷体" pitchFamily="49" charset="-122"/>
              </a:rPr>
              <a:t>300</a:t>
            </a:r>
            <a:r>
              <a:rPr lang="zh-CN" altLang="en-US" sz="2400" dirty="0">
                <a:latin typeface="楷体" pitchFamily="49" charset="-122"/>
                <a:ea typeface="楷体" pitchFamily="49" charset="-122"/>
              </a:rPr>
              <a:t>立方米</a:t>
            </a:r>
            <a:r>
              <a:rPr lang="zh-CN" altLang="en-US" sz="2400" dirty="0" smtClean="0">
                <a:latin typeface="楷体" pitchFamily="49" charset="-122"/>
                <a:ea typeface="楷体" pitchFamily="49" charset="-122"/>
              </a:rPr>
              <a:t>每小时。</a:t>
            </a:r>
            <a:endParaRPr lang="en-US" altLang="zh-CN" sz="2400" dirty="0" smtClean="0">
              <a:latin typeface="楷体" pitchFamily="49" charset="-122"/>
              <a:ea typeface="楷体" pitchFamily="49" charset="-122"/>
            </a:endParaRPr>
          </a:p>
          <a:p>
            <a:pPr>
              <a:spcBef>
                <a:spcPct val="50000"/>
              </a:spcBef>
              <a:buFontTx/>
              <a:buChar char="•"/>
            </a:pPr>
            <a:endParaRPr lang="en-US" altLang="zh-CN" sz="2400" dirty="0" smtClean="0">
              <a:latin typeface="楷体" pitchFamily="49" charset="-122"/>
              <a:ea typeface="楷体" pitchFamily="49" charset="-122"/>
            </a:endParaRPr>
          </a:p>
          <a:p>
            <a:pPr>
              <a:spcBef>
                <a:spcPct val="50000"/>
              </a:spcBef>
              <a:buFontTx/>
              <a:buChar char="•"/>
            </a:pPr>
            <a:r>
              <a:rPr lang="zh-CN" altLang="en-US" sz="2400" dirty="0" smtClean="0">
                <a:latin typeface="楷体" pitchFamily="49" charset="-122"/>
                <a:ea typeface="楷体" pitchFamily="49" charset="-122"/>
              </a:rPr>
              <a:t>对颗粒物的去除效率达</a:t>
            </a:r>
            <a:r>
              <a:rPr lang="en-US" altLang="zh-CN" sz="2400" dirty="0" smtClean="0">
                <a:latin typeface="楷体" pitchFamily="49" charset="-122"/>
                <a:ea typeface="楷体" pitchFamily="49" charset="-122"/>
              </a:rPr>
              <a:t>80~90%</a:t>
            </a:r>
            <a:r>
              <a:rPr lang="zh-CN" altLang="en-US" sz="2400" dirty="0" smtClean="0">
                <a:latin typeface="楷体" pitchFamily="49" charset="-122"/>
                <a:ea typeface="楷体" pitchFamily="49" charset="-122"/>
              </a:rPr>
              <a:t>。</a:t>
            </a:r>
            <a:endParaRPr lang="en-US" altLang="zh-CN" sz="2400" dirty="0" smtClean="0">
              <a:latin typeface="楷体" pitchFamily="49" charset="-122"/>
              <a:ea typeface="楷体" pitchFamily="49" charset="-122"/>
            </a:endParaRPr>
          </a:p>
        </p:txBody>
      </p:sp>
      <p:sp>
        <p:nvSpPr>
          <p:cNvPr id="13" name="Rectangle 2"/>
          <p:cNvSpPr txBox="1">
            <a:spLocks noChangeArrowheads="1"/>
          </p:cNvSpPr>
          <p:nvPr/>
        </p:nvSpPr>
        <p:spPr>
          <a:xfrm>
            <a:off x="457200" y="8620"/>
            <a:ext cx="8229600" cy="1143000"/>
          </a:xfrm>
          <a:prstGeom prst="rect">
            <a:avLst/>
          </a:prstGeom>
        </p:spPr>
        <p:txBody>
          <a:bodyPr bIns="9144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CN" altLang="en-US" sz="4000" b="1" dirty="0" smtClean="0">
                <a:solidFill>
                  <a:schemeClr val="tx2"/>
                </a:solidFill>
                <a:latin typeface="+mj-ea"/>
                <a:ea typeface="+mj-ea"/>
                <a:cs typeface="+mj-cs"/>
              </a:rPr>
              <a:t>高效</a:t>
            </a:r>
            <a:r>
              <a:rPr kumimoji="0" lang="zh-CN" altLang="en-US" sz="4000" b="1" i="0" u="none" strike="noStrike" kern="1200" cap="none" spc="0" normalizeH="0" noProof="0" dirty="0" smtClean="0">
                <a:ln>
                  <a:noFill/>
                </a:ln>
                <a:solidFill>
                  <a:schemeClr val="tx2"/>
                </a:solidFill>
                <a:effectLst/>
                <a:uLnTx/>
                <a:uFillTx/>
                <a:latin typeface="+mj-ea"/>
                <a:ea typeface="+mj-ea"/>
                <a:cs typeface="+mj-cs"/>
              </a:rPr>
              <a:t>颗粒物过滤器的效果</a:t>
            </a:r>
            <a:endParaRPr kumimoji="0" lang="en-US" altLang="zh-CN" sz="4000" b="1" i="0" u="none" strike="noStrike" kern="1200" cap="none" spc="0" normalizeH="0" noProof="0" dirty="0">
              <a:ln>
                <a:noFill/>
              </a:ln>
              <a:solidFill>
                <a:schemeClr val="tx2"/>
              </a:solidFill>
              <a:effectLst/>
              <a:uLnTx/>
              <a:uFillTx/>
              <a:latin typeface="+mj-ea"/>
              <a:ea typeface="+mj-ea"/>
              <a:cs typeface="+mj-cs"/>
            </a:endParaRPr>
          </a:p>
        </p:txBody>
      </p:sp>
    </p:spTree>
    <p:extLst>
      <p:ext uri="{BB962C8B-B14F-4D97-AF65-F5344CB8AC3E}">
        <p14:creationId xmlns:p14="http://schemas.microsoft.com/office/powerpoint/2010/main" val="375184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52"/>
                                        </p:tgtEl>
                                        <p:attrNameLst>
                                          <p:attrName>style.visibility</p:attrName>
                                        </p:attrNameLst>
                                      </p:cBhvr>
                                      <p:to>
                                        <p:strVal val="visible"/>
                                      </p:to>
                                    </p:set>
                                    <p:animEffect transition="in" filter="wipe(up)">
                                      <p:cBhvr>
                                        <p:cTn id="7" dur="500"/>
                                        <p:tgtEl>
                                          <p:spTgt spid="10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a:ln>
            <a:miter lim="800000"/>
            <a:headEnd/>
            <a:tailEnd/>
          </a:ln>
        </p:spPr>
        <p:txBody>
          <a:bodyPr/>
          <a:lstStyle/>
          <a:p>
            <a:fld id="{86ABEA75-51C1-470E-94E4-5C98A8A69A80}" type="slidenum">
              <a:rPr lang="en-US"/>
              <a:pPr/>
              <a:t>6</a:t>
            </a:fld>
            <a:endParaRPr lang="en-US"/>
          </a:p>
        </p:txBody>
      </p:sp>
      <p:pic>
        <p:nvPicPr>
          <p:cNvPr id="6147" name="Picture 4"/>
          <p:cNvPicPr>
            <a:picLocks noChangeAspect="1" noChangeArrowheads="1"/>
          </p:cNvPicPr>
          <p:nvPr/>
        </p:nvPicPr>
        <p:blipFill>
          <a:blip r:embed="rId3" cstate="print"/>
          <a:srcRect/>
          <a:stretch>
            <a:fillRect/>
          </a:stretch>
        </p:blipFill>
        <p:spPr bwMode="auto">
          <a:xfrm>
            <a:off x="685800" y="855399"/>
            <a:ext cx="7543800" cy="5162550"/>
          </a:xfrm>
          <a:prstGeom prst="rect">
            <a:avLst/>
          </a:prstGeom>
          <a:noFill/>
          <a:ln w="9525">
            <a:noFill/>
            <a:miter lim="800000"/>
            <a:headEnd/>
            <a:tailEnd/>
          </a:ln>
          <a:effectLst/>
        </p:spPr>
      </p:pic>
      <p:sp>
        <p:nvSpPr>
          <p:cNvPr id="6148" name="Rectangle 5"/>
          <p:cNvSpPr>
            <a:spLocks noChangeArrowheads="1"/>
          </p:cNvSpPr>
          <p:nvPr/>
        </p:nvSpPr>
        <p:spPr bwMode="auto">
          <a:xfrm>
            <a:off x="1219200" y="0"/>
            <a:ext cx="6400800" cy="990600"/>
          </a:xfrm>
          <a:prstGeom prst="rect">
            <a:avLst/>
          </a:prstGeom>
          <a:noFill/>
          <a:ln w="9525">
            <a:noFill/>
            <a:miter lim="800000"/>
            <a:headEnd/>
            <a:tailEnd/>
          </a:ln>
          <a:effectLst/>
        </p:spPr>
        <p:txBody>
          <a:bodyPr anchor="ctr"/>
          <a:lstStyle/>
          <a:p>
            <a:r>
              <a:rPr lang="en-US" sz="3200" b="1" dirty="0">
                <a:solidFill>
                  <a:schemeClr val="tx2"/>
                </a:solidFill>
              </a:rPr>
              <a:t>Defining Exposure</a:t>
            </a:r>
          </a:p>
        </p:txBody>
      </p:sp>
      <p:sp>
        <p:nvSpPr>
          <p:cNvPr id="6149" name="Text Box 6"/>
          <p:cNvSpPr txBox="1">
            <a:spLocks noChangeArrowheads="1"/>
          </p:cNvSpPr>
          <p:nvPr/>
        </p:nvSpPr>
        <p:spPr bwMode="auto">
          <a:xfrm>
            <a:off x="838200" y="6324600"/>
            <a:ext cx="7391400" cy="366713"/>
          </a:xfrm>
          <a:prstGeom prst="rect">
            <a:avLst/>
          </a:prstGeom>
          <a:noFill/>
          <a:ln w="9525">
            <a:noFill/>
            <a:miter lim="800000"/>
            <a:headEnd/>
            <a:tailEnd/>
          </a:ln>
          <a:effectLst/>
        </p:spPr>
        <p:txBody>
          <a:bodyPr>
            <a:spAutoFit/>
          </a:bodyPr>
          <a:lstStyle/>
          <a:p>
            <a:pPr>
              <a:spcBef>
                <a:spcPct val="50000"/>
              </a:spcBef>
            </a:pPr>
            <a:r>
              <a:rPr lang="en-US" dirty="0"/>
              <a:t>Environmental and Public Health Continuum (EPA 2006)</a:t>
            </a:r>
          </a:p>
        </p:txBody>
      </p:sp>
      <p:sp>
        <p:nvSpPr>
          <p:cNvPr id="2" name="TextBox 1"/>
          <p:cNvSpPr txBox="1"/>
          <p:nvPr/>
        </p:nvSpPr>
        <p:spPr>
          <a:xfrm>
            <a:off x="3886200" y="1466632"/>
            <a:ext cx="1752600" cy="369332"/>
          </a:xfrm>
          <a:prstGeom prst="rect">
            <a:avLst/>
          </a:prstGeom>
          <a:noFill/>
        </p:spPr>
        <p:txBody>
          <a:bodyPr wrap="square" rtlCol="0">
            <a:spAutoFit/>
          </a:bodyPr>
          <a:lstStyle/>
          <a:p>
            <a:r>
              <a:rPr lang="zh-CN" altLang="en-US" dirty="0" smtClean="0"/>
              <a:t>排放</a:t>
            </a:r>
            <a:endParaRPr lang="en-US" dirty="0"/>
          </a:p>
        </p:txBody>
      </p:sp>
      <p:sp>
        <p:nvSpPr>
          <p:cNvPr id="7" name="TextBox 6"/>
          <p:cNvSpPr txBox="1"/>
          <p:nvPr/>
        </p:nvSpPr>
        <p:spPr>
          <a:xfrm>
            <a:off x="3886200" y="2339604"/>
            <a:ext cx="1752600" cy="369332"/>
          </a:xfrm>
          <a:prstGeom prst="rect">
            <a:avLst/>
          </a:prstGeom>
          <a:noFill/>
        </p:spPr>
        <p:txBody>
          <a:bodyPr wrap="square" rtlCol="0">
            <a:spAutoFit/>
          </a:bodyPr>
          <a:lstStyle/>
          <a:p>
            <a:r>
              <a:rPr lang="zh-CN" altLang="en-US" dirty="0" smtClean="0"/>
              <a:t>监测</a:t>
            </a:r>
            <a:endParaRPr lang="en-US" dirty="0"/>
          </a:p>
        </p:txBody>
      </p:sp>
      <p:sp>
        <p:nvSpPr>
          <p:cNvPr id="8" name="TextBox 7"/>
          <p:cNvSpPr txBox="1"/>
          <p:nvPr/>
        </p:nvSpPr>
        <p:spPr>
          <a:xfrm>
            <a:off x="3679517" y="3212068"/>
            <a:ext cx="2365344" cy="369332"/>
          </a:xfrm>
          <a:prstGeom prst="rect">
            <a:avLst/>
          </a:prstGeom>
          <a:noFill/>
        </p:spPr>
        <p:txBody>
          <a:bodyPr wrap="square" rtlCol="0">
            <a:spAutoFit/>
          </a:bodyPr>
          <a:lstStyle/>
          <a:p>
            <a:r>
              <a:rPr lang="zh-CN" altLang="en-US" dirty="0" smtClean="0"/>
              <a:t>微环境</a:t>
            </a:r>
            <a:r>
              <a:rPr lang="en-US" altLang="zh-CN" dirty="0" smtClean="0"/>
              <a:t>+</a:t>
            </a:r>
            <a:r>
              <a:rPr lang="zh-CN" altLang="en-US" dirty="0" smtClean="0"/>
              <a:t>行</a:t>
            </a:r>
            <a:r>
              <a:rPr lang="zh-CN" altLang="en-US" dirty="0"/>
              <a:t>为</a:t>
            </a:r>
            <a:endParaRPr lang="en-US" dirty="0"/>
          </a:p>
        </p:txBody>
      </p:sp>
      <p:sp>
        <p:nvSpPr>
          <p:cNvPr id="9" name="TextBox 8"/>
          <p:cNvSpPr txBox="1"/>
          <p:nvPr/>
        </p:nvSpPr>
        <p:spPr>
          <a:xfrm>
            <a:off x="3679517" y="4021378"/>
            <a:ext cx="2597458" cy="369332"/>
          </a:xfrm>
          <a:prstGeom prst="rect">
            <a:avLst/>
          </a:prstGeom>
          <a:noFill/>
        </p:spPr>
        <p:txBody>
          <a:bodyPr wrap="square" rtlCol="0">
            <a:spAutoFit/>
          </a:bodyPr>
          <a:lstStyle/>
          <a:p>
            <a:r>
              <a:rPr lang="zh-CN" altLang="en-US" dirty="0" smtClean="0"/>
              <a:t>暴露水平生物标记</a:t>
            </a:r>
            <a:endParaRPr lang="en-US" dirty="0"/>
          </a:p>
        </p:txBody>
      </p:sp>
      <p:sp>
        <p:nvSpPr>
          <p:cNvPr id="10" name="TextBox 9"/>
          <p:cNvSpPr txBox="1"/>
          <p:nvPr/>
        </p:nvSpPr>
        <p:spPr>
          <a:xfrm>
            <a:off x="3499836" y="4953000"/>
            <a:ext cx="2783889" cy="369332"/>
          </a:xfrm>
          <a:prstGeom prst="rect">
            <a:avLst/>
          </a:prstGeom>
          <a:noFill/>
        </p:spPr>
        <p:txBody>
          <a:bodyPr wrap="square" rtlCol="0">
            <a:spAutoFit/>
          </a:bodyPr>
          <a:lstStyle/>
          <a:p>
            <a:r>
              <a:rPr lang="zh-CN" altLang="en-US" dirty="0" smtClean="0"/>
              <a:t>敏感度生物标记</a:t>
            </a:r>
            <a:endParaRPr lang="en-US" dirty="0"/>
          </a:p>
        </p:txBody>
      </p:sp>
      <p:sp>
        <p:nvSpPr>
          <p:cNvPr id="11" name="TextBox 10"/>
          <p:cNvSpPr txBox="1"/>
          <p:nvPr/>
        </p:nvSpPr>
        <p:spPr>
          <a:xfrm>
            <a:off x="3803712" y="5821160"/>
            <a:ext cx="2216088" cy="369332"/>
          </a:xfrm>
          <a:prstGeom prst="rect">
            <a:avLst/>
          </a:prstGeom>
          <a:noFill/>
        </p:spPr>
        <p:txBody>
          <a:bodyPr wrap="square" rtlCol="0">
            <a:spAutoFit/>
          </a:bodyPr>
          <a:lstStyle/>
          <a:p>
            <a:r>
              <a:rPr lang="zh-CN" altLang="en-US" dirty="0" smtClean="0"/>
              <a:t>健康结果</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灯片编号占位符 2"/>
          <p:cNvSpPr>
            <a:spLocks noGrp="1"/>
          </p:cNvSpPr>
          <p:nvPr>
            <p:ph type="sldNum" sz="quarter" idx="12"/>
          </p:nvPr>
        </p:nvSpPr>
        <p:spPr>
          <a:noFill/>
        </p:spPr>
        <p:txBody>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pPr eaLnBrk="1" hangingPunct="1"/>
            <a:fld id="{DD9EEA55-97A0-48D5-ABFC-BF8FA208DFBF}" type="slidenum">
              <a:rPr lang="en-US" altLang="zh-CN"/>
              <a:pPr eaLnBrk="1" hangingPunct="1"/>
              <a:t>60</a:t>
            </a:fld>
            <a:endParaRPr lang="en-US" altLang="zh-CN"/>
          </a:p>
        </p:txBody>
      </p:sp>
      <p:sp>
        <p:nvSpPr>
          <p:cNvPr id="32772" name="矩形 6"/>
          <p:cNvSpPr>
            <a:spLocks noChangeArrowheads="1"/>
          </p:cNvSpPr>
          <p:nvPr/>
        </p:nvSpPr>
        <p:spPr bwMode="auto">
          <a:xfrm>
            <a:off x="755650" y="1412875"/>
            <a:ext cx="79930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buFont typeface="Arial" pitchFamily="34" charset="0"/>
              <a:buChar char="•"/>
            </a:pPr>
            <a:r>
              <a:rPr lang="zh-CN" altLang="en-US" sz="2400" dirty="0">
                <a:latin typeface="楷体" pitchFamily="49" charset="-122"/>
                <a:ea typeface="楷体" pitchFamily="49" charset="-122"/>
                <a:cs typeface="Times New Roman" pitchFamily="18" charset="0"/>
              </a:rPr>
              <a:t>车厢内超微颗粒物浓度比大气背景浓度高</a:t>
            </a:r>
            <a:r>
              <a:rPr lang="en-US" altLang="zh-CN" sz="2400" dirty="0">
                <a:latin typeface="楷体" pitchFamily="49" charset="-122"/>
                <a:ea typeface="楷体" pitchFamily="49" charset="-122"/>
                <a:cs typeface="Times New Roman" pitchFamily="18" charset="0"/>
              </a:rPr>
              <a:t>10</a:t>
            </a:r>
            <a:r>
              <a:rPr lang="zh-CN" altLang="en-US" sz="2400" dirty="0">
                <a:latin typeface="楷体" pitchFamily="49" charset="-122"/>
                <a:ea typeface="楷体" pitchFamily="49" charset="-122"/>
                <a:cs typeface="Times New Roman" pitchFamily="18" charset="0"/>
              </a:rPr>
              <a:t>倍。</a:t>
            </a:r>
            <a:endParaRPr lang="en-US" altLang="zh-CN" sz="2400" dirty="0">
              <a:latin typeface="楷体" pitchFamily="49" charset="-122"/>
              <a:ea typeface="楷体" pitchFamily="49" charset="-122"/>
              <a:cs typeface="Times New Roman" pitchFamily="18" charset="0"/>
            </a:endParaRPr>
          </a:p>
          <a:p>
            <a:pPr algn="l">
              <a:buFont typeface="Arial" pitchFamily="34" charset="0"/>
              <a:buChar char="•"/>
            </a:pPr>
            <a:endParaRPr lang="en-US" altLang="zh-CN" sz="1200" dirty="0">
              <a:latin typeface="楷体" pitchFamily="49" charset="-122"/>
              <a:ea typeface="楷体" pitchFamily="49" charset="-122"/>
              <a:cs typeface="Times New Roman" pitchFamily="18" charset="0"/>
            </a:endParaRPr>
          </a:p>
          <a:p>
            <a:pPr algn="l">
              <a:buFont typeface="Arial" pitchFamily="34" charset="0"/>
              <a:buChar char="•"/>
            </a:pPr>
            <a:r>
              <a:rPr lang="zh-CN" altLang="en-US" sz="2400" dirty="0">
                <a:latin typeface="楷体" pitchFamily="49" charset="-122"/>
                <a:ea typeface="楷体" pitchFamily="49" charset="-122"/>
                <a:cs typeface="Times New Roman" pitchFamily="18" charset="0"/>
              </a:rPr>
              <a:t>一个普通加州居民，每日上下班时在车厢内对颗粒物的暴露量占每天总暴露量的</a:t>
            </a:r>
            <a:r>
              <a:rPr lang="en-US" altLang="zh-CN" sz="2400" dirty="0">
                <a:latin typeface="楷体" pitchFamily="49" charset="-122"/>
                <a:ea typeface="楷体" pitchFamily="49" charset="-122"/>
                <a:cs typeface="Times New Roman" pitchFamily="18" charset="0"/>
              </a:rPr>
              <a:t>30-50%</a:t>
            </a:r>
            <a:r>
              <a:rPr lang="zh-CN" altLang="en-US" sz="2400" dirty="0">
                <a:latin typeface="楷体" pitchFamily="49" charset="-122"/>
                <a:ea typeface="楷体" pitchFamily="49" charset="-122"/>
                <a:cs typeface="Times New Roman" pitchFamily="18" charset="0"/>
              </a:rPr>
              <a:t>。</a:t>
            </a:r>
            <a:endParaRPr lang="en-US" altLang="zh-CN" sz="2400" dirty="0">
              <a:latin typeface="楷体" pitchFamily="49" charset="-122"/>
              <a:ea typeface="楷体" pitchFamily="49" charset="-122"/>
              <a:cs typeface="Times New Roman" pitchFamily="18" charset="0"/>
            </a:endParaRPr>
          </a:p>
        </p:txBody>
      </p:sp>
      <p:grpSp>
        <p:nvGrpSpPr>
          <p:cNvPr id="32773" name="组合 7"/>
          <p:cNvGrpSpPr>
            <a:grpSpLocks/>
          </p:cNvGrpSpPr>
          <p:nvPr/>
        </p:nvGrpSpPr>
        <p:grpSpPr bwMode="auto">
          <a:xfrm>
            <a:off x="4087813" y="4113213"/>
            <a:ext cx="4545012" cy="1747837"/>
            <a:chOff x="3075941" y="4648200"/>
            <a:chExt cx="4544059" cy="1747463"/>
          </a:xfrm>
        </p:grpSpPr>
        <p:grpSp>
          <p:nvGrpSpPr>
            <p:cNvPr id="32797" name="Group 7"/>
            <p:cNvGrpSpPr>
              <a:grpSpLocks/>
            </p:cNvGrpSpPr>
            <p:nvPr/>
          </p:nvGrpSpPr>
          <p:grpSpPr bwMode="auto">
            <a:xfrm>
              <a:off x="3678340" y="5928737"/>
              <a:ext cx="711488" cy="466926"/>
              <a:chOff x="1264" y="3379"/>
              <a:chExt cx="737" cy="765"/>
            </a:xfrm>
          </p:grpSpPr>
          <p:sp>
            <p:nvSpPr>
              <p:cNvPr id="32822" name="Oval 8"/>
              <p:cNvSpPr>
                <a:spLocks noChangeArrowheads="1"/>
              </p:cNvSpPr>
              <p:nvPr/>
            </p:nvSpPr>
            <p:spPr bwMode="auto">
              <a:xfrm>
                <a:off x="1264" y="3379"/>
                <a:ext cx="737" cy="765"/>
              </a:xfrm>
              <a:prstGeom prst="ellipse">
                <a:avLst/>
              </a:prstGeom>
              <a:solidFill>
                <a:srgbClr val="000000"/>
              </a:solidFill>
              <a:ln w="9525">
                <a:solidFill>
                  <a:schemeClr val="tx1"/>
                </a:solidFill>
                <a:round/>
                <a:headEnd/>
                <a:tailEnd/>
              </a:ln>
            </p:spPr>
            <p:txBody>
              <a:bodyPr wrap="none" anchor="ctr"/>
              <a:lstStyle/>
              <a:p>
                <a:endParaRPr lang="en-US"/>
              </a:p>
            </p:txBody>
          </p:sp>
          <p:sp>
            <p:nvSpPr>
              <p:cNvPr id="32823" name="Oval 9"/>
              <p:cNvSpPr>
                <a:spLocks noChangeArrowheads="1"/>
              </p:cNvSpPr>
              <p:nvPr/>
            </p:nvSpPr>
            <p:spPr bwMode="auto">
              <a:xfrm>
                <a:off x="1377" y="3521"/>
                <a:ext cx="482" cy="509"/>
              </a:xfrm>
              <a:prstGeom prst="ellipse">
                <a:avLst/>
              </a:prstGeom>
              <a:solidFill>
                <a:schemeClr val="bg1"/>
              </a:solidFill>
              <a:ln w="9525">
                <a:solidFill>
                  <a:schemeClr val="tx1"/>
                </a:solidFill>
                <a:round/>
                <a:headEnd/>
                <a:tailEnd/>
              </a:ln>
            </p:spPr>
            <p:txBody>
              <a:bodyPr wrap="none" anchor="ctr"/>
              <a:lstStyle/>
              <a:p>
                <a:endParaRPr lang="en-US"/>
              </a:p>
            </p:txBody>
          </p:sp>
        </p:grpSp>
        <p:grpSp>
          <p:nvGrpSpPr>
            <p:cNvPr id="32798" name="Group 10"/>
            <p:cNvGrpSpPr>
              <a:grpSpLocks/>
            </p:cNvGrpSpPr>
            <p:nvPr/>
          </p:nvGrpSpPr>
          <p:grpSpPr bwMode="auto">
            <a:xfrm>
              <a:off x="6306113" y="5928737"/>
              <a:ext cx="711488" cy="466926"/>
              <a:chOff x="1264" y="3379"/>
              <a:chExt cx="737" cy="765"/>
            </a:xfrm>
          </p:grpSpPr>
          <p:sp>
            <p:nvSpPr>
              <p:cNvPr id="32820" name="Oval 11"/>
              <p:cNvSpPr>
                <a:spLocks noChangeArrowheads="1"/>
              </p:cNvSpPr>
              <p:nvPr/>
            </p:nvSpPr>
            <p:spPr bwMode="auto">
              <a:xfrm>
                <a:off x="1264" y="3379"/>
                <a:ext cx="737" cy="765"/>
              </a:xfrm>
              <a:prstGeom prst="ellipse">
                <a:avLst/>
              </a:prstGeom>
              <a:solidFill>
                <a:srgbClr val="000000"/>
              </a:solidFill>
              <a:ln w="9525">
                <a:solidFill>
                  <a:schemeClr val="tx1"/>
                </a:solidFill>
                <a:round/>
                <a:headEnd/>
                <a:tailEnd/>
              </a:ln>
            </p:spPr>
            <p:txBody>
              <a:bodyPr wrap="none" anchor="ctr"/>
              <a:lstStyle/>
              <a:p>
                <a:endParaRPr lang="en-US"/>
              </a:p>
            </p:txBody>
          </p:sp>
          <p:sp>
            <p:nvSpPr>
              <p:cNvPr id="32821" name="Oval 12"/>
              <p:cNvSpPr>
                <a:spLocks noChangeArrowheads="1"/>
              </p:cNvSpPr>
              <p:nvPr/>
            </p:nvSpPr>
            <p:spPr bwMode="auto">
              <a:xfrm>
                <a:off x="1377" y="3521"/>
                <a:ext cx="482" cy="509"/>
              </a:xfrm>
              <a:prstGeom prst="ellipse">
                <a:avLst/>
              </a:prstGeom>
              <a:solidFill>
                <a:schemeClr val="bg1"/>
              </a:solidFill>
              <a:ln w="9525">
                <a:solidFill>
                  <a:schemeClr val="tx1"/>
                </a:solidFill>
                <a:round/>
                <a:headEnd/>
                <a:tailEnd/>
              </a:ln>
            </p:spPr>
            <p:txBody>
              <a:bodyPr wrap="none" anchor="ctr"/>
              <a:lstStyle/>
              <a:p>
                <a:endParaRPr lang="en-US"/>
              </a:p>
            </p:txBody>
          </p:sp>
        </p:grpSp>
        <p:sp>
          <p:nvSpPr>
            <p:cNvPr id="32799" name="Line 13"/>
            <p:cNvSpPr>
              <a:spLocks noChangeShapeType="1"/>
            </p:cNvSpPr>
            <p:nvPr/>
          </p:nvSpPr>
          <p:spPr bwMode="auto">
            <a:xfrm flipV="1">
              <a:off x="3233299" y="5223160"/>
              <a:ext cx="919044" cy="24292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00" name="Line 14"/>
            <p:cNvSpPr>
              <a:spLocks noChangeShapeType="1"/>
            </p:cNvSpPr>
            <p:nvPr/>
          </p:nvSpPr>
          <p:spPr bwMode="auto">
            <a:xfrm>
              <a:off x="4152343" y="5223160"/>
              <a:ext cx="13129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01" name="Line 15"/>
            <p:cNvSpPr>
              <a:spLocks noChangeShapeType="1"/>
            </p:cNvSpPr>
            <p:nvPr/>
          </p:nvSpPr>
          <p:spPr bwMode="auto">
            <a:xfrm flipV="1">
              <a:off x="4283636" y="4648200"/>
              <a:ext cx="814783" cy="57496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02" name="Line 16"/>
            <p:cNvSpPr>
              <a:spLocks noChangeShapeType="1"/>
            </p:cNvSpPr>
            <p:nvPr/>
          </p:nvSpPr>
          <p:spPr bwMode="auto">
            <a:xfrm>
              <a:off x="5098419" y="4648200"/>
              <a:ext cx="133995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03" name="Line 17"/>
            <p:cNvSpPr>
              <a:spLocks noChangeShapeType="1"/>
            </p:cNvSpPr>
            <p:nvPr/>
          </p:nvSpPr>
          <p:spPr bwMode="auto">
            <a:xfrm>
              <a:off x="6438371" y="4648200"/>
              <a:ext cx="971175" cy="46387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04" name="Line 18"/>
            <p:cNvSpPr>
              <a:spLocks noChangeShapeType="1"/>
            </p:cNvSpPr>
            <p:nvPr/>
          </p:nvSpPr>
          <p:spPr bwMode="auto">
            <a:xfrm>
              <a:off x="7409546" y="5112074"/>
              <a:ext cx="21045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05" name="Line 19"/>
            <p:cNvSpPr>
              <a:spLocks noChangeShapeType="1"/>
            </p:cNvSpPr>
            <p:nvPr/>
          </p:nvSpPr>
          <p:spPr bwMode="auto">
            <a:xfrm>
              <a:off x="7620000" y="5112074"/>
              <a:ext cx="0" cy="10174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06" name="Line 20"/>
            <p:cNvSpPr>
              <a:spLocks noChangeShapeType="1"/>
            </p:cNvSpPr>
            <p:nvPr/>
          </p:nvSpPr>
          <p:spPr bwMode="auto">
            <a:xfrm flipH="1">
              <a:off x="7067801" y="6129546"/>
              <a:ext cx="552199" cy="4394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07" name="Line 21"/>
            <p:cNvSpPr>
              <a:spLocks noChangeShapeType="1"/>
            </p:cNvSpPr>
            <p:nvPr/>
          </p:nvSpPr>
          <p:spPr bwMode="auto">
            <a:xfrm flipH="1">
              <a:off x="3075941" y="5466083"/>
              <a:ext cx="157358" cy="3100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08" name="Line 22"/>
            <p:cNvSpPr>
              <a:spLocks noChangeShapeType="1"/>
            </p:cNvSpPr>
            <p:nvPr/>
          </p:nvSpPr>
          <p:spPr bwMode="auto">
            <a:xfrm>
              <a:off x="3075941" y="5776147"/>
              <a:ext cx="26065" cy="41931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09" name="Line 23"/>
            <p:cNvSpPr>
              <a:spLocks noChangeShapeType="1"/>
            </p:cNvSpPr>
            <p:nvPr/>
          </p:nvSpPr>
          <p:spPr bwMode="auto">
            <a:xfrm>
              <a:off x="3102006" y="6195465"/>
              <a:ext cx="525169" cy="2258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10" name="Line 24"/>
            <p:cNvSpPr>
              <a:spLocks noChangeShapeType="1"/>
            </p:cNvSpPr>
            <p:nvPr/>
          </p:nvSpPr>
          <p:spPr bwMode="auto">
            <a:xfrm flipV="1">
              <a:off x="4440993" y="6218048"/>
              <a:ext cx="1812990" cy="2197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11" name="Line 25"/>
            <p:cNvSpPr>
              <a:spLocks noChangeShapeType="1"/>
            </p:cNvSpPr>
            <p:nvPr/>
          </p:nvSpPr>
          <p:spPr bwMode="auto">
            <a:xfrm flipH="1">
              <a:off x="4415893" y="4758676"/>
              <a:ext cx="760722" cy="50904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12" name="Line 26"/>
            <p:cNvSpPr>
              <a:spLocks noChangeShapeType="1"/>
            </p:cNvSpPr>
            <p:nvPr/>
          </p:nvSpPr>
          <p:spPr bwMode="auto">
            <a:xfrm>
              <a:off x="4415893" y="5267716"/>
              <a:ext cx="130326" cy="83985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13" name="Line 27"/>
            <p:cNvSpPr>
              <a:spLocks noChangeShapeType="1"/>
            </p:cNvSpPr>
            <p:nvPr/>
          </p:nvSpPr>
          <p:spPr bwMode="auto">
            <a:xfrm>
              <a:off x="5176615" y="4758676"/>
              <a:ext cx="112949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14" name="Line 28"/>
            <p:cNvSpPr>
              <a:spLocks noChangeShapeType="1"/>
            </p:cNvSpPr>
            <p:nvPr/>
          </p:nvSpPr>
          <p:spPr bwMode="auto">
            <a:xfrm>
              <a:off x="6306113" y="4758676"/>
              <a:ext cx="420907" cy="2209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15" name="Line 29"/>
            <p:cNvSpPr>
              <a:spLocks noChangeShapeType="1"/>
            </p:cNvSpPr>
            <p:nvPr/>
          </p:nvSpPr>
          <p:spPr bwMode="auto">
            <a:xfrm flipV="1">
              <a:off x="4547186" y="6085600"/>
              <a:ext cx="1444213" cy="2197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16" name="Freeform 30"/>
            <p:cNvSpPr>
              <a:spLocks/>
            </p:cNvSpPr>
            <p:nvPr/>
          </p:nvSpPr>
          <p:spPr bwMode="auto">
            <a:xfrm>
              <a:off x="6251087" y="5876857"/>
              <a:ext cx="823472" cy="333868"/>
            </a:xfrm>
            <a:custGeom>
              <a:avLst/>
              <a:gdLst>
                <a:gd name="T0" fmla="*/ 5 w 889"/>
                <a:gd name="T1" fmla="*/ 539 h 539"/>
                <a:gd name="T2" fmla="*/ 5 w 889"/>
                <a:gd name="T3" fmla="*/ 397 h 539"/>
                <a:gd name="T4" fmla="*/ 34 w 889"/>
                <a:gd name="T5" fmla="*/ 255 h 539"/>
                <a:gd name="T6" fmla="*/ 147 w 889"/>
                <a:gd name="T7" fmla="*/ 113 h 539"/>
                <a:gd name="T8" fmla="*/ 289 w 889"/>
                <a:gd name="T9" fmla="*/ 28 h 539"/>
                <a:gd name="T10" fmla="*/ 459 w 889"/>
                <a:gd name="T11" fmla="*/ 0 h 539"/>
                <a:gd name="T12" fmla="*/ 601 w 889"/>
                <a:gd name="T13" fmla="*/ 28 h 539"/>
                <a:gd name="T14" fmla="*/ 714 w 889"/>
                <a:gd name="T15" fmla="*/ 85 h 539"/>
                <a:gd name="T16" fmla="*/ 799 w 889"/>
                <a:gd name="T17" fmla="*/ 198 h 539"/>
                <a:gd name="T18" fmla="*/ 856 w 889"/>
                <a:gd name="T19" fmla="*/ 312 h 539"/>
                <a:gd name="T20" fmla="*/ 884 w 889"/>
                <a:gd name="T21" fmla="*/ 425 h 539"/>
                <a:gd name="T22" fmla="*/ 884 w 889"/>
                <a:gd name="T23" fmla="*/ 482 h 5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89" h="539">
                  <a:moveTo>
                    <a:pt x="5" y="539"/>
                  </a:moveTo>
                  <a:cubicBezTo>
                    <a:pt x="2" y="491"/>
                    <a:pt x="0" y="444"/>
                    <a:pt x="5" y="397"/>
                  </a:cubicBezTo>
                  <a:cubicBezTo>
                    <a:pt x="10" y="350"/>
                    <a:pt x="10" y="302"/>
                    <a:pt x="34" y="255"/>
                  </a:cubicBezTo>
                  <a:cubicBezTo>
                    <a:pt x="58" y="208"/>
                    <a:pt x="105" y="151"/>
                    <a:pt x="147" y="113"/>
                  </a:cubicBezTo>
                  <a:cubicBezTo>
                    <a:pt x="189" y="75"/>
                    <a:pt x="237" y="47"/>
                    <a:pt x="289" y="28"/>
                  </a:cubicBezTo>
                  <a:cubicBezTo>
                    <a:pt x="341" y="9"/>
                    <a:pt x="407" y="0"/>
                    <a:pt x="459" y="0"/>
                  </a:cubicBezTo>
                  <a:cubicBezTo>
                    <a:pt x="511" y="0"/>
                    <a:pt x="559" y="14"/>
                    <a:pt x="601" y="28"/>
                  </a:cubicBezTo>
                  <a:cubicBezTo>
                    <a:pt x="643" y="42"/>
                    <a:pt x="681" y="57"/>
                    <a:pt x="714" y="85"/>
                  </a:cubicBezTo>
                  <a:cubicBezTo>
                    <a:pt x="747" y="113"/>
                    <a:pt x="775" y="160"/>
                    <a:pt x="799" y="198"/>
                  </a:cubicBezTo>
                  <a:cubicBezTo>
                    <a:pt x="823" y="236"/>
                    <a:pt x="842" y="274"/>
                    <a:pt x="856" y="312"/>
                  </a:cubicBezTo>
                  <a:cubicBezTo>
                    <a:pt x="870" y="350"/>
                    <a:pt x="879" y="397"/>
                    <a:pt x="884" y="425"/>
                  </a:cubicBezTo>
                  <a:cubicBezTo>
                    <a:pt x="889" y="453"/>
                    <a:pt x="886" y="467"/>
                    <a:pt x="884" y="48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17" name="Line 31"/>
            <p:cNvSpPr>
              <a:spLocks noChangeShapeType="1"/>
            </p:cNvSpPr>
            <p:nvPr/>
          </p:nvSpPr>
          <p:spPr bwMode="auto">
            <a:xfrm flipH="1">
              <a:off x="6595728" y="4979626"/>
              <a:ext cx="131292" cy="61951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18" name="Line 32"/>
            <p:cNvSpPr>
              <a:spLocks noChangeShapeType="1"/>
            </p:cNvSpPr>
            <p:nvPr/>
          </p:nvSpPr>
          <p:spPr bwMode="auto">
            <a:xfrm flipV="1">
              <a:off x="5991399" y="5599142"/>
              <a:ext cx="604330" cy="48645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19" name="Freeform 33"/>
            <p:cNvSpPr>
              <a:spLocks/>
            </p:cNvSpPr>
            <p:nvPr/>
          </p:nvSpPr>
          <p:spPr bwMode="auto">
            <a:xfrm>
              <a:off x="3618486" y="5876857"/>
              <a:ext cx="827333" cy="363165"/>
            </a:xfrm>
            <a:custGeom>
              <a:avLst/>
              <a:gdLst>
                <a:gd name="T0" fmla="*/ 9 w 893"/>
                <a:gd name="T1" fmla="*/ 539 h 567"/>
                <a:gd name="T2" fmla="*/ 9 w 893"/>
                <a:gd name="T3" fmla="*/ 369 h 567"/>
                <a:gd name="T4" fmla="*/ 66 w 893"/>
                <a:gd name="T5" fmla="*/ 227 h 567"/>
                <a:gd name="T6" fmla="*/ 208 w 893"/>
                <a:gd name="T7" fmla="*/ 57 h 567"/>
                <a:gd name="T8" fmla="*/ 435 w 893"/>
                <a:gd name="T9" fmla="*/ 0 h 567"/>
                <a:gd name="T10" fmla="*/ 661 w 893"/>
                <a:gd name="T11" fmla="*/ 57 h 567"/>
                <a:gd name="T12" fmla="*/ 803 w 893"/>
                <a:gd name="T13" fmla="*/ 198 h 567"/>
                <a:gd name="T14" fmla="*/ 860 w 893"/>
                <a:gd name="T15" fmla="*/ 340 h 567"/>
                <a:gd name="T16" fmla="*/ 888 w 893"/>
                <a:gd name="T17" fmla="*/ 510 h 567"/>
                <a:gd name="T18" fmla="*/ 888 w 893"/>
                <a:gd name="T19" fmla="*/ 567 h 5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93" h="567">
                  <a:moveTo>
                    <a:pt x="9" y="539"/>
                  </a:moveTo>
                  <a:cubicBezTo>
                    <a:pt x="4" y="480"/>
                    <a:pt x="0" y="421"/>
                    <a:pt x="9" y="369"/>
                  </a:cubicBezTo>
                  <a:cubicBezTo>
                    <a:pt x="18" y="317"/>
                    <a:pt x="33" y="279"/>
                    <a:pt x="66" y="227"/>
                  </a:cubicBezTo>
                  <a:cubicBezTo>
                    <a:pt x="99" y="175"/>
                    <a:pt x="146" y="95"/>
                    <a:pt x="208" y="57"/>
                  </a:cubicBezTo>
                  <a:cubicBezTo>
                    <a:pt x="270" y="19"/>
                    <a:pt x="360" y="0"/>
                    <a:pt x="435" y="0"/>
                  </a:cubicBezTo>
                  <a:cubicBezTo>
                    <a:pt x="510" y="0"/>
                    <a:pt x="600" y="24"/>
                    <a:pt x="661" y="57"/>
                  </a:cubicBezTo>
                  <a:cubicBezTo>
                    <a:pt x="722" y="90"/>
                    <a:pt x="770" y="151"/>
                    <a:pt x="803" y="198"/>
                  </a:cubicBezTo>
                  <a:cubicBezTo>
                    <a:pt x="836" y="245"/>
                    <a:pt x="846" y="288"/>
                    <a:pt x="860" y="340"/>
                  </a:cubicBezTo>
                  <a:cubicBezTo>
                    <a:pt x="874" y="392"/>
                    <a:pt x="883" y="472"/>
                    <a:pt x="888" y="510"/>
                  </a:cubicBezTo>
                  <a:cubicBezTo>
                    <a:pt x="893" y="548"/>
                    <a:pt x="890" y="557"/>
                    <a:pt x="888" y="567"/>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6" name="等腰三角形 35"/>
          <p:cNvSpPr/>
          <p:nvPr/>
        </p:nvSpPr>
        <p:spPr>
          <a:xfrm rot="16200000">
            <a:off x="2873517" y="4321243"/>
            <a:ext cx="1623317" cy="2273784"/>
          </a:xfrm>
          <a:prstGeom prst="triangle">
            <a:avLst/>
          </a:prstGeom>
          <a:gradFill flip="none" rotWithShape="1">
            <a:gsLst>
              <a:gs pos="100000">
                <a:schemeClr val="tx1">
                  <a:lumMod val="50000"/>
                  <a:lumOff val="50000"/>
                  <a:alpha val="80000"/>
                </a:schemeClr>
              </a:gs>
              <a:gs pos="48000">
                <a:schemeClr val="accent1">
                  <a:tint val="44500"/>
                  <a:satMod val="160000"/>
                </a:schemeClr>
              </a:gs>
              <a:gs pos="100000">
                <a:schemeClr val="accent1">
                  <a:tint val="23500"/>
                  <a:satMod val="160000"/>
                </a:schemeClr>
              </a:gs>
            </a:gsLst>
            <a:lin ang="5400000" scaled="1"/>
            <a:tileRect/>
          </a:gra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pPr algn="ctr" eaLnBrk="1" hangingPunct="1"/>
            <a:endParaRPr lang="en-US">
              <a:solidFill>
                <a:srgbClr val="FFFFFF"/>
              </a:solidFill>
            </a:endParaRPr>
          </a:p>
        </p:txBody>
      </p:sp>
      <p:grpSp>
        <p:nvGrpSpPr>
          <p:cNvPr id="37" name="组合 36"/>
          <p:cNvGrpSpPr/>
          <p:nvPr/>
        </p:nvGrpSpPr>
        <p:grpSpPr>
          <a:xfrm>
            <a:off x="5431668" y="4211979"/>
            <a:ext cx="2311127" cy="1348897"/>
            <a:chOff x="4568293" y="4911076"/>
            <a:chExt cx="2311127" cy="1348897"/>
          </a:xfrm>
          <a:effectLst>
            <a:glow rad="139700">
              <a:schemeClr val="accent2">
                <a:satMod val="175000"/>
                <a:alpha val="40000"/>
              </a:schemeClr>
            </a:glow>
          </a:effectLst>
        </p:grpSpPr>
        <p:sp>
          <p:nvSpPr>
            <p:cNvPr id="38" name="Line 25"/>
            <p:cNvSpPr>
              <a:spLocks noChangeShapeType="1"/>
            </p:cNvSpPr>
            <p:nvPr/>
          </p:nvSpPr>
          <p:spPr bwMode="auto">
            <a:xfrm flipH="1">
              <a:off x="4568293" y="4911076"/>
              <a:ext cx="760722" cy="509041"/>
            </a:xfrm>
            <a:prstGeom prst="line">
              <a:avLst/>
            </a:prstGeom>
            <a:noFill/>
            <a:ln w="19050">
              <a:solidFill>
                <a:schemeClr val="tx1"/>
              </a:solidFill>
              <a:round/>
              <a:headEnd/>
              <a:tailEnd/>
            </a:ln>
            <a:effectLst/>
          </p:spPr>
          <p:txBody>
            <a:bodyPr/>
            <a:lstStyle/>
            <a:p>
              <a:pPr>
                <a:defRPr/>
              </a:pPr>
              <a:endParaRPr lang="en-US">
                <a:latin typeface="Arial" charset="0"/>
                <a:ea typeface="宋体" pitchFamily="2" charset="-122"/>
              </a:endParaRPr>
            </a:p>
          </p:txBody>
        </p:sp>
        <p:sp>
          <p:nvSpPr>
            <p:cNvPr id="39" name="Line 26"/>
            <p:cNvSpPr>
              <a:spLocks noChangeShapeType="1"/>
            </p:cNvSpPr>
            <p:nvPr/>
          </p:nvSpPr>
          <p:spPr bwMode="auto">
            <a:xfrm>
              <a:off x="4568293" y="5420116"/>
              <a:ext cx="130326" cy="839857"/>
            </a:xfrm>
            <a:prstGeom prst="line">
              <a:avLst/>
            </a:prstGeom>
            <a:noFill/>
            <a:ln w="19050">
              <a:solidFill>
                <a:schemeClr val="tx1"/>
              </a:solidFill>
              <a:round/>
              <a:headEnd/>
              <a:tailEnd/>
            </a:ln>
            <a:effectLst/>
          </p:spPr>
          <p:txBody>
            <a:bodyPr/>
            <a:lstStyle/>
            <a:p>
              <a:pPr>
                <a:defRPr/>
              </a:pPr>
              <a:endParaRPr lang="en-US">
                <a:latin typeface="Arial" charset="0"/>
                <a:ea typeface="宋体" pitchFamily="2" charset="-122"/>
              </a:endParaRPr>
            </a:p>
          </p:txBody>
        </p:sp>
        <p:sp>
          <p:nvSpPr>
            <p:cNvPr id="40" name="Line 27"/>
            <p:cNvSpPr>
              <a:spLocks noChangeShapeType="1"/>
            </p:cNvSpPr>
            <p:nvPr/>
          </p:nvSpPr>
          <p:spPr bwMode="auto">
            <a:xfrm>
              <a:off x="5329015" y="4911076"/>
              <a:ext cx="1129498" cy="0"/>
            </a:xfrm>
            <a:prstGeom prst="line">
              <a:avLst/>
            </a:prstGeom>
            <a:noFill/>
            <a:ln w="19050">
              <a:solidFill>
                <a:schemeClr val="tx1"/>
              </a:solidFill>
              <a:round/>
              <a:headEnd/>
              <a:tailEnd/>
            </a:ln>
            <a:effectLst/>
          </p:spPr>
          <p:txBody>
            <a:bodyPr/>
            <a:lstStyle/>
            <a:p>
              <a:pPr>
                <a:defRPr/>
              </a:pPr>
              <a:endParaRPr lang="en-US">
                <a:latin typeface="Arial" charset="0"/>
                <a:ea typeface="宋体" pitchFamily="2" charset="-122"/>
              </a:endParaRPr>
            </a:p>
          </p:txBody>
        </p:sp>
        <p:sp>
          <p:nvSpPr>
            <p:cNvPr id="41" name="Line 28"/>
            <p:cNvSpPr>
              <a:spLocks noChangeShapeType="1"/>
            </p:cNvSpPr>
            <p:nvPr/>
          </p:nvSpPr>
          <p:spPr bwMode="auto">
            <a:xfrm>
              <a:off x="6458513" y="4911076"/>
              <a:ext cx="420907" cy="220950"/>
            </a:xfrm>
            <a:prstGeom prst="line">
              <a:avLst/>
            </a:prstGeom>
            <a:noFill/>
            <a:ln w="19050">
              <a:solidFill>
                <a:schemeClr val="tx1"/>
              </a:solidFill>
              <a:round/>
              <a:headEnd/>
              <a:tailEnd/>
            </a:ln>
            <a:effectLst/>
          </p:spPr>
          <p:txBody>
            <a:bodyPr/>
            <a:lstStyle/>
            <a:p>
              <a:pPr>
                <a:defRPr/>
              </a:pPr>
              <a:endParaRPr lang="en-US">
                <a:latin typeface="Arial" charset="0"/>
                <a:ea typeface="宋体" pitchFamily="2" charset="-122"/>
              </a:endParaRPr>
            </a:p>
          </p:txBody>
        </p:sp>
        <p:sp>
          <p:nvSpPr>
            <p:cNvPr id="42" name="Line 29"/>
            <p:cNvSpPr>
              <a:spLocks noChangeShapeType="1"/>
            </p:cNvSpPr>
            <p:nvPr/>
          </p:nvSpPr>
          <p:spPr bwMode="auto">
            <a:xfrm flipV="1">
              <a:off x="4699586" y="6238000"/>
              <a:ext cx="1444213" cy="21973"/>
            </a:xfrm>
            <a:prstGeom prst="line">
              <a:avLst/>
            </a:prstGeom>
            <a:noFill/>
            <a:ln w="19050">
              <a:solidFill>
                <a:schemeClr val="tx1"/>
              </a:solidFill>
              <a:round/>
              <a:headEnd/>
              <a:tailEnd/>
            </a:ln>
            <a:effectLst/>
          </p:spPr>
          <p:txBody>
            <a:bodyPr/>
            <a:lstStyle/>
            <a:p>
              <a:pPr>
                <a:defRPr/>
              </a:pPr>
              <a:endParaRPr lang="en-US">
                <a:latin typeface="Arial" charset="0"/>
                <a:ea typeface="宋体" pitchFamily="2" charset="-122"/>
              </a:endParaRPr>
            </a:p>
          </p:txBody>
        </p:sp>
        <p:sp>
          <p:nvSpPr>
            <p:cNvPr id="43" name="Line 31"/>
            <p:cNvSpPr>
              <a:spLocks noChangeShapeType="1"/>
            </p:cNvSpPr>
            <p:nvPr/>
          </p:nvSpPr>
          <p:spPr bwMode="auto">
            <a:xfrm flipH="1">
              <a:off x="6748128" y="5132026"/>
              <a:ext cx="131292" cy="619516"/>
            </a:xfrm>
            <a:prstGeom prst="line">
              <a:avLst/>
            </a:prstGeom>
            <a:noFill/>
            <a:ln w="19050">
              <a:solidFill>
                <a:schemeClr val="tx1"/>
              </a:solidFill>
              <a:round/>
              <a:headEnd/>
              <a:tailEnd/>
            </a:ln>
            <a:effectLst/>
          </p:spPr>
          <p:txBody>
            <a:bodyPr/>
            <a:lstStyle/>
            <a:p>
              <a:pPr>
                <a:defRPr/>
              </a:pPr>
              <a:endParaRPr lang="en-US">
                <a:latin typeface="Arial" charset="0"/>
                <a:ea typeface="宋体" pitchFamily="2" charset="-122"/>
              </a:endParaRPr>
            </a:p>
          </p:txBody>
        </p:sp>
        <p:sp>
          <p:nvSpPr>
            <p:cNvPr id="44" name="Line 32"/>
            <p:cNvSpPr>
              <a:spLocks noChangeShapeType="1"/>
            </p:cNvSpPr>
            <p:nvPr/>
          </p:nvSpPr>
          <p:spPr bwMode="auto">
            <a:xfrm flipV="1">
              <a:off x="6143799" y="5751542"/>
              <a:ext cx="604330" cy="486458"/>
            </a:xfrm>
            <a:prstGeom prst="line">
              <a:avLst/>
            </a:prstGeom>
            <a:noFill/>
            <a:ln w="19050">
              <a:solidFill>
                <a:schemeClr val="tx1"/>
              </a:solidFill>
              <a:round/>
              <a:headEnd/>
              <a:tailEnd/>
            </a:ln>
            <a:effectLst/>
          </p:spPr>
          <p:txBody>
            <a:bodyPr/>
            <a:lstStyle/>
            <a:p>
              <a:pPr>
                <a:defRPr/>
              </a:pPr>
              <a:endParaRPr lang="en-US">
                <a:latin typeface="Arial" charset="0"/>
                <a:ea typeface="宋体" pitchFamily="2" charset="-122"/>
              </a:endParaRPr>
            </a:p>
          </p:txBody>
        </p:sp>
      </p:grpSp>
      <p:sp>
        <p:nvSpPr>
          <p:cNvPr id="45" name="矩形 44"/>
          <p:cNvSpPr/>
          <p:nvPr/>
        </p:nvSpPr>
        <p:spPr>
          <a:xfrm>
            <a:off x="8632825" y="5408613"/>
            <a:ext cx="152400" cy="1524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grpSp>
        <p:nvGrpSpPr>
          <p:cNvPr id="32779" name="组合 45"/>
          <p:cNvGrpSpPr>
            <a:grpSpLocks/>
          </p:cNvGrpSpPr>
          <p:nvPr/>
        </p:nvGrpSpPr>
        <p:grpSpPr bwMode="auto">
          <a:xfrm>
            <a:off x="860425" y="4113213"/>
            <a:ext cx="1828800" cy="1747837"/>
            <a:chOff x="381000" y="4419600"/>
            <a:chExt cx="1828800" cy="1747463"/>
          </a:xfrm>
        </p:grpSpPr>
        <p:grpSp>
          <p:nvGrpSpPr>
            <p:cNvPr id="32782" name="Group 10"/>
            <p:cNvGrpSpPr>
              <a:grpSpLocks/>
            </p:cNvGrpSpPr>
            <p:nvPr/>
          </p:nvGrpSpPr>
          <p:grpSpPr bwMode="auto">
            <a:xfrm>
              <a:off x="715572" y="5700137"/>
              <a:ext cx="711488" cy="466926"/>
              <a:chOff x="1264" y="3379"/>
              <a:chExt cx="737" cy="765"/>
            </a:xfrm>
          </p:grpSpPr>
          <p:sp>
            <p:nvSpPr>
              <p:cNvPr id="32795" name="Oval 11"/>
              <p:cNvSpPr>
                <a:spLocks noChangeArrowheads="1"/>
              </p:cNvSpPr>
              <p:nvPr/>
            </p:nvSpPr>
            <p:spPr bwMode="auto">
              <a:xfrm>
                <a:off x="1264" y="3379"/>
                <a:ext cx="737" cy="765"/>
              </a:xfrm>
              <a:prstGeom prst="ellipse">
                <a:avLst/>
              </a:prstGeom>
              <a:solidFill>
                <a:srgbClr val="000000"/>
              </a:solidFill>
              <a:ln w="9525">
                <a:solidFill>
                  <a:schemeClr val="tx1"/>
                </a:solidFill>
                <a:round/>
                <a:headEnd/>
                <a:tailEnd/>
              </a:ln>
            </p:spPr>
            <p:txBody>
              <a:bodyPr wrap="none" anchor="ctr"/>
              <a:lstStyle/>
              <a:p>
                <a:endParaRPr lang="en-US"/>
              </a:p>
            </p:txBody>
          </p:sp>
          <p:sp>
            <p:nvSpPr>
              <p:cNvPr id="32796" name="Oval 12"/>
              <p:cNvSpPr>
                <a:spLocks noChangeArrowheads="1"/>
              </p:cNvSpPr>
              <p:nvPr/>
            </p:nvSpPr>
            <p:spPr bwMode="auto">
              <a:xfrm>
                <a:off x="1377" y="3521"/>
                <a:ext cx="482" cy="509"/>
              </a:xfrm>
              <a:prstGeom prst="ellipse">
                <a:avLst/>
              </a:prstGeom>
              <a:solidFill>
                <a:schemeClr val="bg1"/>
              </a:solidFill>
              <a:ln w="9525">
                <a:solidFill>
                  <a:schemeClr val="tx1"/>
                </a:solidFill>
                <a:round/>
                <a:headEnd/>
                <a:tailEnd/>
              </a:ln>
            </p:spPr>
            <p:txBody>
              <a:bodyPr wrap="none" anchor="ctr"/>
              <a:lstStyle/>
              <a:p>
                <a:endParaRPr lang="en-US"/>
              </a:p>
            </p:txBody>
          </p:sp>
        </p:grpSp>
        <p:sp>
          <p:nvSpPr>
            <p:cNvPr id="32783" name="Line 16"/>
            <p:cNvSpPr>
              <a:spLocks noChangeShapeType="1"/>
            </p:cNvSpPr>
            <p:nvPr/>
          </p:nvSpPr>
          <p:spPr bwMode="auto">
            <a:xfrm>
              <a:off x="469392" y="4419600"/>
              <a:ext cx="42976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84" name="Line 17"/>
            <p:cNvSpPr>
              <a:spLocks noChangeShapeType="1"/>
            </p:cNvSpPr>
            <p:nvPr/>
          </p:nvSpPr>
          <p:spPr bwMode="auto">
            <a:xfrm>
              <a:off x="847830" y="4419600"/>
              <a:ext cx="971175" cy="46387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85" name="Line 18"/>
            <p:cNvSpPr>
              <a:spLocks noChangeShapeType="1"/>
            </p:cNvSpPr>
            <p:nvPr/>
          </p:nvSpPr>
          <p:spPr bwMode="auto">
            <a:xfrm>
              <a:off x="1819005" y="4883474"/>
              <a:ext cx="21045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86" name="Line 19"/>
            <p:cNvSpPr>
              <a:spLocks noChangeShapeType="1"/>
            </p:cNvSpPr>
            <p:nvPr/>
          </p:nvSpPr>
          <p:spPr bwMode="auto">
            <a:xfrm>
              <a:off x="2029459" y="4883474"/>
              <a:ext cx="0" cy="10174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87" name="Line 20"/>
            <p:cNvSpPr>
              <a:spLocks noChangeShapeType="1"/>
            </p:cNvSpPr>
            <p:nvPr/>
          </p:nvSpPr>
          <p:spPr bwMode="auto">
            <a:xfrm flipH="1">
              <a:off x="1477260" y="5900946"/>
              <a:ext cx="552199" cy="4394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88" name="Line 24"/>
            <p:cNvSpPr>
              <a:spLocks noChangeShapeType="1"/>
            </p:cNvSpPr>
            <p:nvPr/>
          </p:nvSpPr>
          <p:spPr bwMode="auto">
            <a:xfrm flipV="1">
              <a:off x="381000" y="5989448"/>
              <a:ext cx="25603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89" name="Line 27"/>
            <p:cNvSpPr>
              <a:spLocks noChangeShapeType="1"/>
            </p:cNvSpPr>
            <p:nvPr/>
          </p:nvSpPr>
          <p:spPr bwMode="auto">
            <a:xfrm>
              <a:off x="441960" y="4530076"/>
              <a:ext cx="32004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90" name="Line 28"/>
            <p:cNvSpPr>
              <a:spLocks noChangeShapeType="1"/>
            </p:cNvSpPr>
            <p:nvPr/>
          </p:nvSpPr>
          <p:spPr bwMode="auto">
            <a:xfrm>
              <a:off x="715572" y="4530076"/>
              <a:ext cx="420907" cy="2209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91" name="Freeform 30"/>
            <p:cNvSpPr>
              <a:spLocks/>
            </p:cNvSpPr>
            <p:nvPr/>
          </p:nvSpPr>
          <p:spPr bwMode="auto">
            <a:xfrm>
              <a:off x="660546" y="5648257"/>
              <a:ext cx="823472" cy="333868"/>
            </a:xfrm>
            <a:custGeom>
              <a:avLst/>
              <a:gdLst>
                <a:gd name="T0" fmla="*/ 5 w 889"/>
                <a:gd name="T1" fmla="*/ 539 h 539"/>
                <a:gd name="T2" fmla="*/ 5 w 889"/>
                <a:gd name="T3" fmla="*/ 397 h 539"/>
                <a:gd name="T4" fmla="*/ 34 w 889"/>
                <a:gd name="T5" fmla="*/ 255 h 539"/>
                <a:gd name="T6" fmla="*/ 147 w 889"/>
                <a:gd name="T7" fmla="*/ 113 h 539"/>
                <a:gd name="T8" fmla="*/ 289 w 889"/>
                <a:gd name="T9" fmla="*/ 28 h 539"/>
                <a:gd name="T10" fmla="*/ 459 w 889"/>
                <a:gd name="T11" fmla="*/ 0 h 539"/>
                <a:gd name="T12" fmla="*/ 601 w 889"/>
                <a:gd name="T13" fmla="*/ 28 h 539"/>
                <a:gd name="T14" fmla="*/ 714 w 889"/>
                <a:gd name="T15" fmla="*/ 85 h 539"/>
                <a:gd name="T16" fmla="*/ 799 w 889"/>
                <a:gd name="T17" fmla="*/ 198 h 539"/>
                <a:gd name="T18" fmla="*/ 856 w 889"/>
                <a:gd name="T19" fmla="*/ 312 h 539"/>
                <a:gd name="T20" fmla="*/ 884 w 889"/>
                <a:gd name="T21" fmla="*/ 425 h 539"/>
                <a:gd name="T22" fmla="*/ 884 w 889"/>
                <a:gd name="T23" fmla="*/ 482 h 5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89" h="539">
                  <a:moveTo>
                    <a:pt x="5" y="539"/>
                  </a:moveTo>
                  <a:cubicBezTo>
                    <a:pt x="2" y="491"/>
                    <a:pt x="0" y="444"/>
                    <a:pt x="5" y="397"/>
                  </a:cubicBezTo>
                  <a:cubicBezTo>
                    <a:pt x="10" y="350"/>
                    <a:pt x="10" y="302"/>
                    <a:pt x="34" y="255"/>
                  </a:cubicBezTo>
                  <a:cubicBezTo>
                    <a:pt x="58" y="208"/>
                    <a:pt x="105" y="151"/>
                    <a:pt x="147" y="113"/>
                  </a:cubicBezTo>
                  <a:cubicBezTo>
                    <a:pt x="189" y="75"/>
                    <a:pt x="237" y="47"/>
                    <a:pt x="289" y="28"/>
                  </a:cubicBezTo>
                  <a:cubicBezTo>
                    <a:pt x="341" y="9"/>
                    <a:pt x="407" y="0"/>
                    <a:pt x="459" y="0"/>
                  </a:cubicBezTo>
                  <a:cubicBezTo>
                    <a:pt x="511" y="0"/>
                    <a:pt x="559" y="14"/>
                    <a:pt x="601" y="28"/>
                  </a:cubicBezTo>
                  <a:cubicBezTo>
                    <a:pt x="643" y="42"/>
                    <a:pt x="681" y="57"/>
                    <a:pt x="714" y="85"/>
                  </a:cubicBezTo>
                  <a:cubicBezTo>
                    <a:pt x="747" y="113"/>
                    <a:pt x="775" y="160"/>
                    <a:pt x="799" y="198"/>
                  </a:cubicBezTo>
                  <a:cubicBezTo>
                    <a:pt x="823" y="236"/>
                    <a:pt x="842" y="274"/>
                    <a:pt x="856" y="312"/>
                  </a:cubicBezTo>
                  <a:cubicBezTo>
                    <a:pt x="870" y="350"/>
                    <a:pt x="879" y="397"/>
                    <a:pt x="884" y="425"/>
                  </a:cubicBezTo>
                  <a:cubicBezTo>
                    <a:pt x="889" y="453"/>
                    <a:pt x="886" y="467"/>
                    <a:pt x="884" y="48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92" name="Line 31"/>
            <p:cNvSpPr>
              <a:spLocks noChangeShapeType="1"/>
            </p:cNvSpPr>
            <p:nvPr/>
          </p:nvSpPr>
          <p:spPr bwMode="auto">
            <a:xfrm flipH="1">
              <a:off x="1005187" y="4751026"/>
              <a:ext cx="131292" cy="61951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93" name="Line 32"/>
            <p:cNvSpPr>
              <a:spLocks noChangeShapeType="1"/>
            </p:cNvSpPr>
            <p:nvPr/>
          </p:nvSpPr>
          <p:spPr bwMode="auto">
            <a:xfrm flipV="1">
              <a:off x="400858" y="5370542"/>
              <a:ext cx="604330" cy="48645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矩形 58"/>
            <p:cNvSpPr/>
            <p:nvPr/>
          </p:nvSpPr>
          <p:spPr>
            <a:xfrm>
              <a:off x="2057400" y="5714723"/>
              <a:ext cx="152400" cy="15236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grpSp>
      <p:sp>
        <p:nvSpPr>
          <p:cNvPr id="32780" name="Text Box 8"/>
          <p:cNvSpPr txBox="1">
            <a:spLocks noChangeArrowheads="1"/>
          </p:cNvSpPr>
          <p:nvPr/>
        </p:nvSpPr>
        <p:spPr bwMode="auto">
          <a:xfrm>
            <a:off x="611188" y="6162675"/>
            <a:ext cx="85328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pPr eaLnBrk="1" hangingPunct="1"/>
            <a:r>
              <a:rPr lang="en-US" sz="1600" b="1" dirty="0" smtClean="0">
                <a:latin typeface="Times New Roman" pitchFamily="18" charset="0"/>
                <a:cs typeface="Times New Roman" pitchFamily="18" charset="0"/>
              </a:rPr>
              <a:t>Zhu et al., </a:t>
            </a:r>
            <a:r>
              <a:rPr lang="en-US" sz="1600" dirty="0" smtClean="0">
                <a:latin typeface="Times New Roman" pitchFamily="18" charset="0"/>
                <a:cs typeface="Times New Roman" pitchFamily="18" charset="0"/>
              </a:rPr>
              <a:t>2007</a:t>
            </a:r>
            <a:r>
              <a:rPr lang="en-US" sz="1600" dirty="0">
                <a:latin typeface="Times New Roman" pitchFamily="18" charset="0"/>
                <a:cs typeface="Times New Roman" pitchFamily="18" charset="0"/>
              </a:rPr>
              <a:t>. In-cabin commuter exposure to ultrafine particles on Los Angeles freeways. </a:t>
            </a:r>
            <a:endParaRPr lang="en-US" sz="1600" dirty="0" smtClean="0">
              <a:latin typeface="Times New Roman" pitchFamily="18" charset="0"/>
              <a:cs typeface="Times New Roman" pitchFamily="18" charset="0"/>
            </a:endParaRPr>
          </a:p>
          <a:p>
            <a:pPr algn="l" eaLnBrk="1" hangingPunct="1"/>
            <a:r>
              <a:rPr lang="en-US" sz="1600" dirty="0" smtClean="0">
                <a:latin typeface="Times New Roman" pitchFamily="18" charset="0"/>
                <a:cs typeface="Times New Roman" pitchFamily="18" charset="0"/>
              </a:rPr>
              <a:t>Environmental Science and  Technology </a:t>
            </a:r>
            <a:r>
              <a:rPr lang="en-US" sz="1600" dirty="0">
                <a:latin typeface="Times New Roman" pitchFamily="18" charset="0"/>
                <a:cs typeface="Times New Roman" pitchFamily="18" charset="0"/>
              </a:rPr>
              <a:t>41(7):</a:t>
            </a:r>
            <a:r>
              <a:rPr lang="en-US" sz="1600" dirty="0" smtClean="0">
                <a:latin typeface="Times New Roman" pitchFamily="18" charset="0"/>
                <a:cs typeface="Times New Roman" pitchFamily="18" charset="0"/>
              </a:rPr>
              <a:t>2138-2145</a:t>
            </a:r>
            <a:endParaRPr lang="en-US" altLang="zh-CN" sz="1600" dirty="0">
              <a:latin typeface="Times New Roman" pitchFamily="18" charset="0"/>
              <a:cs typeface="Times New Roman" pitchFamily="18" charset="0"/>
            </a:endParaRPr>
          </a:p>
        </p:txBody>
      </p:sp>
      <p:sp>
        <p:nvSpPr>
          <p:cNvPr id="64" name="矩形 63"/>
          <p:cNvSpPr>
            <a:spLocks noChangeArrowheads="1"/>
          </p:cNvSpPr>
          <p:nvPr/>
        </p:nvSpPr>
        <p:spPr bwMode="auto">
          <a:xfrm>
            <a:off x="755650" y="2665413"/>
            <a:ext cx="79930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Char char="•"/>
            </a:pPr>
            <a:endParaRPr lang="en-US" sz="1200" dirty="0">
              <a:latin typeface="楷体" pitchFamily="49" charset="-122"/>
              <a:ea typeface="楷体" pitchFamily="49" charset="-122"/>
              <a:cs typeface="Times New Roman" pitchFamily="18" charset="0"/>
            </a:endParaRPr>
          </a:p>
          <a:p>
            <a:pPr algn="l">
              <a:buFont typeface="Arial" pitchFamily="34" charset="0"/>
              <a:buChar char="•"/>
            </a:pPr>
            <a:r>
              <a:rPr lang="zh-CN" altLang="en-US" sz="2400" dirty="0">
                <a:latin typeface="楷体" pitchFamily="49" charset="-122"/>
                <a:ea typeface="楷体" pitchFamily="49" charset="-122"/>
                <a:cs typeface="Times New Roman" pitchFamily="18" charset="0"/>
              </a:rPr>
              <a:t>两大因素决定车厢内的颗粒物浓度</a:t>
            </a:r>
            <a:r>
              <a:rPr lang="en-US" altLang="zh-CN" sz="2400" dirty="0">
                <a:latin typeface="楷体" pitchFamily="49" charset="-122"/>
                <a:ea typeface="楷体" pitchFamily="49" charset="-122"/>
                <a:cs typeface="Times New Roman" pitchFamily="18" charset="0"/>
              </a:rPr>
              <a:t>: (1)</a:t>
            </a:r>
            <a:r>
              <a:rPr lang="zh-CN" altLang="en-US" sz="2400" dirty="0">
                <a:latin typeface="楷体" pitchFamily="49" charset="-122"/>
                <a:ea typeface="楷体" pitchFamily="49" charset="-122"/>
                <a:cs typeface="Times New Roman" pitchFamily="18" charset="0"/>
              </a:rPr>
              <a:t>路上机动车尾气排放量；（</a:t>
            </a:r>
            <a:r>
              <a:rPr lang="en-US" altLang="zh-CN" sz="2400" dirty="0">
                <a:latin typeface="楷体" pitchFamily="49" charset="-122"/>
                <a:ea typeface="楷体" pitchFamily="49" charset="-122"/>
                <a:cs typeface="Times New Roman" pitchFamily="18" charset="0"/>
              </a:rPr>
              <a:t>2</a:t>
            </a:r>
            <a:r>
              <a:rPr lang="zh-CN" altLang="en-US" sz="2400" dirty="0">
                <a:latin typeface="楷体" pitchFamily="49" charset="-122"/>
                <a:ea typeface="楷体" pitchFamily="49" charset="-122"/>
                <a:cs typeface="Times New Roman" pitchFamily="18" charset="0"/>
              </a:rPr>
              <a:t>）道路上的颗粒物进入车厢内的比例。</a:t>
            </a:r>
            <a:endParaRPr lang="en-US" sz="2400" dirty="0">
              <a:latin typeface="楷体" pitchFamily="49" charset="-122"/>
              <a:ea typeface="楷体" pitchFamily="49" charset="-122"/>
              <a:cs typeface="Times New Roman" pitchFamily="18" charset="0"/>
            </a:endParaRPr>
          </a:p>
        </p:txBody>
      </p:sp>
      <p:sp>
        <p:nvSpPr>
          <p:cNvPr id="2" name="TextBox 1"/>
          <p:cNvSpPr txBox="1"/>
          <p:nvPr/>
        </p:nvSpPr>
        <p:spPr>
          <a:xfrm>
            <a:off x="1769400" y="228600"/>
            <a:ext cx="5393400" cy="769441"/>
          </a:xfrm>
          <a:prstGeom prst="rect">
            <a:avLst/>
          </a:prstGeom>
          <a:noFill/>
        </p:spPr>
        <p:txBody>
          <a:bodyPr wrap="square" rtlCol="0">
            <a:spAutoFit/>
          </a:bodyPr>
          <a:lstStyle/>
          <a:p>
            <a:r>
              <a:rPr lang="en-US" sz="4400" b="1" dirty="0" smtClean="0"/>
              <a:t>In-Cabin Exposure</a:t>
            </a:r>
            <a:endParaRPr lang="en-US" sz="4400" b="1" dirty="0"/>
          </a:p>
        </p:txBody>
      </p:sp>
    </p:spTree>
    <p:extLst>
      <p:ext uri="{BB962C8B-B14F-4D97-AF65-F5344CB8AC3E}">
        <p14:creationId xmlns:p14="http://schemas.microsoft.com/office/powerpoint/2010/main" val="915912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up)">
                                      <p:cBhvr>
                                        <p:cTn id="7" dur="500"/>
                                        <p:tgtEl>
                                          <p:spTgt spid="6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3"/>
          <p:cNvSpPr>
            <a:spLocks noGrp="1"/>
          </p:cNvSpPr>
          <p:nvPr>
            <p:ph type="sldNum" sz="quarter" idx="12"/>
          </p:nvPr>
        </p:nvSpPr>
        <p:spPr/>
        <p:txBody>
          <a:bodyPr/>
          <a:lstStyle/>
          <a:p>
            <a:pPr>
              <a:defRPr/>
            </a:pPr>
            <a:fld id="{E0DD28E4-8DD8-406A-A6C0-7C25AB263E74}" type="slidenum">
              <a:rPr lang="en-US" altLang="en-US"/>
              <a:pPr>
                <a:defRPr/>
              </a:pPr>
              <a:t>61</a:t>
            </a:fld>
            <a:endParaRPr lang="en-US" altLang="en-US"/>
          </a:p>
        </p:txBody>
      </p:sp>
      <p:pic>
        <p:nvPicPr>
          <p:cNvPr id="21507" name="Picture 5" descr="la-map-fwy-n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819150"/>
            <a:ext cx="6477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7" name="Freeform 7"/>
          <p:cNvSpPr>
            <a:spLocks/>
          </p:cNvSpPr>
          <p:nvPr/>
        </p:nvSpPr>
        <p:spPr bwMode="auto">
          <a:xfrm>
            <a:off x="2051050" y="1827213"/>
            <a:ext cx="2041525" cy="2390775"/>
          </a:xfrm>
          <a:custGeom>
            <a:avLst/>
            <a:gdLst>
              <a:gd name="T0" fmla="*/ 0 w 1286"/>
              <a:gd name="T1" fmla="*/ 0 h 1506"/>
              <a:gd name="T2" fmla="*/ 2147483647 w 1286"/>
              <a:gd name="T3" fmla="*/ 2147483647 h 1506"/>
              <a:gd name="T4" fmla="*/ 2147483647 w 1286"/>
              <a:gd name="T5" fmla="*/ 2147483647 h 1506"/>
              <a:gd name="T6" fmla="*/ 2147483647 w 1286"/>
              <a:gd name="T7" fmla="*/ 2147483647 h 1506"/>
              <a:gd name="T8" fmla="*/ 2147483647 w 1286"/>
              <a:gd name="T9" fmla="*/ 2147483647 h 1506"/>
              <a:gd name="T10" fmla="*/ 2147483647 w 1286"/>
              <a:gd name="T11" fmla="*/ 2147483647 h 1506"/>
              <a:gd name="T12" fmla="*/ 2147483647 w 1286"/>
              <a:gd name="T13" fmla="*/ 2147483647 h 1506"/>
              <a:gd name="T14" fmla="*/ 2147483647 w 1286"/>
              <a:gd name="T15" fmla="*/ 2147483647 h 1506"/>
              <a:gd name="T16" fmla="*/ 2147483647 w 1286"/>
              <a:gd name="T17" fmla="*/ 2147483647 h 1506"/>
              <a:gd name="T18" fmla="*/ 2147483647 w 1286"/>
              <a:gd name="T19" fmla="*/ 2147483647 h 1506"/>
              <a:gd name="T20" fmla="*/ 2147483647 w 1286"/>
              <a:gd name="T21" fmla="*/ 2147483647 h 1506"/>
              <a:gd name="T22" fmla="*/ 2147483647 w 1286"/>
              <a:gd name="T23" fmla="*/ 2147483647 h 1506"/>
              <a:gd name="T24" fmla="*/ 2147483647 w 1286"/>
              <a:gd name="T25" fmla="*/ 2147483647 h 1506"/>
              <a:gd name="T26" fmla="*/ 2147483647 w 1286"/>
              <a:gd name="T27" fmla="*/ 2147483647 h 1506"/>
              <a:gd name="T28" fmla="*/ 2147483647 w 1286"/>
              <a:gd name="T29" fmla="*/ 2147483647 h 1506"/>
              <a:gd name="T30" fmla="*/ 2147483647 w 1286"/>
              <a:gd name="T31" fmla="*/ 2147483647 h 1506"/>
              <a:gd name="T32" fmla="*/ 2147483647 w 1286"/>
              <a:gd name="T33" fmla="*/ 2147483647 h 1506"/>
              <a:gd name="T34" fmla="*/ 2147483647 w 1286"/>
              <a:gd name="T35" fmla="*/ 2147483647 h 1506"/>
              <a:gd name="T36" fmla="*/ 2147483647 w 1286"/>
              <a:gd name="T37" fmla="*/ 2147483647 h 1506"/>
              <a:gd name="T38" fmla="*/ 2147483647 w 1286"/>
              <a:gd name="T39" fmla="*/ 2147483647 h 1506"/>
              <a:gd name="T40" fmla="*/ 2147483647 w 1286"/>
              <a:gd name="T41" fmla="*/ 2147483647 h 1506"/>
              <a:gd name="T42" fmla="*/ 2147483647 w 1286"/>
              <a:gd name="T43" fmla="*/ 2147483647 h 1506"/>
              <a:gd name="T44" fmla="*/ 2147483647 w 1286"/>
              <a:gd name="T45" fmla="*/ 2147483647 h 1506"/>
              <a:gd name="T46" fmla="*/ 2147483647 w 1286"/>
              <a:gd name="T47" fmla="*/ 2147483647 h 1506"/>
              <a:gd name="T48" fmla="*/ 2147483647 w 1286"/>
              <a:gd name="T49" fmla="*/ 2147483647 h 1506"/>
              <a:gd name="T50" fmla="*/ 2147483647 w 1286"/>
              <a:gd name="T51" fmla="*/ 2147483647 h 1506"/>
              <a:gd name="T52" fmla="*/ 2147483647 w 1286"/>
              <a:gd name="T53" fmla="*/ 2147483647 h 1506"/>
              <a:gd name="T54" fmla="*/ 2147483647 w 1286"/>
              <a:gd name="T55" fmla="*/ 2147483647 h 1506"/>
              <a:gd name="T56" fmla="*/ 2147483647 w 1286"/>
              <a:gd name="T57" fmla="*/ 2147483647 h 1506"/>
              <a:gd name="T58" fmla="*/ 2147483647 w 1286"/>
              <a:gd name="T59" fmla="*/ 2147483647 h 1506"/>
              <a:gd name="T60" fmla="*/ 2147483647 w 1286"/>
              <a:gd name="T61" fmla="*/ 2147483647 h 150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86"/>
              <a:gd name="T94" fmla="*/ 0 h 1506"/>
              <a:gd name="T95" fmla="*/ 1286 w 1286"/>
              <a:gd name="T96" fmla="*/ 1506 h 150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86" h="1506">
                <a:moveTo>
                  <a:pt x="0" y="0"/>
                </a:moveTo>
                <a:cubicBezTo>
                  <a:pt x="56" y="19"/>
                  <a:pt x="38" y="48"/>
                  <a:pt x="66" y="90"/>
                </a:cubicBezTo>
                <a:cubicBezTo>
                  <a:pt x="78" y="108"/>
                  <a:pt x="95" y="123"/>
                  <a:pt x="102" y="144"/>
                </a:cubicBezTo>
                <a:cubicBezTo>
                  <a:pt x="116" y="186"/>
                  <a:pt x="102" y="176"/>
                  <a:pt x="132" y="186"/>
                </a:cubicBezTo>
                <a:cubicBezTo>
                  <a:pt x="141" y="213"/>
                  <a:pt x="158" y="234"/>
                  <a:pt x="174" y="258"/>
                </a:cubicBezTo>
                <a:cubicBezTo>
                  <a:pt x="194" y="287"/>
                  <a:pt x="198" y="324"/>
                  <a:pt x="234" y="336"/>
                </a:cubicBezTo>
                <a:cubicBezTo>
                  <a:pt x="255" y="400"/>
                  <a:pt x="268" y="397"/>
                  <a:pt x="312" y="426"/>
                </a:cubicBezTo>
                <a:cubicBezTo>
                  <a:pt x="342" y="472"/>
                  <a:pt x="353" y="531"/>
                  <a:pt x="402" y="564"/>
                </a:cubicBezTo>
                <a:cubicBezTo>
                  <a:pt x="436" y="616"/>
                  <a:pt x="391" y="555"/>
                  <a:pt x="432" y="588"/>
                </a:cubicBezTo>
                <a:cubicBezTo>
                  <a:pt x="438" y="593"/>
                  <a:pt x="439" y="601"/>
                  <a:pt x="444" y="606"/>
                </a:cubicBezTo>
                <a:cubicBezTo>
                  <a:pt x="449" y="611"/>
                  <a:pt x="456" y="614"/>
                  <a:pt x="462" y="618"/>
                </a:cubicBezTo>
                <a:cubicBezTo>
                  <a:pt x="482" y="648"/>
                  <a:pt x="510" y="666"/>
                  <a:pt x="522" y="702"/>
                </a:cubicBezTo>
                <a:cubicBezTo>
                  <a:pt x="525" y="769"/>
                  <a:pt x="539" y="856"/>
                  <a:pt x="516" y="924"/>
                </a:cubicBezTo>
                <a:cubicBezTo>
                  <a:pt x="521" y="966"/>
                  <a:pt x="523" y="998"/>
                  <a:pt x="546" y="1032"/>
                </a:cubicBezTo>
                <a:cubicBezTo>
                  <a:pt x="534" y="1067"/>
                  <a:pt x="545" y="1108"/>
                  <a:pt x="576" y="1128"/>
                </a:cubicBezTo>
                <a:cubicBezTo>
                  <a:pt x="584" y="1153"/>
                  <a:pt x="597" y="1150"/>
                  <a:pt x="618" y="1164"/>
                </a:cubicBezTo>
                <a:cubicBezTo>
                  <a:pt x="652" y="1216"/>
                  <a:pt x="607" y="1155"/>
                  <a:pt x="648" y="1188"/>
                </a:cubicBezTo>
                <a:cubicBezTo>
                  <a:pt x="654" y="1193"/>
                  <a:pt x="657" y="1200"/>
                  <a:pt x="660" y="1206"/>
                </a:cubicBezTo>
                <a:cubicBezTo>
                  <a:pt x="663" y="1212"/>
                  <a:pt x="662" y="1220"/>
                  <a:pt x="666" y="1224"/>
                </a:cubicBezTo>
                <a:cubicBezTo>
                  <a:pt x="670" y="1228"/>
                  <a:pt x="678" y="1227"/>
                  <a:pt x="684" y="1230"/>
                </a:cubicBezTo>
                <a:cubicBezTo>
                  <a:pt x="703" y="1241"/>
                  <a:pt x="717" y="1259"/>
                  <a:pt x="738" y="1266"/>
                </a:cubicBezTo>
                <a:cubicBezTo>
                  <a:pt x="756" y="1272"/>
                  <a:pt x="774" y="1278"/>
                  <a:pt x="792" y="1284"/>
                </a:cubicBezTo>
                <a:cubicBezTo>
                  <a:pt x="798" y="1286"/>
                  <a:pt x="810" y="1290"/>
                  <a:pt x="810" y="1290"/>
                </a:cubicBezTo>
                <a:cubicBezTo>
                  <a:pt x="853" y="1284"/>
                  <a:pt x="871" y="1276"/>
                  <a:pt x="912" y="1290"/>
                </a:cubicBezTo>
                <a:cubicBezTo>
                  <a:pt x="924" y="1302"/>
                  <a:pt x="943" y="1310"/>
                  <a:pt x="948" y="1326"/>
                </a:cubicBezTo>
                <a:cubicBezTo>
                  <a:pt x="956" y="1350"/>
                  <a:pt x="963" y="1360"/>
                  <a:pt x="984" y="1374"/>
                </a:cubicBezTo>
                <a:cubicBezTo>
                  <a:pt x="988" y="1380"/>
                  <a:pt x="991" y="1387"/>
                  <a:pt x="996" y="1392"/>
                </a:cubicBezTo>
                <a:cubicBezTo>
                  <a:pt x="1007" y="1401"/>
                  <a:pt x="1032" y="1416"/>
                  <a:pt x="1032" y="1416"/>
                </a:cubicBezTo>
                <a:cubicBezTo>
                  <a:pt x="1045" y="1436"/>
                  <a:pt x="1124" y="1485"/>
                  <a:pt x="1152" y="1488"/>
                </a:cubicBezTo>
                <a:cubicBezTo>
                  <a:pt x="1190" y="1491"/>
                  <a:pt x="1228" y="1492"/>
                  <a:pt x="1266" y="1494"/>
                </a:cubicBezTo>
                <a:cubicBezTo>
                  <a:pt x="1286" y="1501"/>
                  <a:pt x="1284" y="1494"/>
                  <a:pt x="1284" y="1506"/>
                </a:cubicBezTo>
              </a:path>
            </a:pathLst>
          </a:cu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 name="Group 16"/>
          <p:cNvGrpSpPr>
            <a:grpSpLocks/>
          </p:cNvGrpSpPr>
          <p:nvPr/>
        </p:nvGrpSpPr>
        <p:grpSpPr bwMode="auto">
          <a:xfrm>
            <a:off x="4067175" y="2078038"/>
            <a:ext cx="361950" cy="2789237"/>
            <a:chOff x="2562" y="1207"/>
            <a:chExt cx="228" cy="1757"/>
          </a:xfrm>
        </p:grpSpPr>
        <p:sp>
          <p:nvSpPr>
            <p:cNvPr id="21523" name="Freeform 8"/>
            <p:cNvSpPr>
              <a:spLocks/>
            </p:cNvSpPr>
            <p:nvPr/>
          </p:nvSpPr>
          <p:spPr bwMode="auto">
            <a:xfrm>
              <a:off x="2688" y="1207"/>
              <a:ext cx="102" cy="876"/>
            </a:xfrm>
            <a:custGeom>
              <a:avLst/>
              <a:gdLst>
                <a:gd name="T0" fmla="*/ 102 w 102"/>
                <a:gd name="T1" fmla="*/ 0 h 876"/>
                <a:gd name="T2" fmla="*/ 78 w 102"/>
                <a:gd name="T3" fmla="*/ 54 h 876"/>
                <a:gd name="T4" fmla="*/ 72 w 102"/>
                <a:gd name="T5" fmla="*/ 144 h 876"/>
                <a:gd name="T6" fmla="*/ 60 w 102"/>
                <a:gd name="T7" fmla="*/ 180 h 876"/>
                <a:gd name="T8" fmla="*/ 42 w 102"/>
                <a:gd name="T9" fmla="*/ 318 h 876"/>
                <a:gd name="T10" fmla="*/ 48 w 102"/>
                <a:gd name="T11" fmla="*/ 348 h 876"/>
                <a:gd name="T12" fmla="*/ 66 w 102"/>
                <a:gd name="T13" fmla="*/ 354 h 876"/>
                <a:gd name="T14" fmla="*/ 72 w 102"/>
                <a:gd name="T15" fmla="*/ 372 h 876"/>
                <a:gd name="T16" fmla="*/ 84 w 102"/>
                <a:gd name="T17" fmla="*/ 390 h 876"/>
                <a:gd name="T18" fmla="*/ 96 w 102"/>
                <a:gd name="T19" fmla="*/ 426 h 876"/>
                <a:gd name="T20" fmla="*/ 90 w 102"/>
                <a:gd name="T21" fmla="*/ 450 h 876"/>
                <a:gd name="T22" fmla="*/ 78 w 102"/>
                <a:gd name="T23" fmla="*/ 486 h 876"/>
                <a:gd name="T24" fmla="*/ 66 w 102"/>
                <a:gd name="T25" fmla="*/ 612 h 876"/>
                <a:gd name="T26" fmla="*/ 48 w 102"/>
                <a:gd name="T27" fmla="*/ 666 h 876"/>
                <a:gd name="T28" fmla="*/ 36 w 102"/>
                <a:gd name="T29" fmla="*/ 702 h 876"/>
                <a:gd name="T30" fmla="*/ 48 w 102"/>
                <a:gd name="T31" fmla="*/ 750 h 876"/>
                <a:gd name="T32" fmla="*/ 0 w 102"/>
                <a:gd name="T33" fmla="*/ 876 h 8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876"/>
                <a:gd name="T53" fmla="*/ 102 w 102"/>
                <a:gd name="T54" fmla="*/ 876 h 8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876">
                  <a:moveTo>
                    <a:pt x="102" y="0"/>
                  </a:moveTo>
                  <a:cubicBezTo>
                    <a:pt x="91" y="16"/>
                    <a:pt x="78" y="54"/>
                    <a:pt x="78" y="54"/>
                  </a:cubicBezTo>
                  <a:cubicBezTo>
                    <a:pt x="76" y="84"/>
                    <a:pt x="76" y="114"/>
                    <a:pt x="72" y="144"/>
                  </a:cubicBezTo>
                  <a:cubicBezTo>
                    <a:pt x="70" y="157"/>
                    <a:pt x="60" y="180"/>
                    <a:pt x="60" y="180"/>
                  </a:cubicBezTo>
                  <a:cubicBezTo>
                    <a:pt x="56" y="249"/>
                    <a:pt x="55" y="265"/>
                    <a:pt x="42" y="318"/>
                  </a:cubicBezTo>
                  <a:cubicBezTo>
                    <a:pt x="44" y="328"/>
                    <a:pt x="42" y="340"/>
                    <a:pt x="48" y="348"/>
                  </a:cubicBezTo>
                  <a:cubicBezTo>
                    <a:pt x="52" y="353"/>
                    <a:pt x="62" y="350"/>
                    <a:pt x="66" y="354"/>
                  </a:cubicBezTo>
                  <a:cubicBezTo>
                    <a:pt x="70" y="358"/>
                    <a:pt x="69" y="366"/>
                    <a:pt x="72" y="372"/>
                  </a:cubicBezTo>
                  <a:cubicBezTo>
                    <a:pt x="75" y="378"/>
                    <a:pt x="81" y="383"/>
                    <a:pt x="84" y="390"/>
                  </a:cubicBezTo>
                  <a:cubicBezTo>
                    <a:pt x="89" y="402"/>
                    <a:pt x="96" y="426"/>
                    <a:pt x="96" y="426"/>
                  </a:cubicBezTo>
                  <a:cubicBezTo>
                    <a:pt x="94" y="434"/>
                    <a:pt x="92" y="442"/>
                    <a:pt x="90" y="450"/>
                  </a:cubicBezTo>
                  <a:cubicBezTo>
                    <a:pt x="86" y="462"/>
                    <a:pt x="78" y="486"/>
                    <a:pt x="78" y="486"/>
                  </a:cubicBezTo>
                  <a:cubicBezTo>
                    <a:pt x="74" y="528"/>
                    <a:pt x="79" y="572"/>
                    <a:pt x="66" y="612"/>
                  </a:cubicBezTo>
                  <a:cubicBezTo>
                    <a:pt x="60" y="630"/>
                    <a:pt x="54" y="648"/>
                    <a:pt x="48" y="666"/>
                  </a:cubicBezTo>
                  <a:cubicBezTo>
                    <a:pt x="44" y="678"/>
                    <a:pt x="36" y="702"/>
                    <a:pt x="36" y="702"/>
                  </a:cubicBezTo>
                  <a:cubicBezTo>
                    <a:pt x="40" y="718"/>
                    <a:pt x="52" y="734"/>
                    <a:pt x="48" y="750"/>
                  </a:cubicBezTo>
                  <a:cubicBezTo>
                    <a:pt x="36" y="796"/>
                    <a:pt x="21" y="834"/>
                    <a:pt x="0" y="876"/>
                  </a:cubicBezTo>
                </a:path>
              </a:pathLst>
            </a:custGeom>
            <a:noFill/>
            <a:ln w="508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24" name="Freeform 9"/>
            <p:cNvSpPr>
              <a:spLocks/>
            </p:cNvSpPr>
            <p:nvPr/>
          </p:nvSpPr>
          <p:spPr bwMode="auto">
            <a:xfrm>
              <a:off x="2568" y="2205"/>
              <a:ext cx="90" cy="288"/>
            </a:xfrm>
            <a:custGeom>
              <a:avLst/>
              <a:gdLst>
                <a:gd name="T0" fmla="*/ 90 w 90"/>
                <a:gd name="T1" fmla="*/ 0 h 288"/>
                <a:gd name="T2" fmla="*/ 24 w 90"/>
                <a:gd name="T3" fmla="*/ 180 h 288"/>
                <a:gd name="T4" fmla="*/ 0 w 90"/>
                <a:gd name="T5" fmla="*/ 288 h 288"/>
                <a:gd name="T6" fmla="*/ 0 60000 65536"/>
                <a:gd name="T7" fmla="*/ 0 60000 65536"/>
                <a:gd name="T8" fmla="*/ 0 60000 65536"/>
                <a:gd name="T9" fmla="*/ 0 w 90"/>
                <a:gd name="T10" fmla="*/ 0 h 288"/>
                <a:gd name="T11" fmla="*/ 90 w 90"/>
                <a:gd name="T12" fmla="*/ 288 h 288"/>
              </a:gdLst>
              <a:ahLst/>
              <a:cxnLst>
                <a:cxn ang="T6">
                  <a:pos x="T0" y="T1"/>
                </a:cxn>
                <a:cxn ang="T7">
                  <a:pos x="T2" y="T3"/>
                </a:cxn>
                <a:cxn ang="T8">
                  <a:pos x="T4" y="T5"/>
                </a:cxn>
              </a:cxnLst>
              <a:rect l="T9" t="T10" r="T11" b="T12"/>
              <a:pathLst>
                <a:path w="90" h="288">
                  <a:moveTo>
                    <a:pt x="90" y="0"/>
                  </a:moveTo>
                  <a:cubicBezTo>
                    <a:pt x="54" y="54"/>
                    <a:pt x="44" y="119"/>
                    <a:pt x="24" y="180"/>
                  </a:cubicBezTo>
                  <a:cubicBezTo>
                    <a:pt x="14" y="211"/>
                    <a:pt x="0" y="255"/>
                    <a:pt x="0" y="288"/>
                  </a:cubicBezTo>
                </a:path>
              </a:pathLst>
            </a:custGeom>
            <a:noFill/>
            <a:ln w="508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25" name="Freeform 10"/>
            <p:cNvSpPr>
              <a:spLocks/>
            </p:cNvSpPr>
            <p:nvPr/>
          </p:nvSpPr>
          <p:spPr bwMode="auto">
            <a:xfrm>
              <a:off x="2562" y="2568"/>
              <a:ext cx="102" cy="396"/>
            </a:xfrm>
            <a:custGeom>
              <a:avLst/>
              <a:gdLst>
                <a:gd name="T0" fmla="*/ 0 w 102"/>
                <a:gd name="T1" fmla="*/ 0 h 396"/>
                <a:gd name="T2" fmla="*/ 0 w 102"/>
                <a:gd name="T3" fmla="*/ 102 h 396"/>
                <a:gd name="T4" fmla="*/ 18 w 102"/>
                <a:gd name="T5" fmla="*/ 222 h 396"/>
                <a:gd name="T6" fmla="*/ 30 w 102"/>
                <a:gd name="T7" fmla="*/ 258 h 396"/>
                <a:gd name="T8" fmla="*/ 36 w 102"/>
                <a:gd name="T9" fmla="*/ 336 h 396"/>
                <a:gd name="T10" fmla="*/ 102 w 102"/>
                <a:gd name="T11" fmla="*/ 396 h 396"/>
                <a:gd name="T12" fmla="*/ 0 60000 65536"/>
                <a:gd name="T13" fmla="*/ 0 60000 65536"/>
                <a:gd name="T14" fmla="*/ 0 60000 65536"/>
                <a:gd name="T15" fmla="*/ 0 60000 65536"/>
                <a:gd name="T16" fmla="*/ 0 60000 65536"/>
                <a:gd name="T17" fmla="*/ 0 60000 65536"/>
                <a:gd name="T18" fmla="*/ 0 w 102"/>
                <a:gd name="T19" fmla="*/ 0 h 396"/>
                <a:gd name="T20" fmla="*/ 102 w 102"/>
                <a:gd name="T21" fmla="*/ 396 h 396"/>
              </a:gdLst>
              <a:ahLst/>
              <a:cxnLst>
                <a:cxn ang="T12">
                  <a:pos x="T0" y="T1"/>
                </a:cxn>
                <a:cxn ang="T13">
                  <a:pos x="T2" y="T3"/>
                </a:cxn>
                <a:cxn ang="T14">
                  <a:pos x="T4" y="T5"/>
                </a:cxn>
                <a:cxn ang="T15">
                  <a:pos x="T6" y="T7"/>
                </a:cxn>
                <a:cxn ang="T16">
                  <a:pos x="T8" y="T9"/>
                </a:cxn>
                <a:cxn ang="T17">
                  <a:pos x="T10" y="T11"/>
                </a:cxn>
              </a:cxnLst>
              <a:rect l="T18" t="T19" r="T20" b="T21"/>
              <a:pathLst>
                <a:path w="102" h="396">
                  <a:moveTo>
                    <a:pt x="0" y="0"/>
                  </a:moveTo>
                  <a:cubicBezTo>
                    <a:pt x="8" y="40"/>
                    <a:pt x="13" y="62"/>
                    <a:pt x="0" y="102"/>
                  </a:cubicBezTo>
                  <a:cubicBezTo>
                    <a:pt x="7" y="141"/>
                    <a:pt x="11" y="183"/>
                    <a:pt x="18" y="222"/>
                  </a:cubicBezTo>
                  <a:cubicBezTo>
                    <a:pt x="20" y="234"/>
                    <a:pt x="30" y="258"/>
                    <a:pt x="30" y="258"/>
                  </a:cubicBezTo>
                  <a:cubicBezTo>
                    <a:pt x="21" y="285"/>
                    <a:pt x="8" y="313"/>
                    <a:pt x="36" y="336"/>
                  </a:cubicBezTo>
                  <a:cubicBezTo>
                    <a:pt x="59" y="354"/>
                    <a:pt x="102" y="355"/>
                    <a:pt x="102" y="396"/>
                  </a:cubicBezTo>
                </a:path>
              </a:pathLst>
            </a:custGeom>
            <a:noFill/>
            <a:ln w="508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79211" name="Freeform 11"/>
          <p:cNvSpPr>
            <a:spLocks/>
          </p:cNvSpPr>
          <p:nvPr/>
        </p:nvSpPr>
        <p:spPr bwMode="auto">
          <a:xfrm>
            <a:off x="3743325" y="1214438"/>
            <a:ext cx="809625" cy="857250"/>
          </a:xfrm>
          <a:custGeom>
            <a:avLst/>
            <a:gdLst>
              <a:gd name="T0" fmla="*/ 2147483647 w 510"/>
              <a:gd name="T1" fmla="*/ 0 h 540"/>
              <a:gd name="T2" fmla="*/ 2147483647 w 510"/>
              <a:gd name="T3" fmla="*/ 2147483647 h 540"/>
              <a:gd name="T4" fmla="*/ 2147483647 w 510"/>
              <a:gd name="T5" fmla="*/ 2147483647 h 540"/>
              <a:gd name="T6" fmla="*/ 2147483647 w 510"/>
              <a:gd name="T7" fmla="*/ 2147483647 h 540"/>
              <a:gd name="T8" fmla="*/ 2147483647 w 510"/>
              <a:gd name="T9" fmla="*/ 2147483647 h 540"/>
              <a:gd name="T10" fmla="*/ 2147483647 w 510"/>
              <a:gd name="T11" fmla="*/ 2147483647 h 540"/>
              <a:gd name="T12" fmla="*/ 2147483647 w 510"/>
              <a:gd name="T13" fmla="*/ 2147483647 h 540"/>
              <a:gd name="T14" fmla="*/ 2147483647 w 510"/>
              <a:gd name="T15" fmla="*/ 2147483647 h 540"/>
              <a:gd name="T16" fmla="*/ 2147483647 w 510"/>
              <a:gd name="T17" fmla="*/ 2147483647 h 540"/>
              <a:gd name="T18" fmla="*/ 2147483647 w 510"/>
              <a:gd name="T19" fmla="*/ 2147483647 h 540"/>
              <a:gd name="T20" fmla="*/ 2147483647 w 510"/>
              <a:gd name="T21" fmla="*/ 2147483647 h 540"/>
              <a:gd name="T22" fmla="*/ 2147483647 w 510"/>
              <a:gd name="T23" fmla="*/ 2147483647 h 540"/>
              <a:gd name="T24" fmla="*/ 2147483647 w 510"/>
              <a:gd name="T25" fmla="*/ 2147483647 h 540"/>
              <a:gd name="T26" fmla="*/ 2147483647 w 510"/>
              <a:gd name="T27" fmla="*/ 2147483647 h 540"/>
              <a:gd name="T28" fmla="*/ 2147483647 w 510"/>
              <a:gd name="T29" fmla="*/ 2147483647 h 540"/>
              <a:gd name="T30" fmla="*/ 2147483647 w 510"/>
              <a:gd name="T31" fmla="*/ 2147483647 h 540"/>
              <a:gd name="T32" fmla="*/ 2147483647 w 510"/>
              <a:gd name="T33" fmla="*/ 2147483647 h 5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0"/>
              <a:gd name="T52" fmla="*/ 0 h 540"/>
              <a:gd name="T53" fmla="*/ 510 w 510"/>
              <a:gd name="T54" fmla="*/ 540 h 5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0" h="540">
                <a:moveTo>
                  <a:pt x="496" y="0"/>
                </a:moveTo>
                <a:cubicBezTo>
                  <a:pt x="503" y="52"/>
                  <a:pt x="510" y="83"/>
                  <a:pt x="502" y="138"/>
                </a:cubicBezTo>
                <a:cubicBezTo>
                  <a:pt x="501" y="144"/>
                  <a:pt x="502" y="154"/>
                  <a:pt x="496" y="156"/>
                </a:cubicBezTo>
                <a:cubicBezTo>
                  <a:pt x="475" y="163"/>
                  <a:pt x="452" y="160"/>
                  <a:pt x="430" y="162"/>
                </a:cubicBezTo>
                <a:cubicBezTo>
                  <a:pt x="396" y="173"/>
                  <a:pt x="367" y="187"/>
                  <a:pt x="334" y="198"/>
                </a:cubicBezTo>
                <a:cubicBezTo>
                  <a:pt x="318" y="222"/>
                  <a:pt x="294" y="229"/>
                  <a:pt x="268" y="246"/>
                </a:cubicBezTo>
                <a:cubicBezTo>
                  <a:pt x="256" y="254"/>
                  <a:pt x="232" y="270"/>
                  <a:pt x="232" y="270"/>
                </a:cubicBezTo>
                <a:cubicBezTo>
                  <a:pt x="228" y="276"/>
                  <a:pt x="226" y="283"/>
                  <a:pt x="220" y="288"/>
                </a:cubicBezTo>
                <a:cubicBezTo>
                  <a:pt x="215" y="292"/>
                  <a:pt x="205" y="289"/>
                  <a:pt x="202" y="294"/>
                </a:cubicBezTo>
                <a:cubicBezTo>
                  <a:pt x="196" y="305"/>
                  <a:pt x="201" y="319"/>
                  <a:pt x="196" y="330"/>
                </a:cubicBezTo>
                <a:cubicBezTo>
                  <a:pt x="191" y="339"/>
                  <a:pt x="169" y="345"/>
                  <a:pt x="160" y="348"/>
                </a:cubicBezTo>
                <a:cubicBezTo>
                  <a:pt x="144" y="372"/>
                  <a:pt x="151" y="382"/>
                  <a:pt x="160" y="408"/>
                </a:cubicBezTo>
                <a:cubicBezTo>
                  <a:pt x="165" y="485"/>
                  <a:pt x="185" y="522"/>
                  <a:pt x="112" y="540"/>
                </a:cubicBezTo>
                <a:cubicBezTo>
                  <a:pt x="83" y="533"/>
                  <a:pt x="62" y="519"/>
                  <a:pt x="34" y="510"/>
                </a:cubicBezTo>
                <a:cubicBezTo>
                  <a:pt x="26" y="498"/>
                  <a:pt x="18" y="486"/>
                  <a:pt x="10" y="474"/>
                </a:cubicBezTo>
                <a:cubicBezTo>
                  <a:pt x="0" y="458"/>
                  <a:pt x="58" y="444"/>
                  <a:pt x="58" y="444"/>
                </a:cubicBezTo>
                <a:cubicBezTo>
                  <a:pt x="72" y="424"/>
                  <a:pt x="65" y="431"/>
                  <a:pt x="76" y="420"/>
                </a:cubicBezTo>
              </a:path>
            </a:pathLst>
          </a:cu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213" name="Text Box 13"/>
          <p:cNvSpPr txBox="1">
            <a:spLocks noChangeArrowheads="1"/>
          </p:cNvSpPr>
          <p:nvPr/>
        </p:nvSpPr>
        <p:spPr bwMode="auto">
          <a:xfrm>
            <a:off x="1943100" y="2403475"/>
            <a:ext cx="1223963" cy="376238"/>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t>405 FWY</a:t>
            </a:r>
          </a:p>
        </p:txBody>
      </p:sp>
      <p:sp>
        <p:nvSpPr>
          <p:cNvPr id="179214" name="Text Box 14"/>
          <p:cNvSpPr txBox="1">
            <a:spLocks noChangeArrowheads="1"/>
          </p:cNvSpPr>
          <p:nvPr/>
        </p:nvSpPr>
        <p:spPr bwMode="auto">
          <a:xfrm>
            <a:off x="3816350" y="2641600"/>
            <a:ext cx="1409700" cy="376238"/>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t>710 FWY</a:t>
            </a:r>
          </a:p>
        </p:txBody>
      </p:sp>
      <p:sp>
        <p:nvSpPr>
          <p:cNvPr id="179215" name="Text Box 15"/>
          <p:cNvSpPr txBox="1">
            <a:spLocks noChangeArrowheads="1"/>
          </p:cNvSpPr>
          <p:nvPr/>
        </p:nvSpPr>
        <p:spPr bwMode="auto">
          <a:xfrm>
            <a:off x="3563938" y="1466850"/>
            <a:ext cx="1223962" cy="376238"/>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t>110 FWY</a:t>
            </a:r>
          </a:p>
        </p:txBody>
      </p:sp>
      <p:grpSp>
        <p:nvGrpSpPr>
          <p:cNvPr id="3" name="Group 27"/>
          <p:cNvGrpSpPr>
            <a:grpSpLocks/>
          </p:cNvGrpSpPr>
          <p:nvPr/>
        </p:nvGrpSpPr>
        <p:grpSpPr bwMode="auto">
          <a:xfrm>
            <a:off x="576263" y="2997200"/>
            <a:ext cx="7956550" cy="1554163"/>
            <a:chOff x="363" y="1888"/>
            <a:chExt cx="5012" cy="979"/>
          </a:xfrm>
        </p:grpSpPr>
        <p:pic>
          <p:nvPicPr>
            <p:cNvPr id="21517" name="Picture 19" descr="2007_volkswagen_jetta_with_doors_op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 y="1894"/>
              <a:ext cx="1695"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21" descr="The New Audi A4 Scores 5 Stars NC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1" y="1888"/>
              <a:ext cx="1773" cy="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23" descr="chrysler_PT-Cruiser_05_1024x76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 y="1890"/>
              <a:ext cx="1565"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0" name="Rectangle 24"/>
            <p:cNvSpPr>
              <a:spLocks noChangeArrowheads="1"/>
            </p:cNvSpPr>
            <p:nvPr/>
          </p:nvSpPr>
          <p:spPr bwMode="auto">
            <a:xfrm>
              <a:off x="635" y="2636"/>
              <a:ext cx="8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Jetta (2002)</a:t>
              </a:r>
            </a:p>
          </p:txBody>
        </p:sp>
        <p:sp>
          <p:nvSpPr>
            <p:cNvPr id="21521" name="Rectangle 25"/>
            <p:cNvSpPr>
              <a:spLocks noChangeArrowheads="1"/>
            </p:cNvSpPr>
            <p:nvPr/>
          </p:nvSpPr>
          <p:spPr bwMode="auto">
            <a:xfrm>
              <a:off x="2404" y="2636"/>
              <a:ext cx="10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Audi A4 (2004)</a:t>
              </a:r>
            </a:p>
          </p:txBody>
        </p:sp>
        <p:sp>
          <p:nvSpPr>
            <p:cNvPr id="21522" name="Rectangle 26"/>
            <p:cNvSpPr>
              <a:spLocks noChangeArrowheads="1"/>
            </p:cNvSpPr>
            <p:nvPr/>
          </p:nvSpPr>
          <p:spPr bwMode="auto">
            <a:xfrm>
              <a:off x="3969" y="2636"/>
              <a:ext cx="1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a:ea typeface="PMingLiU" pitchFamily="18" charset="-120"/>
                </a:rPr>
                <a:t>PT Cruiser (2005)</a:t>
              </a:r>
              <a:endParaRPr lang="en-US"/>
            </a:p>
          </p:txBody>
        </p:sp>
      </p:grpSp>
      <p:sp>
        <p:nvSpPr>
          <p:cNvPr id="21516" name="Rectangle 51"/>
          <p:cNvSpPr>
            <a:spLocks noChangeArrowheads="1"/>
          </p:cNvSpPr>
          <p:nvPr/>
        </p:nvSpPr>
        <p:spPr bwMode="auto">
          <a:xfrm>
            <a:off x="417513" y="6334125"/>
            <a:ext cx="87264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1400" b="1">
                <a:latin typeface="Times New Roman" pitchFamily="18" charset="0"/>
                <a:ea typeface="SimSun" pitchFamily="2" charset="-122"/>
              </a:rPr>
              <a:t>Zhu et al., 2007 </a:t>
            </a:r>
            <a:r>
              <a:rPr lang="en-US" sz="1400">
                <a:latin typeface="Times New Roman" pitchFamily="18" charset="0"/>
                <a:ea typeface="SimSun" pitchFamily="2" charset="-122"/>
              </a:rPr>
              <a:t>, “In-cabin commuter exposure to ultrafine particles on Los Angeles freeways”.  </a:t>
            </a:r>
          </a:p>
          <a:p>
            <a:r>
              <a:rPr lang="en-US" sz="1400" i="1">
                <a:latin typeface="Times New Roman" pitchFamily="18" charset="0"/>
                <a:ea typeface="SimSun" pitchFamily="2" charset="-122"/>
              </a:rPr>
              <a:t>Environmental Science and Technology</a:t>
            </a:r>
            <a:r>
              <a:rPr lang="en-US" sz="1400">
                <a:latin typeface="Times New Roman" pitchFamily="18" charset="0"/>
                <a:ea typeface="SimSun" pitchFamily="2" charset="-122"/>
              </a:rPr>
              <a:t>. 41: 2138-2145.</a:t>
            </a:r>
            <a:r>
              <a:rPr lang="en-US" sz="1400"/>
              <a:t> </a:t>
            </a:r>
          </a:p>
        </p:txBody>
      </p:sp>
      <p:sp>
        <p:nvSpPr>
          <p:cNvPr id="22" name="TextBox 21"/>
          <p:cNvSpPr txBox="1"/>
          <p:nvPr/>
        </p:nvSpPr>
        <p:spPr>
          <a:xfrm>
            <a:off x="1769400" y="152400"/>
            <a:ext cx="5393400" cy="769441"/>
          </a:xfrm>
          <a:prstGeom prst="rect">
            <a:avLst/>
          </a:prstGeom>
          <a:noFill/>
        </p:spPr>
        <p:txBody>
          <a:bodyPr wrap="square" rtlCol="0">
            <a:spAutoFit/>
          </a:bodyPr>
          <a:lstStyle/>
          <a:p>
            <a:r>
              <a:rPr lang="en-US" sz="4400" b="1" dirty="0" smtClean="0"/>
              <a:t>In-Cabin Exposure</a:t>
            </a:r>
            <a:endParaRPr lang="en-US" sz="4400" b="1" dirty="0"/>
          </a:p>
        </p:txBody>
      </p:sp>
    </p:spTree>
    <p:extLst>
      <p:ext uri="{BB962C8B-B14F-4D97-AF65-F5344CB8AC3E}">
        <p14:creationId xmlns:p14="http://schemas.microsoft.com/office/powerpoint/2010/main" val="2056856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9211"/>
                                        </p:tgtEl>
                                        <p:attrNameLst>
                                          <p:attrName>style.visibility</p:attrName>
                                        </p:attrNameLst>
                                      </p:cBhvr>
                                      <p:to>
                                        <p:strVal val="visible"/>
                                      </p:to>
                                    </p:set>
                                    <p:animEffect transition="in" filter="wipe(up)">
                                      <p:cBhvr>
                                        <p:cTn id="7" dur="500"/>
                                        <p:tgtEl>
                                          <p:spTgt spid="179211"/>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179215"/>
                                        </p:tgtEl>
                                        <p:attrNameLst>
                                          <p:attrName>style.visibility</p:attrName>
                                        </p:attrNameLst>
                                      </p:cBhvr>
                                      <p:to>
                                        <p:strVal val="visible"/>
                                      </p:to>
                                    </p:set>
                                  </p:childTnLst>
                                </p:cTn>
                              </p:par>
                            </p:childTnLst>
                          </p:cTn>
                        </p:par>
                        <p:par>
                          <p:cTn id="11" fill="hold" nodeType="afterGroup">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79207"/>
                                        </p:tgtEl>
                                        <p:attrNameLst>
                                          <p:attrName>style.visibility</p:attrName>
                                        </p:attrNameLst>
                                      </p:cBhvr>
                                      <p:to>
                                        <p:strVal val="visible"/>
                                      </p:to>
                                    </p:set>
                                    <p:animEffect transition="in" filter="wipe(up)">
                                      <p:cBhvr>
                                        <p:cTn id="14" dur="500"/>
                                        <p:tgtEl>
                                          <p:spTgt spid="179207"/>
                                        </p:tgtEl>
                                      </p:cBhvr>
                                    </p:animEffect>
                                  </p:childTnLst>
                                </p:cTn>
                              </p:par>
                            </p:childTnLst>
                          </p:cTn>
                        </p:par>
                        <p:par>
                          <p:cTn id="15" fill="hold" nodeType="afterGroup">
                            <p:stCondLst>
                              <p:cond delay="1500"/>
                            </p:stCondLst>
                            <p:childTnLst>
                              <p:par>
                                <p:cTn id="16" presetID="1" presetClass="entr" presetSubtype="0" fill="hold" grpId="0" nodeType="afterEffect">
                                  <p:stCondLst>
                                    <p:cond delay="500"/>
                                  </p:stCondLst>
                                  <p:childTnLst>
                                    <p:set>
                                      <p:cBhvr>
                                        <p:cTn id="17" dur="1" fill="hold">
                                          <p:stCondLst>
                                            <p:cond delay="499"/>
                                          </p:stCondLst>
                                        </p:cTn>
                                        <p:tgtEl>
                                          <p:spTgt spid="179213"/>
                                        </p:tgtEl>
                                        <p:attrNameLst>
                                          <p:attrName>style.visibility</p:attrName>
                                        </p:attrNameLst>
                                      </p:cBhvr>
                                      <p:to>
                                        <p:strVal val="visible"/>
                                      </p:to>
                                    </p:set>
                                  </p:childTnLst>
                                </p:cTn>
                              </p:par>
                            </p:childTnLst>
                          </p:cTn>
                        </p:par>
                        <p:par>
                          <p:cTn id="18" fill="hold" nodeType="afterGroup">
                            <p:stCondLst>
                              <p:cond delay="2500"/>
                            </p:stCondLst>
                            <p:childTnLst>
                              <p:par>
                                <p:cTn id="19" presetID="22" presetClass="entr" presetSubtype="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par>
                          <p:cTn id="22" fill="hold" nodeType="afterGroup">
                            <p:stCondLst>
                              <p:cond delay="3000"/>
                            </p:stCondLst>
                            <p:childTnLst>
                              <p:par>
                                <p:cTn id="23" presetID="1" presetClass="entr" presetSubtype="0" fill="hold" grpId="0" nodeType="afterEffect">
                                  <p:stCondLst>
                                    <p:cond delay="500"/>
                                  </p:stCondLst>
                                  <p:childTnLst>
                                    <p:set>
                                      <p:cBhvr>
                                        <p:cTn id="24" dur="1" fill="hold">
                                          <p:stCondLst>
                                            <p:cond delay="499"/>
                                          </p:stCondLst>
                                        </p:cTn>
                                        <p:tgtEl>
                                          <p:spTgt spid="179214"/>
                                        </p:tgtEl>
                                        <p:attrNameLst>
                                          <p:attrName>style.visibility</p:attrName>
                                        </p:attrNameLst>
                                      </p:cBhvr>
                                      <p:to>
                                        <p:strVal val="visible"/>
                                      </p:to>
                                    </p:set>
                                  </p:childTnLst>
                                </p:cTn>
                              </p:par>
                            </p:childTnLst>
                          </p:cTn>
                        </p:par>
                        <p:par>
                          <p:cTn id="25" fill="hold" nodeType="afterGroup">
                            <p:stCondLst>
                              <p:cond delay="4000"/>
                            </p:stCondLst>
                            <p:childTnLst>
                              <p:par>
                                <p:cTn id="26" presetID="9"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dissolv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7" grpId="0" animBg="1"/>
      <p:bldP spid="179211" grpId="0" animBg="1"/>
      <p:bldP spid="179213" grpId="0" animBg="1" autoUpdateAnimBg="0"/>
      <p:bldP spid="179214" grpId="0" animBg="1" autoUpdateAnimBg="0"/>
      <p:bldP spid="179215"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灯片编号占位符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EC1F811-2585-43F4-A1F1-1893CC752A31}" type="slidenum">
              <a:rPr lang="en-US" altLang="zh-CN" smtClean="0">
                <a:ea typeface="SimSun" pitchFamily="2" charset="-122"/>
              </a:rPr>
              <a:pPr eaLnBrk="1" hangingPunct="1"/>
              <a:t>62</a:t>
            </a:fld>
            <a:endParaRPr lang="en-US" altLang="zh-CN" smtClean="0">
              <a:ea typeface="SimSun" pitchFamily="2" charset="-122"/>
            </a:endParaRPr>
          </a:p>
        </p:txBody>
      </p:sp>
      <p:sp>
        <p:nvSpPr>
          <p:cNvPr id="22531" name="TextBox 4"/>
          <p:cNvSpPr txBox="1">
            <a:spLocks noChangeArrowheads="1"/>
          </p:cNvSpPr>
          <p:nvPr/>
        </p:nvSpPr>
        <p:spPr bwMode="auto">
          <a:xfrm>
            <a:off x="636588" y="836613"/>
            <a:ext cx="203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zh-CN" altLang="en-US" sz="3600">
                <a:latin typeface="SimSun" pitchFamily="2" charset="-122"/>
                <a:ea typeface="SimSun" pitchFamily="2" charset="-122"/>
              </a:rPr>
              <a:t>车内循环</a:t>
            </a:r>
            <a:endParaRPr lang="en-US" sz="3600">
              <a:latin typeface="SimSun" pitchFamily="2" charset="-122"/>
              <a:ea typeface="SimSun" pitchFamily="2" charset="-122"/>
            </a:endParaRPr>
          </a:p>
        </p:txBody>
      </p:sp>
      <p:grpSp>
        <p:nvGrpSpPr>
          <p:cNvPr id="22532" name="组合 11"/>
          <p:cNvGrpSpPr>
            <a:grpSpLocks/>
          </p:cNvGrpSpPr>
          <p:nvPr/>
        </p:nvGrpSpPr>
        <p:grpSpPr bwMode="auto">
          <a:xfrm>
            <a:off x="1042988" y="1555750"/>
            <a:ext cx="6732587" cy="4244975"/>
            <a:chOff x="863588" y="2099654"/>
            <a:chExt cx="7266421" cy="4641714"/>
          </a:xfrm>
        </p:grpSpPr>
        <p:pic>
          <p:nvPicPr>
            <p:cNvPr id="22537" name="Picture 7"/>
            <p:cNvPicPr>
              <a:picLocks noChangeAspect="1" noChangeArrowheads="1"/>
            </p:cNvPicPr>
            <p:nvPr/>
          </p:nvPicPr>
          <p:blipFill>
            <a:blip r:embed="rId2">
              <a:extLst>
                <a:ext uri="{28A0092B-C50C-407E-A947-70E740481C1C}">
                  <a14:useLocalDpi xmlns:a14="http://schemas.microsoft.com/office/drawing/2010/main" val="0"/>
                </a:ext>
              </a:extLst>
            </a:blip>
            <a:srcRect b="10384"/>
            <a:stretch>
              <a:fillRect/>
            </a:stretch>
          </p:blipFill>
          <p:spPr bwMode="auto">
            <a:xfrm>
              <a:off x="1007604" y="2099654"/>
              <a:ext cx="6984776" cy="464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TextBox 5"/>
            <p:cNvSpPr txBox="1">
              <a:spLocks noChangeArrowheads="1"/>
            </p:cNvSpPr>
            <p:nvPr/>
          </p:nvSpPr>
          <p:spPr bwMode="auto">
            <a:xfrm>
              <a:off x="2627784" y="6146140"/>
              <a:ext cx="1008112"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zh-CN" altLang="en-US" sz="1400">
                  <a:ea typeface="SimSun" pitchFamily="2" charset="-122"/>
                </a:rPr>
                <a:t>关内循环</a:t>
              </a:r>
              <a:endParaRPr lang="en-US" altLang="zh-CN" sz="1400">
                <a:ea typeface="SimSun" pitchFamily="2" charset="-122"/>
              </a:endParaRPr>
            </a:p>
            <a:p>
              <a:pPr algn="ctr" eaLnBrk="1" hangingPunct="1"/>
              <a:r>
                <a:rPr lang="zh-CN" altLang="en-US" sz="1400">
                  <a:ea typeface="SimSun" pitchFamily="2" charset="-122"/>
                </a:rPr>
                <a:t>关风扇</a:t>
              </a:r>
              <a:endParaRPr lang="en-US" sz="1400">
                <a:ea typeface="SimSun" pitchFamily="2" charset="-122"/>
              </a:endParaRPr>
            </a:p>
          </p:txBody>
        </p:sp>
        <p:sp>
          <p:nvSpPr>
            <p:cNvPr id="22539" name="TextBox 6"/>
            <p:cNvSpPr txBox="1">
              <a:spLocks noChangeArrowheads="1"/>
            </p:cNvSpPr>
            <p:nvPr/>
          </p:nvSpPr>
          <p:spPr bwMode="auto">
            <a:xfrm>
              <a:off x="4031940" y="6146140"/>
              <a:ext cx="1008112"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zh-CN" altLang="en-US" sz="1400">
                  <a:ea typeface="SimSun" pitchFamily="2" charset="-122"/>
                </a:rPr>
                <a:t>关内循环</a:t>
              </a:r>
              <a:endParaRPr lang="en-US" altLang="zh-CN" sz="1400">
                <a:ea typeface="SimSun" pitchFamily="2" charset="-122"/>
              </a:endParaRPr>
            </a:p>
            <a:p>
              <a:pPr algn="ctr" eaLnBrk="1" hangingPunct="1"/>
              <a:r>
                <a:rPr lang="zh-CN" altLang="en-US" sz="1400">
                  <a:ea typeface="SimSun" pitchFamily="2" charset="-122"/>
                </a:rPr>
                <a:t>开风扇</a:t>
              </a:r>
              <a:endParaRPr lang="en-US" sz="1400">
                <a:ea typeface="SimSun" pitchFamily="2" charset="-122"/>
              </a:endParaRPr>
            </a:p>
          </p:txBody>
        </p:sp>
        <p:sp>
          <p:nvSpPr>
            <p:cNvPr id="22540" name="TextBox 7"/>
            <p:cNvSpPr txBox="1">
              <a:spLocks noChangeArrowheads="1"/>
            </p:cNvSpPr>
            <p:nvPr/>
          </p:nvSpPr>
          <p:spPr bwMode="auto">
            <a:xfrm>
              <a:off x="5472100" y="6146140"/>
              <a:ext cx="1008112"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zh-CN" altLang="en-US" sz="1400">
                  <a:ea typeface="SimSun" pitchFamily="2" charset="-122"/>
                </a:rPr>
                <a:t>开内循环</a:t>
              </a:r>
              <a:endParaRPr lang="en-US" altLang="zh-CN" sz="1400">
                <a:ea typeface="SimSun" pitchFamily="2" charset="-122"/>
              </a:endParaRPr>
            </a:p>
            <a:p>
              <a:pPr algn="ctr" eaLnBrk="1" hangingPunct="1"/>
              <a:r>
                <a:rPr lang="zh-CN" altLang="en-US" sz="1400">
                  <a:ea typeface="SimSun" pitchFamily="2" charset="-122"/>
                </a:rPr>
                <a:t>开风扇</a:t>
              </a:r>
              <a:endParaRPr lang="en-US" sz="1400">
                <a:ea typeface="SimSun" pitchFamily="2" charset="-122"/>
              </a:endParaRPr>
            </a:p>
          </p:txBody>
        </p:sp>
        <p:sp>
          <p:nvSpPr>
            <p:cNvPr id="22541" name="TextBox 8"/>
            <p:cNvSpPr txBox="1">
              <a:spLocks noChangeArrowheads="1"/>
            </p:cNvSpPr>
            <p:nvPr/>
          </p:nvSpPr>
          <p:spPr bwMode="auto">
            <a:xfrm>
              <a:off x="863588" y="2420888"/>
              <a:ext cx="461665" cy="35283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zh-CN" altLang="en-US">
                  <a:ea typeface="SimSun" pitchFamily="2" charset="-122"/>
                </a:rPr>
                <a:t>车内外颗粒物数量浓度比例</a:t>
              </a:r>
              <a:endParaRPr lang="en-US">
                <a:ea typeface="SimSun" pitchFamily="2" charset="-122"/>
              </a:endParaRPr>
            </a:p>
          </p:txBody>
        </p:sp>
        <p:sp>
          <p:nvSpPr>
            <p:cNvPr id="22542" name="TextBox 9"/>
            <p:cNvSpPr txBox="1">
              <a:spLocks noChangeArrowheads="1"/>
            </p:cNvSpPr>
            <p:nvPr/>
          </p:nvSpPr>
          <p:spPr bwMode="auto">
            <a:xfrm>
              <a:off x="7668344" y="2816932"/>
              <a:ext cx="461665" cy="35283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zh-CN" altLang="en-US">
                  <a:ea typeface="SimSun" pitchFamily="2" charset="-122"/>
                </a:rPr>
                <a:t>保护效率（</a:t>
              </a:r>
              <a:r>
                <a:rPr lang="en-US" altLang="zh-CN">
                  <a:ea typeface="SimSun" pitchFamily="2" charset="-122"/>
                </a:rPr>
                <a:t>%</a:t>
              </a:r>
              <a:r>
                <a:rPr lang="zh-CN" altLang="en-US">
                  <a:ea typeface="SimSun" pitchFamily="2" charset="-122"/>
                </a:rPr>
                <a:t>）</a:t>
              </a:r>
              <a:endParaRPr lang="en-US">
                <a:ea typeface="SimSun" pitchFamily="2" charset="-122"/>
              </a:endParaRPr>
            </a:p>
          </p:txBody>
        </p:sp>
      </p:grpSp>
      <p:sp>
        <p:nvSpPr>
          <p:cNvPr id="11" name="TextBox 10"/>
          <p:cNvSpPr txBox="1">
            <a:spLocks noChangeArrowheads="1"/>
          </p:cNvSpPr>
          <p:nvPr/>
        </p:nvSpPr>
        <p:spPr bwMode="auto">
          <a:xfrm>
            <a:off x="3978275" y="974725"/>
            <a:ext cx="2592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zh-CN" altLang="en-US" b="1">
                <a:solidFill>
                  <a:srgbClr val="00B0F0"/>
                </a:solidFill>
                <a:ea typeface="SimSun" pitchFamily="2" charset="-122"/>
              </a:rPr>
              <a:t>弊端：二氧化碳会累积</a:t>
            </a:r>
            <a:endParaRPr lang="en-US" b="1">
              <a:solidFill>
                <a:srgbClr val="00B0F0"/>
              </a:solidFill>
              <a:ea typeface="SimSun" pitchFamily="2" charset="-122"/>
            </a:endParaRPr>
          </a:p>
        </p:txBody>
      </p:sp>
      <p:sp>
        <p:nvSpPr>
          <p:cNvPr id="13" name="矩形 12"/>
          <p:cNvSpPr/>
          <p:nvPr/>
        </p:nvSpPr>
        <p:spPr>
          <a:xfrm>
            <a:off x="5095875" y="2687638"/>
            <a:ext cx="1260475" cy="3024187"/>
          </a:xfrm>
          <a:prstGeom prst="rect">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36" name="Rectangle 51"/>
          <p:cNvSpPr>
            <a:spLocks noChangeArrowheads="1"/>
          </p:cNvSpPr>
          <p:nvPr/>
        </p:nvSpPr>
        <p:spPr bwMode="auto">
          <a:xfrm>
            <a:off x="636588" y="6165850"/>
            <a:ext cx="87264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1400" b="1">
                <a:latin typeface="Times New Roman" pitchFamily="18" charset="0"/>
                <a:ea typeface="SimSun" pitchFamily="2" charset="-122"/>
              </a:rPr>
              <a:t>Zhu et al., 2007 </a:t>
            </a:r>
            <a:r>
              <a:rPr lang="en-US" sz="1400">
                <a:latin typeface="Times New Roman" pitchFamily="18" charset="0"/>
                <a:ea typeface="SimSun" pitchFamily="2" charset="-122"/>
              </a:rPr>
              <a:t>, “In-cabin commuter exposure to ultrafine particles on Los Angeles freeways”.  </a:t>
            </a:r>
          </a:p>
          <a:p>
            <a:r>
              <a:rPr lang="en-US" sz="1400" i="1">
                <a:latin typeface="Times New Roman" pitchFamily="18" charset="0"/>
                <a:ea typeface="SimSun" pitchFamily="2" charset="-122"/>
              </a:rPr>
              <a:t>Environmental Science and Technology</a:t>
            </a:r>
            <a:r>
              <a:rPr lang="en-US" sz="1400">
                <a:latin typeface="Times New Roman" pitchFamily="18" charset="0"/>
                <a:ea typeface="SimSun" pitchFamily="2" charset="-122"/>
              </a:rPr>
              <a:t>. 41: 2138-2145.</a:t>
            </a:r>
            <a:r>
              <a:rPr lang="en-US" sz="1400"/>
              <a:t> </a:t>
            </a:r>
          </a:p>
        </p:txBody>
      </p:sp>
      <p:sp>
        <p:nvSpPr>
          <p:cNvPr id="15" name="TextBox 14"/>
          <p:cNvSpPr txBox="1"/>
          <p:nvPr/>
        </p:nvSpPr>
        <p:spPr>
          <a:xfrm>
            <a:off x="1769400" y="67172"/>
            <a:ext cx="5393400" cy="769441"/>
          </a:xfrm>
          <a:prstGeom prst="rect">
            <a:avLst/>
          </a:prstGeom>
          <a:noFill/>
        </p:spPr>
        <p:txBody>
          <a:bodyPr wrap="square" rtlCol="0">
            <a:spAutoFit/>
          </a:bodyPr>
          <a:lstStyle/>
          <a:p>
            <a:r>
              <a:rPr lang="en-US" sz="4400" b="1" dirty="0" smtClean="0"/>
              <a:t>In-Cabin Exposure</a:t>
            </a:r>
            <a:endParaRPr lang="en-US" sz="4400" b="1" dirty="0"/>
          </a:p>
        </p:txBody>
      </p:sp>
    </p:spTree>
    <p:extLst>
      <p:ext uri="{BB962C8B-B14F-4D97-AF65-F5344CB8AC3E}">
        <p14:creationId xmlns:p14="http://schemas.microsoft.com/office/powerpoint/2010/main" val="2554047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2"/>
          </p:nvPr>
        </p:nvSpPr>
        <p:spPr/>
        <p:txBody>
          <a:bodyPr/>
          <a:lstStyle/>
          <a:p>
            <a:pPr>
              <a:defRPr/>
            </a:pPr>
            <a:fld id="{F4B4876F-0325-434B-A0C2-DDD82CFB6FF9}" type="slidenum">
              <a:rPr lang="en-US" altLang="en-US">
                <a:cs typeface="Arial" charset="0"/>
              </a:rPr>
              <a:pPr>
                <a:defRPr/>
              </a:pPr>
              <a:t>63</a:t>
            </a:fld>
            <a:endParaRPr lang="en-US" altLang="en-US">
              <a:cs typeface="Arial" charset="0"/>
            </a:endParaRPr>
          </a:p>
        </p:txBody>
      </p:sp>
      <p:grpSp>
        <p:nvGrpSpPr>
          <p:cNvPr id="23555" name="Group 25"/>
          <p:cNvGrpSpPr>
            <a:grpSpLocks/>
          </p:cNvGrpSpPr>
          <p:nvPr/>
        </p:nvGrpSpPr>
        <p:grpSpPr bwMode="auto">
          <a:xfrm>
            <a:off x="215900" y="873125"/>
            <a:ext cx="5940425" cy="3871913"/>
            <a:chOff x="136" y="541"/>
            <a:chExt cx="3742" cy="2439"/>
          </a:xfrm>
        </p:grpSpPr>
        <p:pic>
          <p:nvPicPr>
            <p:cNvPr id="2358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 y="541"/>
              <a:ext cx="3742" cy="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8" name="Line 9"/>
            <p:cNvSpPr>
              <a:spLocks noChangeShapeType="1"/>
            </p:cNvSpPr>
            <p:nvPr/>
          </p:nvSpPr>
          <p:spPr bwMode="auto">
            <a:xfrm>
              <a:off x="2041" y="646"/>
              <a:ext cx="0" cy="2064"/>
            </a:xfrm>
            <a:prstGeom prst="line">
              <a:avLst/>
            </a:prstGeom>
            <a:noFill/>
            <a:ln w="57150">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3589" name="Line 10"/>
            <p:cNvSpPr>
              <a:spLocks noChangeShapeType="1"/>
            </p:cNvSpPr>
            <p:nvPr/>
          </p:nvSpPr>
          <p:spPr bwMode="auto">
            <a:xfrm>
              <a:off x="2653" y="640"/>
              <a:ext cx="0" cy="2064"/>
            </a:xfrm>
            <a:prstGeom prst="line">
              <a:avLst/>
            </a:prstGeom>
            <a:noFill/>
            <a:ln w="57150">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 name="Group 22"/>
          <p:cNvGrpSpPr>
            <a:grpSpLocks/>
          </p:cNvGrpSpPr>
          <p:nvPr/>
        </p:nvGrpSpPr>
        <p:grpSpPr bwMode="auto">
          <a:xfrm>
            <a:off x="1123950" y="2852738"/>
            <a:ext cx="2095500" cy="1425575"/>
            <a:chOff x="708" y="1797"/>
            <a:chExt cx="1320" cy="898"/>
          </a:xfrm>
        </p:grpSpPr>
        <p:sp>
          <p:nvSpPr>
            <p:cNvPr id="23584" name="Freeform 13"/>
            <p:cNvSpPr>
              <a:spLocks/>
            </p:cNvSpPr>
            <p:nvPr/>
          </p:nvSpPr>
          <p:spPr bwMode="auto">
            <a:xfrm>
              <a:off x="708" y="1920"/>
              <a:ext cx="1302" cy="390"/>
            </a:xfrm>
            <a:custGeom>
              <a:avLst/>
              <a:gdLst>
                <a:gd name="T0" fmla="*/ 0 w 1302"/>
                <a:gd name="T1" fmla="*/ 390 h 390"/>
                <a:gd name="T2" fmla="*/ 126 w 1302"/>
                <a:gd name="T3" fmla="*/ 354 h 390"/>
                <a:gd name="T4" fmla="*/ 144 w 1302"/>
                <a:gd name="T5" fmla="*/ 342 h 390"/>
                <a:gd name="T6" fmla="*/ 294 w 1302"/>
                <a:gd name="T7" fmla="*/ 294 h 390"/>
                <a:gd name="T8" fmla="*/ 426 w 1302"/>
                <a:gd name="T9" fmla="*/ 270 h 390"/>
                <a:gd name="T10" fmla="*/ 516 w 1302"/>
                <a:gd name="T11" fmla="*/ 246 h 390"/>
                <a:gd name="T12" fmla="*/ 618 w 1302"/>
                <a:gd name="T13" fmla="*/ 210 h 390"/>
                <a:gd name="T14" fmla="*/ 756 w 1302"/>
                <a:gd name="T15" fmla="*/ 192 h 390"/>
                <a:gd name="T16" fmla="*/ 816 w 1302"/>
                <a:gd name="T17" fmla="*/ 168 h 390"/>
                <a:gd name="T18" fmla="*/ 906 w 1302"/>
                <a:gd name="T19" fmla="*/ 150 h 390"/>
                <a:gd name="T20" fmla="*/ 1020 w 1302"/>
                <a:gd name="T21" fmla="*/ 180 h 390"/>
                <a:gd name="T22" fmla="*/ 1086 w 1302"/>
                <a:gd name="T23" fmla="*/ 156 h 390"/>
                <a:gd name="T24" fmla="*/ 1104 w 1302"/>
                <a:gd name="T25" fmla="*/ 120 h 390"/>
                <a:gd name="T26" fmla="*/ 1140 w 1302"/>
                <a:gd name="T27" fmla="*/ 108 h 390"/>
                <a:gd name="T28" fmla="*/ 1164 w 1302"/>
                <a:gd name="T29" fmla="*/ 84 h 390"/>
                <a:gd name="T30" fmla="*/ 1170 w 1302"/>
                <a:gd name="T31" fmla="*/ 66 h 390"/>
                <a:gd name="T32" fmla="*/ 1302 w 1302"/>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02"/>
                <a:gd name="T52" fmla="*/ 0 h 390"/>
                <a:gd name="T53" fmla="*/ 1302 w 1302"/>
                <a:gd name="T54" fmla="*/ 390 h 3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02" h="390">
                  <a:moveTo>
                    <a:pt x="0" y="390"/>
                  </a:moveTo>
                  <a:cubicBezTo>
                    <a:pt x="34" y="367"/>
                    <a:pt x="86" y="367"/>
                    <a:pt x="126" y="354"/>
                  </a:cubicBezTo>
                  <a:cubicBezTo>
                    <a:pt x="133" y="352"/>
                    <a:pt x="137" y="345"/>
                    <a:pt x="144" y="342"/>
                  </a:cubicBezTo>
                  <a:cubicBezTo>
                    <a:pt x="191" y="321"/>
                    <a:pt x="245" y="310"/>
                    <a:pt x="294" y="294"/>
                  </a:cubicBezTo>
                  <a:cubicBezTo>
                    <a:pt x="336" y="280"/>
                    <a:pt x="383" y="281"/>
                    <a:pt x="426" y="270"/>
                  </a:cubicBezTo>
                  <a:cubicBezTo>
                    <a:pt x="452" y="264"/>
                    <a:pt x="493" y="257"/>
                    <a:pt x="516" y="246"/>
                  </a:cubicBezTo>
                  <a:cubicBezTo>
                    <a:pt x="548" y="230"/>
                    <a:pt x="582" y="216"/>
                    <a:pt x="618" y="210"/>
                  </a:cubicBezTo>
                  <a:cubicBezTo>
                    <a:pt x="664" y="203"/>
                    <a:pt x="710" y="200"/>
                    <a:pt x="756" y="192"/>
                  </a:cubicBezTo>
                  <a:cubicBezTo>
                    <a:pt x="781" y="187"/>
                    <a:pt x="794" y="179"/>
                    <a:pt x="816" y="168"/>
                  </a:cubicBezTo>
                  <a:cubicBezTo>
                    <a:pt x="842" y="155"/>
                    <a:pt x="878" y="153"/>
                    <a:pt x="906" y="150"/>
                  </a:cubicBezTo>
                  <a:cubicBezTo>
                    <a:pt x="951" y="154"/>
                    <a:pt x="984" y="156"/>
                    <a:pt x="1020" y="180"/>
                  </a:cubicBezTo>
                  <a:cubicBezTo>
                    <a:pt x="1044" y="172"/>
                    <a:pt x="1065" y="170"/>
                    <a:pt x="1086" y="156"/>
                  </a:cubicBezTo>
                  <a:cubicBezTo>
                    <a:pt x="1089" y="146"/>
                    <a:pt x="1094" y="126"/>
                    <a:pt x="1104" y="120"/>
                  </a:cubicBezTo>
                  <a:cubicBezTo>
                    <a:pt x="1115" y="113"/>
                    <a:pt x="1140" y="108"/>
                    <a:pt x="1140" y="108"/>
                  </a:cubicBezTo>
                  <a:cubicBezTo>
                    <a:pt x="1156" y="60"/>
                    <a:pt x="1132" y="116"/>
                    <a:pt x="1164" y="84"/>
                  </a:cubicBezTo>
                  <a:cubicBezTo>
                    <a:pt x="1168" y="80"/>
                    <a:pt x="1166" y="70"/>
                    <a:pt x="1170" y="66"/>
                  </a:cubicBezTo>
                  <a:cubicBezTo>
                    <a:pt x="1194" y="42"/>
                    <a:pt x="1266" y="0"/>
                    <a:pt x="1302" y="0"/>
                  </a:cubicBezTo>
                </a:path>
              </a:pathLst>
            </a:custGeom>
            <a:noFill/>
            <a:ln w="31750">
              <a:solidFill>
                <a:srgbClr val="0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85" name="Rectangle 16"/>
            <p:cNvSpPr>
              <a:spLocks noChangeArrowheads="1"/>
            </p:cNvSpPr>
            <p:nvPr/>
          </p:nvSpPr>
          <p:spPr bwMode="auto">
            <a:xfrm>
              <a:off x="1292" y="1797"/>
              <a:ext cx="590" cy="250"/>
            </a:xfrm>
            <a:prstGeom prst="rect">
              <a:avLst/>
            </a:prstGeom>
            <a:noFill/>
            <a:ln w="25400">
              <a:solidFill>
                <a:srgbClr val="008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86" name="Freeform 19"/>
            <p:cNvSpPr>
              <a:spLocks/>
            </p:cNvSpPr>
            <p:nvPr/>
          </p:nvSpPr>
          <p:spPr bwMode="auto">
            <a:xfrm>
              <a:off x="714" y="2651"/>
              <a:ext cx="1314" cy="44"/>
            </a:xfrm>
            <a:custGeom>
              <a:avLst/>
              <a:gdLst>
                <a:gd name="T0" fmla="*/ 0 w 1314"/>
                <a:gd name="T1" fmla="*/ 25 h 44"/>
                <a:gd name="T2" fmla="*/ 54 w 1314"/>
                <a:gd name="T3" fmla="*/ 31 h 44"/>
                <a:gd name="T4" fmla="*/ 384 w 1314"/>
                <a:gd name="T5" fmla="*/ 37 h 44"/>
                <a:gd name="T6" fmla="*/ 468 w 1314"/>
                <a:gd name="T7" fmla="*/ 19 h 44"/>
                <a:gd name="T8" fmla="*/ 624 w 1314"/>
                <a:gd name="T9" fmla="*/ 25 h 44"/>
                <a:gd name="T10" fmla="*/ 834 w 1314"/>
                <a:gd name="T11" fmla="*/ 31 h 44"/>
                <a:gd name="T12" fmla="*/ 1314 w 1314"/>
                <a:gd name="T13" fmla="*/ 37 h 44"/>
                <a:gd name="T14" fmla="*/ 0 60000 65536"/>
                <a:gd name="T15" fmla="*/ 0 60000 65536"/>
                <a:gd name="T16" fmla="*/ 0 60000 65536"/>
                <a:gd name="T17" fmla="*/ 0 60000 65536"/>
                <a:gd name="T18" fmla="*/ 0 60000 65536"/>
                <a:gd name="T19" fmla="*/ 0 60000 65536"/>
                <a:gd name="T20" fmla="*/ 0 60000 65536"/>
                <a:gd name="T21" fmla="*/ 0 w 1314"/>
                <a:gd name="T22" fmla="*/ 0 h 44"/>
                <a:gd name="T23" fmla="*/ 1314 w 131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14" h="44">
                  <a:moveTo>
                    <a:pt x="0" y="25"/>
                  </a:moveTo>
                  <a:cubicBezTo>
                    <a:pt x="42" y="39"/>
                    <a:pt x="24" y="41"/>
                    <a:pt x="54" y="31"/>
                  </a:cubicBezTo>
                  <a:cubicBezTo>
                    <a:pt x="181" y="35"/>
                    <a:pt x="265" y="44"/>
                    <a:pt x="384" y="37"/>
                  </a:cubicBezTo>
                  <a:cubicBezTo>
                    <a:pt x="411" y="28"/>
                    <a:pt x="440" y="26"/>
                    <a:pt x="468" y="19"/>
                  </a:cubicBezTo>
                  <a:cubicBezTo>
                    <a:pt x="521" y="30"/>
                    <a:pt x="571" y="33"/>
                    <a:pt x="624" y="25"/>
                  </a:cubicBezTo>
                  <a:cubicBezTo>
                    <a:pt x="703" y="35"/>
                    <a:pt x="746" y="35"/>
                    <a:pt x="834" y="31"/>
                  </a:cubicBezTo>
                  <a:cubicBezTo>
                    <a:pt x="987" y="0"/>
                    <a:pt x="1157" y="37"/>
                    <a:pt x="1314" y="37"/>
                  </a:cubicBezTo>
                </a:path>
              </a:pathLst>
            </a:custGeom>
            <a:noFill/>
            <a:ln w="31750">
              <a:solidFill>
                <a:srgbClr val="0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 name="Group 23"/>
          <p:cNvGrpSpPr>
            <a:grpSpLocks/>
          </p:cNvGrpSpPr>
          <p:nvPr/>
        </p:nvGrpSpPr>
        <p:grpSpPr bwMode="auto">
          <a:xfrm>
            <a:off x="3206751" y="2889250"/>
            <a:ext cx="933450" cy="1339850"/>
            <a:chOff x="2052" y="1820"/>
            <a:chExt cx="588" cy="844"/>
          </a:xfrm>
        </p:grpSpPr>
        <p:sp>
          <p:nvSpPr>
            <p:cNvPr id="23581" name="Freeform 14"/>
            <p:cNvSpPr>
              <a:spLocks/>
            </p:cNvSpPr>
            <p:nvPr/>
          </p:nvSpPr>
          <p:spPr bwMode="auto">
            <a:xfrm>
              <a:off x="2052" y="1882"/>
              <a:ext cx="588" cy="710"/>
            </a:xfrm>
            <a:custGeom>
              <a:avLst/>
              <a:gdLst>
                <a:gd name="T0" fmla="*/ 0 w 588"/>
                <a:gd name="T1" fmla="*/ 20 h 710"/>
                <a:gd name="T2" fmla="*/ 66 w 588"/>
                <a:gd name="T3" fmla="*/ 170 h 710"/>
                <a:gd name="T4" fmla="*/ 72 w 588"/>
                <a:gd name="T5" fmla="*/ 200 h 710"/>
                <a:gd name="T6" fmla="*/ 84 w 588"/>
                <a:gd name="T7" fmla="*/ 236 h 710"/>
                <a:gd name="T8" fmla="*/ 90 w 588"/>
                <a:gd name="T9" fmla="*/ 308 h 710"/>
                <a:gd name="T10" fmla="*/ 96 w 588"/>
                <a:gd name="T11" fmla="*/ 416 h 710"/>
                <a:gd name="T12" fmla="*/ 114 w 588"/>
                <a:gd name="T13" fmla="*/ 470 h 710"/>
                <a:gd name="T14" fmla="*/ 192 w 588"/>
                <a:gd name="T15" fmla="*/ 626 h 710"/>
                <a:gd name="T16" fmla="*/ 216 w 588"/>
                <a:gd name="T17" fmla="*/ 662 h 710"/>
                <a:gd name="T18" fmla="*/ 282 w 588"/>
                <a:gd name="T19" fmla="*/ 680 h 710"/>
                <a:gd name="T20" fmla="*/ 444 w 588"/>
                <a:gd name="T21" fmla="*/ 710 h 710"/>
                <a:gd name="T22" fmla="*/ 552 w 588"/>
                <a:gd name="T23" fmla="*/ 698 h 710"/>
                <a:gd name="T24" fmla="*/ 588 w 588"/>
                <a:gd name="T25" fmla="*/ 704 h 7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8"/>
                <a:gd name="T40" fmla="*/ 0 h 710"/>
                <a:gd name="T41" fmla="*/ 588 w 588"/>
                <a:gd name="T42" fmla="*/ 710 h 7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8" h="710">
                  <a:moveTo>
                    <a:pt x="0" y="20"/>
                  </a:moveTo>
                  <a:cubicBezTo>
                    <a:pt x="60" y="0"/>
                    <a:pt x="61" y="136"/>
                    <a:pt x="66" y="170"/>
                  </a:cubicBezTo>
                  <a:cubicBezTo>
                    <a:pt x="67" y="180"/>
                    <a:pt x="69" y="190"/>
                    <a:pt x="72" y="200"/>
                  </a:cubicBezTo>
                  <a:cubicBezTo>
                    <a:pt x="75" y="212"/>
                    <a:pt x="84" y="236"/>
                    <a:pt x="84" y="236"/>
                  </a:cubicBezTo>
                  <a:cubicBezTo>
                    <a:pt x="86" y="260"/>
                    <a:pt x="88" y="284"/>
                    <a:pt x="90" y="308"/>
                  </a:cubicBezTo>
                  <a:cubicBezTo>
                    <a:pt x="92" y="344"/>
                    <a:pt x="92" y="380"/>
                    <a:pt x="96" y="416"/>
                  </a:cubicBezTo>
                  <a:cubicBezTo>
                    <a:pt x="96" y="416"/>
                    <a:pt x="111" y="461"/>
                    <a:pt x="114" y="470"/>
                  </a:cubicBezTo>
                  <a:cubicBezTo>
                    <a:pt x="131" y="522"/>
                    <a:pt x="145" y="594"/>
                    <a:pt x="192" y="626"/>
                  </a:cubicBezTo>
                  <a:cubicBezTo>
                    <a:pt x="200" y="638"/>
                    <a:pt x="208" y="650"/>
                    <a:pt x="216" y="662"/>
                  </a:cubicBezTo>
                  <a:cubicBezTo>
                    <a:pt x="221" y="670"/>
                    <a:pt x="272" y="677"/>
                    <a:pt x="282" y="680"/>
                  </a:cubicBezTo>
                  <a:cubicBezTo>
                    <a:pt x="336" y="695"/>
                    <a:pt x="389" y="699"/>
                    <a:pt x="444" y="710"/>
                  </a:cubicBezTo>
                  <a:cubicBezTo>
                    <a:pt x="480" y="708"/>
                    <a:pt x="516" y="698"/>
                    <a:pt x="552" y="698"/>
                  </a:cubicBezTo>
                  <a:cubicBezTo>
                    <a:pt x="564" y="698"/>
                    <a:pt x="576" y="704"/>
                    <a:pt x="588" y="704"/>
                  </a:cubicBezTo>
                </a:path>
              </a:pathLst>
            </a:custGeom>
            <a:noFill/>
            <a:ln w="3175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82" name="Rectangle 17"/>
            <p:cNvSpPr>
              <a:spLocks noChangeArrowheads="1"/>
            </p:cNvSpPr>
            <p:nvPr/>
          </p:nvSpPr>
          <p:spPr bwMode="auto">
            <a:xfrm>
              <a:off x="2109" y="1820"/>
              <a:ext cx="499" cy="295"/>
            </a:xfrm>
            <a:prstGeom prst="rect">
              <a:avLst/>
            </a:prstGeom>
            <a:noFill/>
            <a:ln w="254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83" name="Freeform 20"/>
            <p:cNvSpPr>
              <a:spLocks/>
            </p:cNvSpPr>
            <p:nvPr/>
          </p:nvSpPr>
          <p:spPr bwMode="auto">
            <a:xfrm>
              <a:off x="2058" y="2412"/>
              <a:ext cx="570" cy="252"/>
            </a:xfrm>
            <a:custGeom>
              <a:avLst/>
              <a:gdLst>
                <a:gd name="T0" fmla="*/ 0 w 570"/>
                <a:gd name="T1" fmla="*/ 252 h 252"/>
                <a:gd name="T2" fmla="*/ 48 w 570"/>
                <a:gd name="T3" fmla="*/ 216 h 252"/>
                <a:gd name="T4" fmla="*/ 54 w 570"/>
                <a:gd name="T5" fmla="*/ 156 h 252"/>
                <a:gd name="T6" fmla="*/ 66 w 570"/>
                <a:gd name="T7" fmla="*/ 72 h 252"/>
                <a:gd name="T8" fmla="*/ 102 w 570"/>
                <a:gd name="T9" fmla="*/ 144 h 252"/>
                <a:gd name="T10" fmla="*/ 126 w 570"/>
                <a:gd name="T11" fmla="*/ 48 h 252"/>
                <a:gd name="T12" fmla="*/ 144 w 570"/>
                <a:gd name="T13" fmla="*/ 54 h 252"/>
                <a:gd name="T14" fmla="*/ 156 w 570"/>
                <a:gd name="T15" fmla="*/ 72 h 252"/>
                <a:gd name="T16" fmla="*/ 174 w 570"/>
                <a:gd name="T17" fmla="*/ 12 h 252"/>
                <a:gd name="T18" fmla="*/ 228 w 570"/>
                <a:gd name="T19" fmla="*/ 132 h 252"/>
                <a:gd name="T20" fmla="*/ 264 w 570"/>
                <a:gd name="T21" fmla="*/ 156 h 252"/>
                <a:gd name="T22" fmla="*/ 306 w 570"/>
                <a:gd name="T23" fmla="*/ 198 h 252"/>
                <a:gd name="T24" fmla="*/ 336 w 570"/>
                <a:gd name="T25" fmla="*/ 228 h 252"/>
                <a:gd name="T26" fmla="*/ 372 w 570"/>
                <a:gd name="T27" fmla="*/ 240 h 252"/>
                <a:gd name="T28" fmla="*/ 474 w 570"/>
                <a:gd name="T29" fmla="*/ 234 h 252"/>
                <a:gd name="T30" fmla="*/ 504 w 570"/>
                <a:gd name="T31" fmla="*/ 204 h 252"/>
                <a:gd name="T32" fmla="*/ 540 w 570"/>
                <a:gd name="T33" fmla="*/ 180 h 252"/>
                <a:gd name="T34" fmla="*/ 570 w 570"/>
                <a:gd name="T35" fmla="*/ 0 h 2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0"/>
                <a:gd name="T55" fmla="*/ 0 h 252"/>
                <a:gd name="T56" fmla="*/ 570 w 570"/>
                <a:gd name="T57" fmla="*/ 252 h 2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0" h="252">
                  <a:moveTo>
                    <a:pt x="0" y="252"/>
                  </a:moveTo>
                  <a:cubicBezTo>
                    <a:pt x="14" y="230"/>
                    <a:pt x="27" y="230"/>
                    <a:pt x="48" y="216"/>
                  </a:cubicBezTo>
                  <a:cubicBezTo>
                    <a:pt x="50" y="196"/>
                    <a:pt x="52" y="176"/>
                    <a:pt x="54" y="156"/>
                  </a:cubicBezTo>
                  <a:cubicBezTo>
                    <a:pt x="58" y="128"/>
                    <a:pt x="66" y="72"/>
                    <a:pt x="66" y="72"/>
                  </a:cubicBezTo>
                  <a:cubicBezTo>
                    <a:pt x="81" y="95"/>
                    <a:pt x="87" y="121"/>
                    <a:pt x="102" y="144"/>
                  </a:cubicBezTo>
                  <a:cubicBezTo>
                    <a:pt x="125" y="110"/>
                    <a:pt x="121" y="94"/>
                    <a:pt x="126" y="48"/>
                  </a:cubicBezTo>
                  <a:cubicBezTo>
                    <a:pt x="132" y="50"/>
                    <a:pt x="139" y="50"/>
                    <a:pt x="144" y="54"/>
                  </a:cubicBezTo>
                  <a:cubicBezTo>
                    <a:pt x="150" y="59"/>
                    <a:pt x="150" y="76"/>
                    <a:pt x="156" y="72"/>
                  </a:cubicBezTo>
                  <a:cubicBezTo>
                    <a:pt x="160" y="69"/>
                    <a:pt x="172" y="22"/>
                    <a:pt x="174" y="12"/>
                  </a:cubicBezTo>
                  <a:cubicBezTo>
                    <a:pt x="207" y="34"/>
                    <a:pt x="215" y="94"/>
                    <a:pt x="228" y="132"/>
                  </a:cubicBezTo>
                  <a:cubicBezTo>
                    <a:pt x="233" y="146"/>
                    <a:pt x="264" y="156"/>
                    <a:pt x="264" y="156"/>
                  </a:cubicBezTo>
                  <a:cubicBezTo>
                    <a:pt x="284" y="185"/>
                    <a:pt x="270" y="189"/>
                    <a:pt x="306" y="198"/>
                  </a:cubicBezTo>
                  <a:cubicBezTo>
                    <a:pt x="317" y="214"/>
                    <a:pt x="317" y="220"/>
                    <a:pt x="336" y="228"/>
                  </a:cubicBezTo>
                  <a:cubicBezTo>
                    <a:pt x="348" y="233"/>
                    <a:pt x="372" y="240"/>
                    <a:pt x="372" y="240"/>
                  </a:cubicBezTo>
                  <a:cubicBezTo>
                    <a:pt x="409" y="228"/>
                    <a:pt x="436" y="229"/>
                    <a:pt x="474" y="234"/>
                  </a:cubicBezTo>
                  <a:cubicBezTo>
                    <a:pt x="520" y="249"/>
                    <a:pt x="457" y="235"/>
                    <a:pt x="504" y="204"/>
                  </a:cubicBezTo>
                  <a:cubicBezTo>
                    <a:pt x="516" y="196"/>
                    <a:pt x="540" y="180"/>
                    <a:pt x="540" y="180"/>
                  </a:cubicBezTo>
                  <a:cubicBezTo>
                    <a:pt x="561" y="117"/>
                    <a:pt x="570" y="68"/>
                    <a:pt x="570" y="0"/>
                  </a:cubicBezTo>
                </a:path>
              </a:pathLst>
            </a:custGeom>
            <a:noFill/>
            <a:ln w="3175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 name="Group 34"/>
          <p:cNvGrpSpPr>
            <a:grpSpLocks/>
          </p:cNvGrpSpPr>
          <p:nvPr/>
        </p:nvGrpSpPr>
        <p:grpSpPr bwMode="auto">
          <a:xfrm>
            <a:off x="4163687" y="2936875"/>
            <a:ext cx="1246188" cy="1370013"/>
            <a:chOff x="2646" y="1842"/>
            <a:chExt cx="785" cy="863"/>
          </a:xfrm>
        </p:grpSpPr>
        <p:sp>
          <p:nvSpPr>
            <p:cNvPr id="23578" name="Freeform 31"/>
            <p:cNvSpPr>
              <a:spLocks/>
            </p:cNvSpPr>
            <p:nvPr/>
          </p:nvSpPr>
          <p:spPr bwMode="auto">
            <a:xfrm>
              <a:off x="2663" y="2421"/>
              <a:ext cx="743" cy="284"/>
            </a:xfrm>
            <a:custGeom>
              <a:avLst/>
              <a:gdLst>
                <a:gd name="T0" fmla="*/ 0 w 743"/>
                <a:gd name="T1" fmla="*/ 0 h 284"/>
                <a:gd name="T2" fmla="*/ 33 w 743"/>
                <a:gd name="T3" fmla="*/ 75 h 284"/>
                <a:gd name="T4" fmla="*/ 83 w 743"/>
                <a:gd name="T5" fmla="*/ 92 h 284"/>
                <a:gd name="T6" fmla="*/ 200 w 743"/>
                <a:gd name="T7" fmla="*/ 167 h 284"/>
                <a:gd name="T8" fmla="*/ 225 w 743"/>
                <a:gd name="T9" fmla="*/ 184 h 284"/>
                <a:gd name="T10" fmla="*/ 275 w 743"/>
                <a:gd name="T11" fmla="*/ 200 h 284"/>
                <a:gd name="T12" fmla="*/ 710 w 743"/>
                <a:gd name="T13" fmla="*/ 275 h 284"/>
                <a:gd name="T14" fmla="*/ 743 w 743"/>
                <a:gd name="T15" fmla="*/ 284 h 284"/>
                <a:gd name="T16" fmla="*/ 0 60000 65536"/>
                <a:gd name="T17" fmla="*/ 0 60000 65536"/>
                <a:gd name="T18" fmla="*/ 0 60000 65536"/>
                <a:gd name="T19" fmla="*/ 0 60000 65536"/>
                <a:gd name="T20" fmla="*/ 0 60000 65536"/>
                <a:gd name="T21" fmla="*/ 0 60000 65536"/>
                <a:gd name="T22" fmla="*/ 0 60000 65536"/>
                <a:gd name="T23" fmla="*/ 0 60000 65536"/>
                <a:gd name="T24" fmla="*/ 0 w 743"/>
                <a:gd name="T25" fmla="*/ 0 h 284"/>
                <a:gd name="T26" fmla="*/ 743 w 743"/>
                <a:gd name="T27" fmla="*/ 284 h 2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3" h="284">
                  <a:moveTo>
                    <a:pt x="0" y="0"/>
                  </a:moveTo>
                  <a:cubicBezTo>
                    <a:pt x="7" y="22"/>
                    <a:pt x="14" y="59"/>
                    <a:pt x="33" y="75"/>
                  </a:cubicBezTo>
                  <a:cubicBezTo>
                    <a:pt x="47" y="86"/>
                    <a:pt x="66" y="86"/>
                    <a:pt x="83" y="92"/>
                  </a:cubicBezTo>
                  <a:cubicBezTo>
                    <a:pt x="109" y="131"/>
                    <a:pt x="159" y="145"/>
                    <a:pt x="200" y="167"/>
                  </a:cubicBezTo>
                  <a:cubicBezTo>
                    <a:pt x="209" y="172"/>
                    <a:pt x="216" y="180"/>
                    <a:pt x="225" y="184"/>
                  </a:cubicBezTo>
                  <a:cubicBezTo>
                    <a:pt x="241" y="191"/>
                    <a:pt x="275" y="200"/>
                    <a:pt x="275" y="200"/>
                  </a:cubicBezTo>
                  <a:cubicBezTo>
                    <a:pt x="386" y="275"/>
                    <a:pt x="580" y="257"/>
                    <a:pt x="710" y="275"/>
                  </a:cubicBezTo>
                  <a:cubicBezTo>
                    <a:pt x="721" y="278"/>
                    <a:pt x="743" y="284"/>
                    <a:pt x="743" y="284"/>
                  </a:cubicBezTo>
                </a:path>
              </a:pathLst>
            </a:cu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9" name="Freeform 32"/>
            <p:cNvSpPr>
              <a:spLocks/>
            </p:cNvSpPr>
            <p:nvPr/>
          </p:nvSpPr>
          <p:spPr bwMode="auto">
            <a:xfrm>
              <a:off x="2646" y="2237"/>
              <a:ext cx="785" cy="351"/>
            </a:xfrm>
            <a:custGeom>
              <a:avLst/>
              <a:gdLst>
                <a:gd name="T0" fmla="*/ 0 w 785"/>
                <a:gd name="T1" fmla="*/ 351 h 351"/>
                <a:gd name="T2" fmla="*/ 151 w 785"/>
                <a:gd name="T3" fmla="*/ 309 h 351"/>
                <a:gd name="T4" fmla="*/ 242 w 785"/>
                <a:gd name="T5" fmla="*/ 226 h 351"/>
                <a:gd name="T6" fmla="*/ 443 w 785"/>
                <a:gd name="T7" fmla="*/ 159 h 351"/>
                <a:gd name="T8" fmla="*/ 568 w 785"/>
                <a:gd name="T9" fmla="*/ 92 h 351"/>
                <a:gd name="T10" fmla="*/ 643 w 785"/>
                <a:gd name="T11" fmla="*/ 67 h 351"/>
                <a:gd name="T12" fmla="*/ 668 w 785"/>
                <a:gd name="T13" fmla="*/ 50 h 351"/>
                <a:gd name="T14" fmla="*/ 718 w 785"/>
                <a:gd name="T15" fmla="*/ 34 h 351"/>
                <a:gd name="T16" fmla="*/ 785 w 785"/>
                <a:gd name="T17" fmla="*/ 0 h 3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5"/>
                <a:gd name="T28" fmla="*/ 0 h 351"/>
                <a:gd name="T29" fmla="*/ 785 w 785"/>
                <a:gd name="T30" fmla="*/ 351 h 3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5" h="351">
                  <a:moveTo>
                    <a:pt x="0" y="351"/>
                  </a:moveTo>
                  <a:cubicBezTo>
                    <a:pt x="53" y="342"/>
                    <a:pt x="100" y="325"/>
                    <a:pt x="151" y="309"/>
                  </a:cubicBezTo>
                  <a:cubicBezTo>
                    <a:pt x="186" y="285"/>
                    <a:pt x="207" y="250"/>
                    <a:pt x="242" y="226"/>
                  </a:cubicBezTo>
                  <a:cubicBezTo>
                    <a:pt x="300" y="187"/>
                    <a:pt x="377" y="178"/>
                    <a:pt x="443" y="159"/>
                  </a:cubicBezTo>
                  <a:cubicBezTo>
                    <a:pt x="486" y="146"/>
                    <a:pt x="531" y="116"/>
                    <a:pt x="568" y="92"/>
                  </a:cubicBezTo>
                  <a:cubicBezTo>
                    <a:pt x="587" y="80"/>
                    <a:pt x="622" y="74"/>
                    <a:pt x="643" y="67"/>
                  </a:cubicBezTo>
                  <a:cubicBezTo>
                    <a:pt x="651" y="61"/>
                    <a:pt x="659" y="54"/>
                    <a:pt x="668" y="50"/>
                  </a:cubicBezTo>
                  <a:cubicBezTo>
                    <a:pt x="684" y="43"/>
                    <a:pt x="718" y="34"/>
                    <a:pt x="718" y="34"/>
                  </a:cubicBezTo>
                  <a:cubicBezTo>
                    <a:pt x="740" y="19"/>
                    <a:pt x="762" y="12"/>
                    <a:pt x="785" y="0"/>
                  </a:cubicBezTo>
                </a:path>
              </a:pathLst>
            </a:cu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80" name="Rectangle 33"/>
            <p:cNvSpPr>
              <a:spLocks noChangeArrowheads="1"/>
            </p:cNvSpPr>
            <p:nvPr/>
          </p:nvSpPr>
          <p:spPr bwMode="auto">
            <a:xfrm>
              <a:off x="2789" y="1842"/>
              <a:ext cx="545" cy="318"/>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6" name="Group 30"/>
          <p:cNvGrpSpPr>
            <a:grpSpLocks/>
          </p:cNvGrpSpPr>
          <p:nvPr/>
        </p:nvGrpSpPr>
        <p:grpSpPr bwMode="auto">
          <a:xfrm>
            <a:off x="4641850" y="2484437"/>
            <a:ext cx="4502150" cy="3260725"/>
            <a:chOff x="2652" y="1752"/>
            <a:chExt cx="2836" cy="2054"/>
          </a:xfrm>
        </p:grpSpPr>
        <p:grpSp>
          <p:nvGrpSpPr>
            <p:cNvPr id="23569" name="Group 24"/>
            <p:cNvGrpSpPr>
              <a:grpSpLocks/>
            </p:cNvGrpSpPr>
            <p:nvPr/>
          </p:nvGrpSpPr>
          <p:grpSpPr bwMode="auto">
            <a:xfrm>
              <a:off x="2652" y="1820"/>
              <a:ext cx="792" cy="880"/>
              <a:chOff x="2652" y="1820"/>
              <a:chExt cx="792" cy="880"/>
            </a:xfrm>
          </p:grpSpPr>
          <p:sp>
            <p:nvSpPr>
              <p:cNvPr id="23575" name="Freeform 15"/>
              <p:cNvSpPr>
                <a:spLocks/>
              </p:cNvSpPr>
              <p:nvPr/>
            </p:nvSpPr>
            <p:spPr bwMode="auto">
              <a:xfrm>
                <a:off x="2652" y="2238"/>
                <a:ext cx="792" cy="348"/>
              </a:xfrm>
              <a:custGeom>
                <a:avLst/>
                <a:gdLst>
                  <a:gd name="T0" fmla="*/ 0 w 792"/>
                  <a:gd name="T1" fmla="*/ 348 h 348"/>
                  <a:gd name="T2" fmla="*/ 126 w 792"/>
                  <a:gd name="T3" fmla="*/ 312 h 348"/>
                  <a:gd name="T4" fmla="*/ 210 w 792"/>
                  <a:gd name="T5" fmla="*/ 264 h 348"/>
                  <a:gd name="T6" fmla="*/ 246 w 792"/>
                  <a:gd name="T7" fmla="*/ 240 h 348"/>
                  <a:gd name="T8" fmla="*/ 312 w 792"/>
                  <a:gd name="T9" fmla="*/ 192 h 348"/>
                  <a:gd name="T10" fmla="*/ 348 w 792"/>
                  <a:gd name="T11" fmla="*/ 180 h 348"/>
                  <a:gd name="T12" fmla="*/ 462 w 792"/>
                  <a:gd name="T13" fmla="*/ 138 h 348"/>
                  <a:gd name="T14" fmla="*/ 594 w 792"/>
                  <a:gd name="T15" fmla="*/ 84 h 348"/>
                  <a:gd name="T16" fmla="*/ 720 w 792"/>
                  <a:gd name="T17" fmla="*/ 36 h 348"/>
                  <a:gd name="T18" fmla="*/ 774 w 792"/>
                  <a:gd name="T19" fmla="*/ 12 h 348"/>
                  <a:gd name="T20" fmla="*/ 792 w 792"/>
                  <a:gd name="T21" fmla="*/ 0 h 3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2"/>
                  <a:gd name="T34" fmla="*/ 0 h 348"/>
                  <a:gd name="T35" fmla="*/ 792 w 792"/>
                  <a:gd name="T36" fmla="*/ 348 h 3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2" h="348">
                    <a:moveTo>
                      <a:pt x="0" y="348"/>
                    </a:moveTo>
                    <a:cubicBezTo>
                      <a:pt x="60" y="341"/>
                      <a:pt x="77" y="328"/>
                      <a:pt x="126" y="312"/>
                    </a:cubicBezTo>
                    <a:cubicBezTo>
                      <a:pt x="144" y="284"/>
                      <a:pt x="181" y="280"/>
                      <a:pt x="210" y="264"/>
                    </a:cubicBezTo>
                    <a:cubicBezTo>
                      <a:pt x="223" y="257"/>
                      <a:pt x="246" y="240"/>
                      <a:pt x="246" y="240"/>
                    </a:cubicBezTo>
                    <a:cubicBezTo>
                      <a:pt x="258" y="222"/>
                      <a:pt x="292" y="199"/>
                      <a:pt x="312" y="192"/>
                    </a:cubicBezTo>
                    <a:cubicBezTo>
                      <a:pt x="324" y="188"/>
                      <a:pt x="337" y="187"/>
                      <a:pt x="348" y="180"/>
                    </a:cubicBezTo>
                    <a:cubicBezTo>
                      <a:pt x="382" y="157"/>
                      <a:pt x="424" y="151"/>
                      <a:pt x="462" y="138"/>
                    </a:cubicBezTo>
                    <a:cubicBezTo>
                      <a:pt x="507" y="123"/>
                      <a:pt x="552" y="105"/>
                      <a:pt x="594" y="84"/>
                    </a:cubicBezTo>
                    <a:cubicBezTo>
                      <a:pt x="639" y="61"/>
                      <a:pt x="670" y="47"/>
                      <a:pt x="720" y="36"/>
                    </a:cubicBezTo>
                    <a:cubicBezTo>
                      <a:pt x="738" y="32"/>
                      <a:pt x="758" y="20"/>
                      <a:pt x="774" y="12"/>
                    </a:cubicBezTo>
                    <a:cubicBezTo>
                      <a:pt x="780" y="9"/>
                      <a:pt x="792" y="0"/>
                      <a:pt x="792" y="0"/>
                    </a:cubicBezTo>
                  </a:path>
                </a:pathLst>
              </a:custGeom>
              <a:noFill/>
              <a:ln w="3175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6" name="Rectangle 18"/>
              <p:cNvSpPr>
                <a:spLocks noChangeArrowheads="1"/>
              </p:cNvSpPr>
              <p:nvPr/>
            </p:nvSpPr>
            <p:spPr bwMode="auto">
              <a:xfrm>
                <a:off x="2789" y="1820"/>
                <a:ext cx="545" cy="295"/>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77" name="Freeform 21"/>
              <p:cNvSpPr>
                <a:spLocks/>
              </p:cNvSpPr>
              <p:nvPr/>
            </p:nvSpPr>
            <p:spPr bwMode="auto">
              <a:xfrm>
                <a:off x="2658" y="2424"/>
                <a:ext cx="774" cy="276"/>
              </a:xfrm>
              <a:custGeom>
                <a:avLst/>
                <a:gdLst>
                  <a:gd name="T0" fmla="*/ 0 w 774"/>
                  <a:gd name="T1" fmla="*/ 0 h 276"/>
                  <a:gd name="T2" fmla="*/ 66 w 774"/>
                  <a:gd name="T3" fmla="*/ 72 h 276"/>
                  <a:gd name="T4" fmla="*/ 198 w 774"/>
                  <a:gd name="T5" fmla="*/ 162 h 276"/>
                  <a:gd name="T6" fmla="*/ 570 w 774"/>
                  <a:gd name="T7" fmla="*/ 246 h 276"/>
                  <a:gd name="T8" fmla="*/ 732 w 774"/>
                  <a:gd name="T9" fmla="*/ 276 h 276"/>
                  <a:gd name="T10" fmla="*/ 774 w 774"/>
                  <a:gd name="T11" fmla="*/ 270 h 276"/>
                  <a:gd name="T12" fmla="*/ 0 60000 65536"/>
                  <a:gd name="T13" fmla="*/ 0 60000 65536"/>
                  <a:gd name="T14" fmla="*/ 0 60000 65536"/>
                  <a:gd name="T15" fmla="*/ 0 60000 65536"/>
                  <a:gd name="T16" fmla="*/ 0 60000 65536"/>
                  <a:gd name="T17" fmla="*/ 0 60000 65536"/>
                  <a:gd name="T18" fmla="*/ 0 w 774"/>
                  <a:gd name="T19" fmla="*/ 0 h 276"/>
                  <a:gd name="T20" fmla="*/ 774 w 774"/>
                  <a:gd name="T21" fmla="*/ 276 h 276"/>
                </a:gdLst>
                <a:ahLst/>
                <a:cxnLst>
                  <a:cxn ang="T12">
                    <a:pos x="T0" y="T1"/>
                  </a:cxn>
                  <a:cxn ang="T13">
                    <a:pos x="T2" y="T3"/>
                  </a:cxn>
                  <a:cxn ang="T14">
                    <a:pos x="T4" y="T5"/>
                  </a:cxn>
                  <a:cxn ang="T15">
                    <a:pos x="T6" y="T7"/>
                  </a:cxn>
                  <a:cxn ang="T16">
                    <a:pos x="T8" y="T9"/>
                  </a:cxn>
                  <a:cxn ang="T17">
                    <a:pos x="T10" y="T11"/>
                  </a:cxn>
                </a:cxnLst>
                <a:rect l="T18" t="T19" r="T20" b="T21"/>
                <a:pathLst>
                  <a:path w="774" h="276">
                    <a:moveTo>
                      <a:pt x="0" y="0"/>
                    </a:moveTo>
                    <a:cubicBezTo>
                      <a:pt x="35" y="12"/>
                      <a:pt x="35" y="51"/>
                      <a:pt x="66" y="72"/>
                    </a:cubicBezTo>
                    <a:cubicBezTo>
                      <a:pt x="103" y="128"/>
                      <a:pt x="141" y="134"/>
                      <a:pt x="198" y="162"/>
                    </a:cubicBezTo>
                    <a:cubicBezTo>
                      <a:pt x="311" y="218"/>
                      <a:pt x="446" y="230"/>
                      <a:pt x="570" y="246"/>
                    </a:cubicBezTo>
                    <a:cubicBezTo>
                      <a:pt x="621" y="263"/>
                      <a:pt x="679" y="268"/>
                      <a:pt x="732" y="276"/>
                    </a:cubicBezTo>
                    <a:cubicBezTo>
                      <a:pt x="746" y="274"/>
                      <a:pt x="774" y="270"/>
                      <a:pt x="774" y="270"/>
                    </a:cubicBezTo>
                  </a:path>
                </a:pathLst>
              </a:custGeom>
              <a:noFill/>
              <a:ln w="3175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235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3" y="1752"/>
              <a:ext cx="2835" cy="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1" name="Freeform 26"/>
            <p:cNvSpPr>
              <a:spLocks/>
            </p:cNvSpPr>
            <p:nvPr/>
          </p:nvSpPr>
          <p:spPr bwMode="auto">
            <a:xfrm>
              <a:off x="3220" y="2478"/>
              <a:ext cx="1096" cy="377"/>
            </a:xfrm>
            <a:custGeom>
              <a:avLst/>
              <a:gdLst>
                <a:gd name="T0" fmla="*/ 0 w 1096"/>
                <a:gd name="T1" fmla="*/ 368 h 377"/>
                <a:gd name="T2" fmla="*/ 36 w 1096"/>
                <a:gd name="T3" fmla="*/ 344 h 377"/>
                <a:gd name="T4" fmla="*/ 48 w 1096"/>
                <a:gd name="T5" fmla="*/ 352 h 377"/>
                <a:gd name="T6" fmla="*/ 52 w 1096"/>
                <a:gd name="T7" fmla="*/ 364 h 377"/>
                <a:gd name="T8" fmla="*/ 68 w 1096"/>
                <a:gd name="T9" fmla="*/ 328 h 377"/>
                <a:gd name="T10" fmla="*/ 72 w 1096"/>
                <a:gd name="T11" fmla="*/ 316 h 377"/>
                <a:gd name="T12" fmla="*/ 100 w 1096"/>
                <a:gd name="T13" fmla="*/ 340 h 377"/>
                <a:gd name="T14" fmla="*/ 124 w 1096"/>
                <a:gd name="T15" fmla="*/ 292 h 377"/>
                <a:gd name="T16" fmla="*/ 152 w 1096"/>
                <a:gd name="T17" fmla="*/ 248 h 377"/>
                <a:gd name="T18" fmla="*/ 200 w 1096"/>
                <a:gd name="T19" fmla="*/ 168 h 377"/>
                <a:gd name="T20" fmla="*/ 220 w 1096"/>
                <a:gd name="T21" fmla="*/ 136 h 377"/>
                <a:gd name="T22" fmla="*/ 248 w 1096"/>
                <a:gd name="T23" fmla="*/ 124 h 377"/>
                <a:gd name="T24" fmla="*/ 256 w 1096"/>
                <a:gd name="T25" fmla="*/ 112 h 377"/>
                <a:gd name="T26" fmla="*/ 268 w 1096"/>
                <a:gd name="T27" fmla="*/ 108 h 377"/>
                <a:gd name="T28" fmla="*/ 284 w 1096"/>
                <a:gd name="T29" fmla="*/ 84 h 377"/>
                <a:gd name="T30" fmla="*/ 308 w 1096"/>
                <a:gd name="T31" fmla="*/ 92 h 377"/>
                <a:gd name="T32" fmla="*/ 356 w 1096"/>
                <a:gd name="T33" fmla="*/ 64 h 377"/>
                <a:gd name="T34" fmla="*/ 420 w 1096"/>
                <a:gd name="T35" fmla="*/ 40 h 377"/>
                <a:gd name="T36" fmla="*/ 456 w 1096"/>
                <a:gd name="T37" fmla="*/ 16 h 377"/>
                <a:gd name="T38" fmla="*/ 480 w 1096"/>
                <a:gd name="T39" fmla="*/ 0 h 377"/>
                <a:gd name="T40" fmla="*/ 516 w 1096"/>
                <a:gd name="T41" fmla="*/ 36 h 377"/>
                <a:gd name="T42" fmla="*/ 540 w 1096"/>
                <a:gd name="T43" fmla="*/ 68 h 377"/>
                <a:gd name="T44" fmla="*/ 564 w 1096"/>
                <a:gd name="T45" fmla="*/ 84 h 377"/>
                <a:gd name="T46" fmla="*/ 576 w 1096"/>
                <a:gd name="T47" fmla="*/ 108 h 377"/>
                <a:gd name="T48" fmla="*/ 612 w 1096"/>
                <a:gd name="T49" fmla="*/ 124 h 377"/>
                <a:gd name="T50" fmla="*/ 668 w 1096"/>
                <a:gd name="T51" fmla="*/ 148 h 377"/>
                <a:gd name="T52" fmla="*/ 732 w 1096"/>
                <a:gd name="T53" fmla="*/ 172 h 377"/>
                <a:gd name="T54" fmla="*/ 792 w 1096"/>
                <a:gd name="T55" fmla="*/ 228 h 377"/>
                <a:gd name="T56" fmla="*/ 824 w 1096"/>
                <a:gd name="T57" fmla="*/ 252 h 377"/>
                <a:gd name="T58" fmla="*/ 864 w 1096"/>
                <a:gd name="T59" fmla="*/ 260 h 377"/>
                <a:gd name="T60" fmla="*/ 888 w 1096"/>
                <a:gd name="T61" fmla="*/ 252 h 377"/>
                <a:gd name="T62" fmla="*/ 900 w 1096"/>
                <a:gd name="T63" fmla="*/ 248 h 377"/>
                <a:gd name="T64" fmla="*/ 916 w 1096"/>
                <a:gd name="T65" fmla="*/ 224 h 377"/>
                <a:gd name="T66" fmla="*/ 956 w 1096"/>
                <a:gd name="T67" fmla="*/ 216 h 377"/>
                <a:gd name="T68" fmla="*/ 992 w 1096"/>
                <a:gd name="T69" fmla="*/ 200 h 377"/>
                <a:gd name="T70" fmla="*/ 1024 w 1096"/>
                <a:gd name="T71" fmla="*/ 204 h 377"/>
                <a:gd name="T72" fmla="*/ 1048 w 1096"/>
                <a:gd name="T73" fmla="*/ 212 h 377"/>
                <a:gd name="T74" fmla="*/ 1072 w 1096"/>
                <a:gd name="T75" fmla="*/ 208 h 377"/>
                <a:gd name="T76" fmla="*/ 1096 w 1096"/>
                <a:gd name="T77" fmla="*/ 200 h 3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96"/>
                <a:gd name="T118" fmla="*/ 0 h 377"/>
                <a:gd name="T119" fmla="*/ 1096 w 1096"/>
                <a:gd name="T120" fmla="*/ 377 h 3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96" h="377">
                  <a:moveTo>
                    <a:pt x="0" y="368"/>
                  </a:moveTo>
                  <a:cubicBezTo>
                    <a:pt x="27" y="377"/>
                    <a:pt x="12" y="352"/>
                    <a:pt x="36" y="344"/>
                  </a:cubicBezTo>
                  <a:cubicBezTo>
                    <a:pt x="40" y="347"/>
                    <a:pt x="45" y="348"/>
                    <a:pt x="48" y="352"/>
                  </a:cubicBezTo>
                  <a:cubicBezTo>
                    <a:pt x="51" y="355"/>
                    <a:pt x="48" y="364"/>
                    <a:pt x="52" y="364"/>
                  </a:cubicBezTo>
                  <a:cubicBezTo>
                    <a:pt x="58" y="364"/>
                    <a:pt x="64" y="340"/>
                    <a:pt x="68" y="328"/>
                  </a:cubicBezTo>
                  <a:cubicBezTo>
                    <a:pt x="69" y="324"/>
                    <a:pt x="72" y="316"/>
                    <a:pt x="72" y="316"/>
                  </a:cubicBezTo>
                  <a:cubicBezTo>
                    <a:pt x="89" y="322"/>
                    <a:pt x="85" y="330"/>
                    <a:pt x="100" y="340"/>
                  </a:cubicBezTo>
                  <a:cubicBezTo>
                    <a:pt x="104" y="313"/>
                    <a:pt x="103" y="306"/>
                    <a:pt x="124" y="292"/>
                  </a:cubicBezTo>
                  <a:cubicBezTo>
                    <a:pt x="130" y="275"/>
                    <a:pt x="144" y="266"/>
                    <a:pt x="152" y="248"/>
                  </a:cubicBezTo>
                  <a:cubicBezTo>
                    <a:pt x="164" y="222"/>
                    <a:pt x="176" y="184"/>
                    <a:pt x="200" y="168"/>
                  </a:cubicBezTo>
                  <a:cubicBezTo>
                    <a:pt x="210" y="139"/>
                    <a:pt x="201" y="149"/>
                    <a:pt x="220" y="136"/>
                  </a:cubicBezTo>
                  <a:cubicBezTo>
                    <a:pt x="226" y="117"/>
                    <a:pt x="230" y="130"/>
                    <a:pt x="248" y="124"/>
                  </a:cubicBezTo>
                  <a:cubicBezTo>
                    <a:pt x="251" y="120"/>
                    <a:pt x="252" y="115"/>
                    <a:pt x="256" y="112"/>
                  </a:cubicBezTo>
                  <a:cubicBezTo>
                    <a:pt x="259" y="109"/>
                    <a:pt x="265" y="111"/>
                    <a:pt x="268" y="108"/>
                  </a:cubicBezTo>
                  <a:cubicBezTo>
                    <a:pt x="275" y="101"/>
                    <a:pt x="284" y="84"/>
                    <a:pt x="284" y="84"/>
                  </a:cubicBezTo>
                  <a:cubicBezTo>
                    <a:pt x="292" y="87"/>
                    <a:pt x="301" y="97"/>
                    <a:pt x="308" y="92"/>
                  </a:cubicBezTo>
                  <a:cubicBezTo>
                    <a:pt x="325" y="81"/>
                    <a:pt x="338" y="70"/>
                    <a:pt x="356" y="64"/>
                  </a:cubicBezTo>
                  <a:cubicBezTo>
                    <a:pt x="371" y="42"/>
                    <a:pt x="395" y="43"/>
                    <a:pt x="420" y="40"/>
                  </a:cubicBezTo>
                  <a:cubicBezTo>
                    <a:pt x="432" y="32"/>
                    <a:pt x="444" y="24"/>
                    <a:pt x="456" y="16"/>
                  </a:cubicBezTo>
                  <a:cubicBezTo>
                    <a:pt x="464" y="11"/>
                    <a:pt x="480" y="0"/>
                    <a:pt x="480" y="0"/>
                  </a:cubicBezTo>
                  <a:cubicBezTo>
                    <a:pt x="498" y="6"/>
                    <a:pt x="499" y="25"/>
                    <a:pt x="516" y="36"/>
                  </a:cubicBezTo>
                  <a:cubicBezTo>
                    <a:pt x="520" y="48"/>
                    <a:pt x="530" y="60"/>
                    <a:pt x="540" y="68"/>
                  </a:cubicBezTo>
                  <a:cubicBezTo>
                    <a:pt x="547" y="74"/>
                    <a:pt x="564" y="84"/>
                    <a:pt x="564" y="84"/>
                  </a:cubicBezTo>
                  <a:cubicBezTo>
                    <a:pt x="567" y="92"/>
                    <a:pt x="569" y="102"/>
                    <a:pt x="576" y="108"/>
                  </a:cubicBezTo>
                  <a:cubicBezTo>
                    <a:pt x="585" y="115"/>
                    <a:pt x="602" y="118"/>
                    <a:pt x="612" y="124"/>
                  </a:cubicBezTo>
                  <a:cubicBezTo>
                    <a:pt x="638" y="139"/>
                    <a:pt x="639" y="142"/>
                    <a:pt x="668" y="148"/>
                  </a:cubicBezTo>
                  <a:cubicBezTo>
                    <a:pt x="689" y="162"/>
                    <a:pt x="707" y="168"/>
                    <a:pt x="732" y="172"/>
                  </a:cubicBezTo>
                  <a:cubicBezTo>
                    <a:pt x="762" y="182"/>
                    <a:pt x="767" y="211"/>
                    <a:pt x="792" y="228"/>
                  </a:cubicBezTo>
                  <a:cubicBezTo>
                    <a:pt x="802" y="242"/>
                    <a:pt x="810" y="243"/>
                    <a:pt x="824" y="252"/>
                  </a:cubicBezTo>
                  <a:cubicBezTo>
                    <a:pt x="833" y="280"/>
                    <a:pt x="844" y="269"/>
                    <a:pt x="864" y="260"/>
                  </a:cubicBezTo>
                  <a:cubicBezTo>
                    <a:pt x="872" y="257"/>
                    <a:pt x="880" y="255"/>
                    <a:pt x="888" y="252"/>
                  </a:cubicBezTo>
                  <a:cubicBezTo>
                    <a:pt x="892" y="251"/>
                    <a:pt x="900" y="248"/>
                    <a:pt x="900" y="248"/>
                  </a:cubicBezTo>
                  <a:cubicBezTo>
                    <a:pt x="905" y="240"/>
                    <a:pt x="911" y="232"/>
                    <a:pt x="916" y="224"/>
                  </a:cubicBezTo>
                  <a:cubicBezTo>
                    <a:pt x="924" y="213"/>
                    <a:pt x="943" y="219"/>
                    <a:pt x="956" y="216"/>
                  </a:cubicBezTo>
                  <a:cubicBezTo>
                    <a:pt x="969" y="213"/>
                    <a:pt x="979" y="204"/>
                    <a:pt x="992" y="200"/>
                  </a:cubicBezTo>
                  <a:cubicBezTo>
                    <a:pt x="1003" y="201"/>
                    <a:pt x="1013" y="202"/>
                    <a:pt x="1024" y="204"/>
                  </a:cubicBezTo>
                  <a:cubicBezTo>
                    <a:pt x="1032" y="206"/>
                    <a:pt x="1048" y="212"/>
                    <a:pt x="1048" y="212"/>
                  </a:cubicBezTo>
                  <a:cubicBezTo>
                    <a:pt x="1056" y="211"/>
                    <a:pt x="1064" y="210"/>
                    <a:pt x="1072" y="208"/>
                  </a:cubicBezTo>
                  <a:cubicBezTo>
                    <a:pt x="1080" y="206"/>
                    <a:pt x="1096" y="200"/>
                    <a:pt x="1096" y="200"/>
                  </a:cubicBezTo>
                </a:path>
              </a:pathLst>
            </a:custGeom>
            <a:noFill/>
            <a:ln w="25400">
              <a:solidFill>
                <a:srgbClr val="0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2" name="Freeform 27"/>
            <p:cNvSpPr>
              <a:spLocks/>
            </p:cNvSpPr>
            <p:nvPr/>
          </p:nvSpPr>
          <p:spPr bwMode="auto">
            <a:xfrm>
              <a:off x="4332" y="2387"/>
              <a:ext cx="664" cy="288"/>
            </a:xfrm>
            <a:custGeom>
              <a:avLst/>
              <a:gdLst>
                <a:gd name="T0" fmla="*/ 0 w 664"/>
                <a:gd name="T1" fmla="*/ 288 h 288"/>
                <a:gd name="T2" fmla="*/ 24 w 664"/>
                <a:gd name="T3" fmla="*/ 284 h 288"/>
                <a:gd name="T4" fmla="*/ 48 w 664"/>
                <a:gd name="T5" fmla="*/ 276 h 288"/>
                <a:gd name="T6" fmla="*/ 156 w 664"/>
                <a:gd name="T7" fmla="*/ 248 h 288"/>
                <a:gd name="T8" fmla="*/ 192 w 664"/>
                <a:gd name="T9" fmla="*/ 236 h 288"/>
                <a:gd name="T10" fmla="*/ 216 w 664"/>
                <a:gd name="T11" fmla="*/ 220 h 288"/>
                <a:gd name="T12" fmla="*/ 248 w 664"/>
                <a:gd name="T13" fmla="*/ 196 h 288"/>
                <a:gd name="T14" fmla="*/ 268 w 664"/>
                <a:gd name="T15" fmla="*/ 200 h 288"/>
                <a:gd name="T16" fmla="*/ 292 w 664"/>
                <a:gd name="T17" fmla="*/ 208 h 288"/>
                <a:gd name="T18" fmla="*/ 336 w 664"/>
                <a:gd name="T19" fmla="*/ 192 h 288"/>
                <a:gd name="T20" fmla="*/ 372 w 664"/>
                <a:gd name="T21" fmla="*/ 144 h 288"/>
                <a:gd name="T22" fmla="*/ 384 w 664"/>
                <a:gd name="T23" fmla="*/ 120 h 288"/>
                <a:gd name="T24" fmla="*/ 408 w 664"/>
                <a:gd name="T25" fmla="*/ 112 h 288"/>
                <a:gd name="T26" fmla="*/ 480 w 664"/>
                <a:gd name="T27" fmla="*/ 68 h 288"/>
                <a:gd name="T28" fmla="*/ 528 w 664"/>
                <a:gd name="T29" fmla="*/ 68 h 288"/>
                <a:gd name="T30" fmla="*/ 540 w 664"/>
                <a:gd name="T31" fmla="*/ 72 h 288"/>
                <a:gd name="T32" fmla="*/ 564 w 664"/>
                <a:gd name="T33" fmla="*/ 64 h 288"/>
                <a:gd name="T34" fmla="*/ 572 w 664"/>
                <a:gd name="T35" fmla="*/ 52 h 288"/>
                <a:gd name="T36" fmla="*/ 584 w 664"/>
                <a:gd name="T37" fmla="*/ 48 h 288"/>
                <a:gd name="T38" fmla="*/ 592 w 664"/>
                <a:gd name="T39" fmla="*/ 20 h 288"/>
                <a:gd name="T40" fmla="*/ 648 w 664"/>
                <a:gd name="T41" fmla="*/ 0 h 288"/>
                <a:gd name="T42" fmla="*/ 664 w 664"/>
                <a:gd name="T43" fmla="*/ 24 h 2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4"/>
                <a:gd name="T67" fmla="*/ 0 h 288"/>
                <a:gd name="T68" fmla="*/ 664 w 664"/>
                <a:gd name="T69" fmla="*/ 288 h 2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4" h="288">
                  <a:moveTo>
                    <a:pt x="0" y="288"/>
                  </a:moveTo>
                  <a:cubicBezTo>
                    <a:pt x="8" y="287"/>
                    <a:pt x="16" y="286"/>
                    <a:pt x="24" y="284"/>
                  </a:cubicBezTo>
                  <a:cubicBezTo>
                    <a:pt x="32" y="282"/>
                    <a:pt x="48" y="276"/>
                    <a:pt x="48" y="276"/>
                  </a:cubicBezTo>
                  <a:cubicBezTo>
                    <a:pt x="68" y="246"/>
                    <a:pt x="127" y="250"/>
                    <a:pt x="156" y="248"/>
                  </a:cubicBezTo>
                  <a:cubicBezTo>
                    <a:pt x="168" y="244"/>
                    <a:pt x="181" y="243"/>
                    <a:pt x="192" y="236"/>
                  </a:cubicBezTo>
                  <a:cubicBezTo>
                    <a:pt x="200" y="231"/>
                    <a:pt x="216" y="220"/>
                    <a:pt x="216" y="220"/>
                  </a:cubicBezTo>
                  <a:cubicBezTo>
                    <a:pt x="226" y="206"/>
                    <a:pt x="234" y="205"/>
                    <a:pt x="248" y="196"/>
                  </a:cubicBezTo>
                  <a:cubicBezTo>
                    <a:pt x="255" y="197"/>
                    <a:pt x="261" y="198"/>
                    <a:pt x="268" y="200"/>
                  </a:cubicBezTo>
                  <a:cubicBezTo>
                    <a:pt x="276" y="202"/>
                    <a:pt x="292" y="208"/>
                    <a:pt x="292" y="208"/>
                  </a:cubicBezTo>
                  <a:cubicBezTo>
                    <a:pt x="310" y="204"/>
                    <a:pt x="319" y="198"/>
                    <a:pt x="336" y="192"/>
                  </a:cubicBezTo>
                  <a:cubicBezTo>
                    <a:pt x="348" y="174"/>
                    <a:pt x="358" y="160"/>
                    <a:pt x="372" y="144"/>
                  </a:cubicBezTo>
                  <a:cubicBezTo>
                    <a:pt x="378" y="137"/>
                    <a:pt x="377" y="125"/>
                    <a:pt x="384" y="120"/>
                  </a:cubicBezTo>
                  <a:cubicBezTo>
                    <a:pt x="391" y="115"/>
                    <a:pt x="401" y="117"/>
                    <a:pt x="408" y="112"/>
                  </a:cubicBezTo>
                  <a:cubicBezTo>
                    <a:pt x="432" y="96"/>
                    <a:pt x="457" y="83"/>
                    <a:pt x="480" y="68"/>
                  </a:cubicBezTo>
                  <a:cubicBezTo>
                    <a:pt x="494" y="47"/>
                    <a:pt x="505" y="60"/>
                    <a:pt x="528" y="68"/>
                  </a:cubicBezTo>
                  <a:cubicBezTo>
                    <a:pt x="532" y="69"/>
                    <a:pt x="540" y="72"/>
                    <a:pt x="540" y="72"/>
                  </a:cubicBezTo>
                  <a:cubicBezTo>
                    <a:pt x="548" y="69"/>
                    <a:pt x="556" y="67"/>
                    <a:pt x="564" y="64"/>
                  </a:cubicBezTo>
                  <a:cubicBezTo>
                    <a:pt x="569" y="62"/>
                    <a:pt x="568" y="55"/>
                    <a:pt x="572" y="52"/>
                  </a:cubicBezTo>
                  <a:cubicBezTo>
                    <a:pt x="575" y="49"/>
                    <a:pt x="580" y="49"/>
                    <a:pt x="584" y="48"/>
                  </a:cubicBezTo>
                  <a:cubicBezTo>
                    <a:pt x="587" y="39"/>
                    <a:pt x="587" y="28"/>
                    <a:pt x="592" y="20"/>
                  </a:cubicBezTo>
                  <a:cubicBezTo>
                    <a:pt x="601" y="7"/>
                    <a:pt x="634" y="4"/>
                    <a:pt x="648" y="0"/>
                  </a:cubicBezTo>
                  <a:cubicBezTo>
                    <a:pt x="653" y="8"/>
                    <a:pt x="664" y="24"/>
                    <a:pt x="664" y="24"/>
                  </a:cubicBezTo>
                </a:path>
              </a:pathLst>
            </a:custGeom>
            <a:noFill/>
            <a:ln w="25400">
              <a:solidFill>
                <a:srgbClr val="0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3" name="Freeform 28"/>
            <p:cNvSpPr>
              <a:spLocks/>
            </p:cNvSpPr>
            <p:nvPr/>
          </p:nvSpPr>
          <p:spPr bwMode="auto">
            <a:xfrm>
              <a:off x="3224" y="2835"/>
              <a:ext cx="1740" cy="613"/>
            </a:xfrm>
            <a:custGeom>
              <a:avLst/>
              <a:gdLst>
                <a:gd name="T0" fmla="*/ 0 w 1740"/>
                <a:gd name="T1" fmla="*/ 613 h 613"/>
                <a:gd name="T2" fmla="*/ 12 w 1740"/>
                <a:gd name="T3" fmla="*/ 605 h 613"/>
                <a:gd name="T4" fmla="*/ 16 w 1740"/>
                <a:gd name="T5" fmla="*/ 593 h 613"/>
                <a:gd name="T6" fmla="*/ 40 w 1740"/>
                <a:gd name="T7" fmla="*/ 581 h 613"/>
                <a:gd name="T8" fmla="*/ 68 w 1740"/>
                <a:gd name="T9" fmla="*/ 549 h 613"/>
                <a:gd name="T10" fmla="*/ 96 w 1740"/>
                <a:gd name="T11" fmla="*/ 513 h 613"/>
                <a:gd name="T12" fmla="*/ 128 w 1740"/>
                <a:gd name="T13" fmla="*/ 477 h 613"/>
                <a:gd name="T14" fmla="*/ 132 w 1740"/>
                <a:gd name="T15" fmla="*/ 465 h 613"/>
                <a:gd name="T16" fmla="*/ 144 w 1740"/>
                <a:gd name="T17" fmla="*/ 461 h 613"/>
                <a:gd name="T18" fmla="*/ 180 w 1740"/>
                <a:gd name="T19" fmla="*/ 393 h 613"/>
                <a:gd name="T20" fmla="*/ 196 w 1740"/>
                <a:gd name="T21" fmla="*/ 373 h 613"/>
                <a:gd name="T22" fmla="*/ 224 w 1740"/>
                <a:gd name="T23" fmla="*/ 341 h 613"/>
                <a:gd name="T24" fmla="*/ 256 w 1740"/>
                <a:gd name="T25" fmla="*/ 297 h 613"/>
                <a:gd name="T26" fmla="*/ 312 w 1740"/>
                <a:gd name="T27" fmla="*/ 221 h 613"/>
                <a:gd name="T28" fmla="*/ 364 w 1740"/>
                <a:gd name="T29" fmla="*/ 113 h 613"/>
                <a:gd name="T30" fmla="*/ 388 w 1740"/>
                <a:gd name="T31" fmla="*/ 81 h 613"/>
                <a:gd name="T32" fmla="*/ 396 w 1740"/>
                <a:gd name="T33" fmla="*/ 69 h 613"/>
                <a:gd name="T34" fmla="*/ 408 w 1740"/>
                <a:gd name="T35" fmla="*/ 61 h 613"/>
                <a:gd name="T36" fmla="*/ 412 w 1740"/>
                <a:gd name="T37" fmla="*/ 49 h 613"/>
                <a:gd name="T38" fmla="*/ 472 w 1740"/>
                <a:gd name="T39" fmla="*/ 29 h 613"/>
                <a:gd name="T40" fmla="*/ 496 w 1740"/>
                <a:gd name="T41" fmla="*/ 17 h 613"/>
                <a:gd name="T42" fmla="*/ 544 w 1740"/>
                <a:gd name="T43" fmla="*/ 13 h 613"/>
                <a:gd name="T44" fmla="*/ 580 w 1740"/>
                <a:gd name="T45" fmla="*/ 13 h 613"/>
                <a:gd name="T46" fmla="*/ 616 w 1740"/>
                <a:gd name="T47" fmla="*/ 49 h 613"/>
                <a:gd name="T48" fmla="*/ 624 w 1740"/>
                <a:gd name="T49" fmla="*/ 37 h 613"/>
                <a:gd name="T50" fmla="*/ 648 w 1740"/>
                <a:gd name="T51" fmla="*/ 29 h 613"/>
                <a:gd name="T52" fmla="*/ 696 w 1740"/>
                <a:gd name="T53" fmla="*/ 53 h 613"/>
                <a:gd name="T54" fmla="*/ 708 w 1740"/>
                <a:gd name="T55" fmla="*/ 57 h 613"/>
                <a:gd name="T56" fmla="*/ 732 w 1740"/>
                <a:gd name="T57" fmla="*/ 49 h 613"/>
                <a:gd name="T58" fmla="*/ 812 w 1740"/>
                <a:gd name="T59" fmla="*/ 65 h 613"/>
                <a:gd name="T60" fmla="*/ 836 w 1740"/>
                <a:gd name="T61" fmla="*/ 73 h 613"/>
                <a:gd name="T62" fmla="*/ 848 w 1740"/>
                <a:gd name="T63" fmla="*/ 81 h 613"/>
                <a:gd name="T64" fmla="*/ 912 w 1740"/>
                <a:gd name="T65" fmla="*/ 105 h 613"/>
                <a:gd name="T66" fmla="*/ 960 w 1740"/>
                <a:gd name="T67" fmla="*/ 93 h 613"/>
                <a:gd name="T68" fmla="*/ 996 w 1740"/>
                <a:gd name="T69" fmla="*/ 97 h 613"/>
                <a:gd name="T70" fmla="*/ 1020 w 1740"/>
                <a:gd name="T71" fmla="*/ 105 h 613"/>
                <a:gd name="T72" fmla="*/ 1176 w 1740"/>
                <a:gd name="T73" fmla="*/ 85 h 613"/>
                <a:gd name="T74" fmla="*/ 1300 w 1740"/>
                <a:gd name="T75" fmla="*/ 37 h 613"/>
                <a:gd name="T76" fmla="*/ 1512 w 1740"/>
                <a:gd name="T77" fmla="*/ 85 h 613"/>
                <a:gd name="T78" fmla="*/ 1536 w 1740"/>
                <a:gd name="T79" fmla="*/ 93 h 613"/>
                <a:gd name="T80" fmla="*/ 1544 w 1740"/>
                <a:gd name="T81" fmla="*/ 105 h 613"/>
                <a:gd name="T82" fmla="*/ 1556 w 1740"/>
                <a:gd name="T83" fmla="*/ 109 h 613"/>
                <a:gd name="T84" fmla="*/ 1584 w 1740"/>
                <a:gd name="T85" fmla="*/ 137 h 613"/>
                <a:gd name="T86" fmla="*/ 1616 w 1740"/>
                <a:gd name="T87" fmla="*/ 153 h 613"/>
                <a:gd name="T88" fmla="*/ 1636 w 1740"/>
                <a:gd name="T89" fmla="*/ 173 h 613"/>
                <a:gd name="T90" fmla="*/ 1664 w 1740"/>
                <a:gd name="T91" fmla="*/ 205 h 613"/>
                <a:gd name="T92" fmla="*/ 1684 w 1740"/>
                <a:gd name="T93" fmla="*/ 237 h 613"/>
                <a:gd name="T94" fmla="*/ 1700 w 1740"/>
                <a:gd name="T95" fmla="*/ 253 h 613"/>
                <a:gd name="T96" fmla="*/ 1704 w 1740"/>
                <a:gd name="T97" fmla="*/ 265 h 613"/>
                <a:gd name="T98" fmla="*/ 1716 w 1740"/>
                <a:gd name="T99" fmla="*/ 273 h 613"/>
                <a:gd name="T100" fmla="*/ 1740 w 1740"/>
                <a:gd name="T101" fmla="*/ 313 h 61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40"/>
                <a:gd name="T154" fmla="*/ 0 h 613"/>
                <a:gd name="T155" fmla="*/ 1740 w 1740"/>
                <a:gd name="T156" fmla="*/ 613 h 61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40" h="613">
                  <a:moveTo>
                    <a:pt x="0" y="613"/>
                  </a:moveTo>
                  <a:cubicBezTo>
                    <a:pt x="4" y="610"/>
                    <a:pt x="9" y="609"/>
                    <a:pt x="12" y="605"/>
                  </a:cubicBezTo>
                  <a:cubicBezTo>
                    <a:pt x="15" y="602"/>
                    <a:pt x="13" y="596"/>
                    <a:pt x="16" y="593"/>
                  </a:cubicBezTo>
                  <a:cubicBezTo>
                    <a:pt x="22" y="587"/>
                    <a:pt x="33" y="586"/>
                    <a:pt x="40" y="581"/>
                  </a:cubicBezTo>
                  <a:cubicBezTo>
                    <a:pt x="49" y="568"/>
                    <a:pt x="59" y="562"/>
                    <a:pt x="68" y="549"/>
                  </a:cubicBezTo>
                  <a:cubicBezTo>
                    <a:pt x="73" y="530"/>
                    <a:pt x="80" y="524"/>
                    <a:pt x="96" y="513"/>
                  </a:cubicBezTo>
                  <a:cubicBezTo>
                    <a:pt x="100" y="500"/>
                    <a:pt x="116" y="481"/>
                    <a:pt x="128" y="477"/>
                  </a:cubicBezTo>
                  <a:cubicBezTo>
                    <a:pt x="129" y="473"/>
                    <a:pt x="129" y="468"/>
                    <a:pt x="132" y="465"/>
                  </a:cubicBezTo>
                  <a:cubicBezTo>
                    <a:pt x="135" y="462"/>
                    <a:pt x="142" y="464"/>
                    <a:pt x="144" y="461"/>
                  </a:cubicBezTo>
                  <a:cubicBezTo>
                    <a:pt x="160" y="439"/>
                    <a:pt x="155" y="410"/>
                    <a:pt x="180" y="393"/>
                  </a:cubicBezTo>
                  <a:cubicBezTo>
                    <a:pt x="189" y="366"/>
                    <a:pt x="177" y="395"/>
                    <a:pt x="196" y="373"/>
                  </a:cubicBezTo>
                  <a:cubicBezTo>
                    <a:pt x="229" y="336"/>
                    <a:pt x="197" y="359"/>
                    <a:pt x="224" y="341"/>
                  </a:cubicBezTo>
                  <a:cubicBezTo>
                    <a:pt x="231" y="321"/>
                    <a:pt x="239" y="308"/>
                    <a:pt x="256" y="297"/>
                  </a:cubicBezTo>
                  <a:cubicBezTo>
                    <a:pt x="270" y="275"/>
                    <a:pt x="288" y="229"/>
                    <a:pt x="312" y="221"/>
                  </a:cubicBezTo>
                  <a:cubicBezTo>
                    <a:pt x="324" y="185"/>
                    <a:pt x="329" y="136"/>
                    <a:pt x="364" y="113"/>
                  </a:cubicBezTo>
                  <a:cubicBezTo>
                    <a:pt x="369" y="97"/>
                    <a:pt x="374" y="90"/>
                    <a:pt x="388" y="81"/>
                  </a:cubicBezTo>
                  <a:cubicBezTo>
                    <a:pt x="391" y="77"/>
                    <a:pt x="393" y="72"/>
                    <a:pt x="396" y="69"/>
                  </a:cubicBezTo>
                  <a:cubicBezTo>
                    <a:pt x="399" y="66"/>
                    <a:pt x="405" y="65"/>
                    <a:pt x="408" y="61"/>
                  </a:cubicBezTo>
                  <a:cubicBezTo>
                    <a:pt x="411" y="58"/>
                    <a:pt x="409" y="51"/>
                    <a:pt x="412" y="49"/>
                  </a:cubicBezTo>
                  <a:cubicBezTo>
                    <a:pt x="429" y="37"/>
                    <a:pt x="455" y="40"/>
                    <a:pt x="472" y="29"/>
                  </a:cubicBezTo>
                  <a:cubicBezTo>
                    <a:pt x="480" y="23"/>
                    <a:pt x="486" y="18"/>
                    <a:pt x="496" y="17"/>
                  </a:cubicBezTo>
                  <a:cubicBezTo>
                    <a:pt x="512" y="15"/>
                    <a:pt x="528" y="14"/>
                    <a:pt x="544" y="13"/>
                  </a:cubicBezTo>
                  <a:cubicBezTo>
                    <a:pt x="573" y="3"/>
                    <a:pt x="561" y="0"/>
                    <a:pt x="580" y="13"/>
                  </a:cubicBezTo>
                  <a:cubicBezTo>
                    <a:pt x="592" y="32"/>
                    <a:pt x="593" y="41"/>
                    <a:pt x="616" y="49"/>
                  </a:cubicBezTo>
                  <a:cubicBezTo>
                    <a:pt x="619" y="45"/>
                    <a:pt x="620" y="40"/>
                    <a:pt x="624" y="37"/>
                  </a:cubicBezTo>
                  <a:cubicBezTo>
                    <a:pt x="631" y="33"/>
                    <a:pt x="648" y="29"/>
                    <a:pt x="648" y="29"/>
                  </a:cubicBezTo>
                  <a:cubicBezTo>
                    <a:pt x="679" y="50"/>
                    <a:pt x="663" y="42"/>
                    <a:pt x="696" y="53"/>
                  </a:cubicBezTo>
                  <a:cubicBezTo>
                    <a:pt x="700" y="54"/>
                    <a:pt x="708" y="57"/>
                    <a:pt x="708" y="57"/>
                  </a:cubicBezTo>
                  <a:cubicBezTo>
                    <a:pt x="716" y="54"/>
                    <a:pt x="724" y="46"/>
                    <a:pt x="732" y="49"/>
                  </a:cubicBezTo>
                  <a:cubicBezTo>
                    <a:pt x="766" y="60"/>
                    <a:pt x="773" y="61"/>
                    <a:pt x="812" y="65"/>
                  </a:cubicBezTo>
                  <a:cubicBezTo>
                    <a:pt x="820" y="68"/>
                    <a:pt x="829" y="68"/>
                    <a:pt x="836" y="73"/>
                  </a:cubicBezTo>
                  <a:cubicBezTo>
                    <a:pt x="840" y="76"/>
                    <a:pt x="844" y="79"/>
                    <a:pt x="848" y="81"/>
                  </a:cubicBezTo>
                  <a:cubicBezTo>
                    <a:pt x="869" y="91"/>
                    <a:pt x="892" y="92"/>
                    <a:pt x="912" y="105"/>
                  </a:cubicBezTo>
                  <a:cubicBezTo>
                    <a:pt x="928" y="100"/>
                    <a:pt x="944" y="98"/>
                    <a:pt x="960" y="93"/>
                  </a:cubicBezTo>
                  <a:cubicBezTo>
                    <a:pt x="972" y="94"/>
                    <a:pt x="984" y="95"/>
                    <a:pt x="996" y="97"/>
                  </a:cubicBezTo>
                  <a:cubicBezTo>
                    <a:pt x="1004" y="99"/>
                    <a:pt x="1020" y="105"/>
                    <a:pt x="1020" y="105"/>
                  </a:cubicBezTo>
                  <a:cubicBezTo>
                    <a:pt x="1074" y="101"/>
                    <a:pt x="1121" y="89"/>
                    <a:pt x="1176" y="85"/>
                  </a:cubicBezTo>
                  <a:cubicBezTo>
                    <a:pt x="1219" y="71"/>
                    <a:pt x="1257" y="51"/>
                    <a:pt x="1300" y="37"/>
                  </a:cubicBezTo>
                  <a:cubicBezTo>
                    <a:pt x="1372" y="46"/>
                    <a:pt x="1439" y="77"/>
                    <a:pt x="1512" y="85"/>
                  </a:cubicBezTo>
                  <a:cubicBezTo>
                    <a:pt x="1520" y="88"/>
                    <a:pt x="1528" y="90"/>
                    <a:pt x="1536" y="93"/>
                  </a:cubicBezTo>
                  <a:cubicBezTo>
                    <a:pt x="1541" y="95"/>
                    <a:pt x="1540" y="102"/>
                    <a:pt x="1544" y="105"/>
                  </a:cubicBezTo>
                  <a:cubicBezTo>
                    <a:pt x="1547" y="108"/>
                    <a:pt x="1552" y="108"/>
                    <a:pt x="1556" y="109"/>
                  </a:cubicBezTo>
                  <a:cubicBezTo>
                    <a:pt x="1574" y="137"/>
                    <a:pt x="1563" y="130"/>
                    <a:pt x="1584" y="137"/>
                  </a:cubicBezTo>
                  <a:cubicBezTo>
                    <a:pt x="1602" y="164"/>
                    <a:pt x="1578" y="134"/>
                    <a:pt x="1616" y="153"/>
                  </a:cubicBezTo>
                  <a:cubicBezTo>
                    <a:pt x="1624" y="157"/>
                    <a:pt x="1628" y="168"/>
                    <a:pt x="1636" y="173"/>
                  </a:cubicBezTo>
                  <a:cubicBezTo>
                    <a:pt x="1655" y="201"/>
                    <a:pt x="1644" y="192"/>
                    <a:pt x="1664" y="205"/>
                  </a:cubicBezTo>
                  <a:cubicBezTo>
                    <a:pt x="1674" y="234"/>
                    <a:pt x="1665" y="224"/>
                    <a:pt x="1684" y="237"/>
                  </a:cubicBezTo>
                  <a:cubicBezTo>
                    <a:pt x="1695" y="269"/>
                    <a:pt x="1679" y="232"/>
                    <a:pt x="1700" y="253"/>
                  </a:cubicBezTo>
                  <a:cubicBezTo>
                    <a:pt x="1703" y="256"/>
                    <a:pt x="1701" y="262"/>
                    <a:pt x="1704" y="265"/>
                  </a:cubicBezTo>
                  <a:cubicBezTo>
                    <a:pt x="1707" y="269"/>
                    <a:pt x="1712" y="270"/>
                    <a:pt x="1716" y="273"/>
                  </a:cubicBezTo>
                  <a:cubicBezTo>
                    <a:pt x="1728" y="309"/>
                    <a:pt x="1727" y="286"/>
                    <a:pt x="1740" y="313"/>
                  </a:cubicBezTo>
                </a:path>
              </a:pathLst>
            </a:cu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4" name="Freeform 29"/>
            <p:cNvSpPr>
              <a:spLocks/>
            </p:cNvSpPr>
            <p:nvPr/>
          </p:nvSpPr>
          <p:spPr bwMode="auto">
            <a:xfrm>
              <a:off x="3228" y="3313"/>
              <a:ext cx="1756" cy="203"/>
            </a:xfrm>
            <a:custGeom>
              <a:avLst/>
              <a:gdLst>
                <a:gd name="T0" fmla="*/ 0 w 1756"/>
                <a:gd name="T1" fmla="*/ 203 h 203"/>
                <a:gd name="T2" fmla="*/ 188 w 1756"/>
                <a:gd name="T3" fmla="*/ 171 h 203"/>
                <a:gd name="T4" fmla="*/ 284 w 1756"/>
                <a:gd name="T5" fmla="*/ 151 h 203"/>
                <a:gd name="T6" fmla="*/ 388 w 1756"/>
                <a:gd name="T7" fmla="*/ 119 h 203"/>
                <a:gd name="T8" fmla="*/ 492 w 1756"/>
                <a:gd name="T9" fmla="*/ 95 h 203"/>
                <a:gd name="T10" fmla="*/ 528 w 1756"/>
                <a:gd name="T11" fmla="*/ 79 h 203"/>
                <a:gd name="T12" fmla="*/ 564 w 1756"/>
                <a:gd name="T13" fmla="*/ 75 h 203"/>
                <a:gd name="T14" fmla="*/ 636 w 1756"/>
                <a:gd name="T15" fmla="*/ 67 h 203"/>
                <a:gd name="T16" fmla="*/ 660 w 1756"/>
                <a:gd name="T17" fmla="*/ 59 h 203"/>
                <a:gd name="T18" fmla="*/ 724 w 1756"/>
                <a:gd name="T19" fmla="*/ 59 h 203"/>
                <a:gd name="T20" fmla="*/ 788 w 1756"/>
                <a:gd name="T21" fmla="*/ 71 h 203"/>
                <a:gd name="T22" fmla="*/ 808 w 1756"/>
                <a:gd name="T23" fmla="*/ 67 h 203"/>
                <a:gd name="T24" fmla="*/ 832 w 1756"/>
                <a:gd name="T25" fmla="*/ 59 h 203"/>
                <a:gd name="T26" fmla="*/ 984 w 1756"/>
                <a:gd name="T27" fmla="*/ 47 h 203"/>
                <a:gd name="T28" fmla="*/ 1080 w 1756"/>
                <a:gd name="T29" fmla="*/ 19 h 203"/>
                <a:gd name="T30" fmla="*/ 1188 w 1756"/>
                <a:gd name="T31" fmla="*/ 11 h 203"/>
                <a:gd name="T32" fmla="*/ 1240 w 1756"/>
                <a:gd name="T33" fmla="*/ 7 h 203"/>
                <a:gd name="T34" fmla="*/ 1328 w 1756"/>
                <a:gd name="T35" fmla="*/ 31 h 203"/>
                <a:gd name="T36" fmla="*/ 1456 w 1756"/>
                <a:gd name="T37" fmla="*/ 43 h 203"/>
                <a:gd name="T38" fmla="*/ 1688 w 1756"/>
                <a:gd name="T39" fmla="*/ 115 h 203"/>
                <a:gd name="T40" fmla="*/ 1756 w 1756"/>
                <a:gd name="T41" fmla="*/ 135 h 2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56"/>
                <a:gd name="T64" fmla="*/ 0 h 203"/>
                <a:gd name="T65" fmla="*/ 1756 w 1756"/>
                <a:gd name="T66" fmla="*/ 203 h 20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56" h="203">
                  <a:moveTo>
                    <a:pt x="0" y="203"/>
                  </a:moveTo>
                  <a:cubicBezTo>
                    <a:pt x="64" y="197"/>
                    <a:pt x="124" y="177"/>
                    <a:pt x="188" y="171"/>
                  </a:cubicBezTo>
                  <a:cubicBezTo>
                    <a:pt x="225" y="159"/>
                    <a:pt x="243" y="154"/>
                    <a:pt x="284" y="151"/>
                  </a:cubicBezTo>
                  <a:cubicBezTo>
                    <a:pt x="318" y="140"/>
                    <a:pt x="353" y="124"/>
                    <a:pt x="388" y="119"/>
                  </a:cubicBezTo>
                  <a:cubicBezTo>
                    <a:pt x="422" y="108"/>
                    <a:pt x="456" y="100"/>
                    <a:pt x="492" y="95"/>
                  </a:cubicBezTo>
                  <a:cubicBezTo>
                    <a:pt x="503" y="88"/>
                    <a:pt x="528" y="79"/>
                    <a:pt x="528" y="79"/>
                  </a:cubicBezTo>
                  <a:cubicBezTo>
                    <a:pt x="545" y="90"/>
                    <a:pt x="548" y="86"/>
                    <a:pt x="564" y="75"/>
                  </a:cubicBezTo>
                  <a:cubicBezTo>
                    <a:pt x="591" y="80"/>
                    <a:pt x="610" y="76"/>
                    <a:pt x="636" y="67"/>
                  </a:cubicBezTo>
                  <a:cubicBezTo>
                    <a:pt x="644" y="64"/>
                    <a:pt x="660" y="59"/>
                    <a:pt x="660" y="59"/>
                  </a:cubicBezTo>
                  <a:cubicBezTo>
                    <a:pt x="692" y="70"/>
                    <a:pt x="655" y="59"/>
                    <a:pt x="724" y="59"/>
                  </a:cubicBezTo>
                  <a:cubicBezTo>
                    <a:pt x="741" y="59"/>
                    <a:pt x="773" y="69"/>
                    <a:pt x="788" y="71"/>
                  </a:cubicBezTo>
                  <a:cubicBezTo>
                    <a:pt x="795" y="70"/>
                    <a:pt x="801" y="69"/>
                    <a:pt x="808" y="67"/>
                  </a:cubicBezTo>
                  <a:cubicBezTo>
                    <a:pt x="816" y="65"/>
                    <a:pt x="832" y="59"/>
                    <a:pt x="832" y="59"/>
                  </a:cubicBezTo>
                  <a:cubicBezTo>
                    <a:pt x="884" y="64"/>
                    <a:pt x="932" y="50"/>
                    <a:pt x="984" y="47"/>
                  </a:cubicBezTo>
                  <a:cubicBezTo>
                    <a:pt x="1011" y="38"/>
                    <a:pt x="1054" y="21"/>
                    <a:pt x="1080" y="19"/>
                  </a:cubicBezTo>
                  <a:cubicBezTo>
                    <a:pt x="1116" y="16"/>
                    <a:pt x="1188" y="11"/>
                    <a:pt x="1188" y="11"/>
                  </a:cubicBezTo>
                  <a:cubicBezTo>
                    <a:pt x="1221" y="0"/>
                    <a:pt x="1204" y="2"/>
                    <a:pt x="1240" y="7"/>
                  </a:cubicBezTo>
                  <a:cubicBezTo>
                    <a:pt x="1269" y="17"/>
                    <a:pt x="1298" y="25"/>
                    <a:pt x="1328" y="31"/>
                  </a:cubicBezTo>
                  <a:cubicBezTo>
                    <a:pt x="1373" y="25"/>
                    <a:pt x="1412" y="37"/>
                    <a:pt x="1456" y="43"/>
                  </a:cubicBezTo>
                  <a:cubicBezTo>
                    <a:pt x="1532" y="68"/>
                    <a:pt x="1609" y="98"/>
                    <a:pt x="1688" y="115"/>
                  </a:cubicBezTo>
                  <a:cubicBezTo>
                    <a:pt x="1710" y="120"/>
                    <a:pt x="1734" y="135"/>
                    <a:pt x="1756" y="135"/>
                  </a:cubicBezTo>
                </a:path>
              </a:pathLst>
            </a:cu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3560" name="Rectangle 51"/>
          <p:cNvSpPr>
            <a:spLocks noChangeArrowheads="1"/>
          </p:cNvSpPr>
          <p:nvPr/>
        </p:nvSpPr>
        <p:spPr bwMode="auto">
          <a:xfrm>
            <a:off x="417513" y="6337300"/>
            <a:ext cx="87264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1400" b="1">
                <a:latin typeface="Times New Roman" pitchFamily="18" charset="0"/>
                <a:ea typeface="SimSun" pitchFamily="2" charset="-122"/>
              </a:rPr>
              <a:t>Zhu et al., 2007 </a:t>
            </a:r>
            <a:r>
              <a:rPr lang="en-US" sz="1400">
                <a:latin typeface="Times New Roman" pitchFamily="18" charset="0"/>
                <a:ea typeface="SimSun" pitchFamily="2" charset="-122"/>
              </a:rPr>
              <a:t>, “In-cabin commuter exposure to ultrafine particles on Los Angeles freeways”.  </a:t>
            </a:r>
          </a:p>
          <a:p>
            <a:r>
              <a:rPr lang="en-US" sz="1400" i="1">
                <a:latin typeface="Times New Roman" pitchFamily="18" charset="0"/>
                <a:ea typeface="SimSun" pitchFamily="2" charset="-122"/>
              </a:rPr>
              <a:t>Environmental Science and Technology</a:t>
            </a:r>
            <a:r>
              <a:rPr lang="en-US" sz="1400">
                <a:latin typeface="Times New Roman" pitchFamily="18" charset="0"/>
                <a:ea typeface="SimSun" pitchFamily="2" charset="-122"/>
              </a:rPr>
              <a:t>. 41: 2138-2145.</a:t>
            </a:r>
            <a:r>
              <a:rPr lang="en-US" sz="1400"/>
              <a:t> </a:t>
            </a:r>
          </a:p>
        </p:txBody>
      </p:sp>
      <p:grpSp>
        <p:nvGrpSpPr>
          <p:cNvPr id="8" name="Group 31"/>
          <p:cNvGrpSpPr>
            <a:grpSpLocks/>
          </p:cNvGrpSpPr>
          <p:nvPr/>
        </p:nvGrpSpPr>
        <p:grpSpPr bwMode="auto">
          <a:xfrm>
            <a:off x="107950" y="4797425"/>
            <a:ext cx="4464050" cy="1296988"/>
            <a:chOff x="856" y="3322"/>
            <a:chExt cx="3906" cy="820"/>
          </a:xfrm>
        </p:grpSpPr>
        <p:sp>
          <p:nvSpPr>
            <p:cNvPr id="23563" name="AutoShape 24"/>
            <p:cNvSpPr>
              <a:spLocks noChangeArrowheads="1"/>
            </p:cNvSpPr>
            <p:nvPr/>
          </p:nvSpPr>
          <p:spPr bwMode="gray">
            <a:xfrm>
              <a:off x="856" y="3322"/>
              <a:ext cx="3821" cy="82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a:p>
          </p:txBody>
        </p:sp>
        <p:grpSp>
          <p:nvGrpSpPr>
            <p:cNvPr id="23564" name="Group 30"/>
            <p:cNvGrpSpPr>
              <a:grpSpLocks/>
            </p:cNvGrpSpPr>
            <p:nvPr/>
          </p:nvGrpSpPr>
          <p:grpSpPr bwMode="auto">
            <a:xfrm>
              <a:off x="950" y="3398"/>
              <a:ext cx="835" cy="663"/>
              <a:chOff x="950" y="3398"/>
              <a:chExt cx="835" cy="663"/>
            </a:xfrm>
          </p:grpSpPr>
          <p:sp>
            <p:nvSpPr>
              <p:cNvPr id="75802" name="AutoShape 26"/>
              <p:cNvSpPr>
                <a:spLocks noChangeArrowheads="1"/>
              </p:cNvSpPr>
              <p:nvPr/>
            </p:nvSpPr>
            <p:spPr bwMode="gray">
              <a:xfrm>
                <a:off x="950" y="3398"/>
                <a:ext cx="826" cy="661"/>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sp>
            <p:nvSpPr>
              <p:cNvPr id="75803" name="Freeform 27"/>
              <p:cNvSpPr>
                <a:spLocks/>
              </p:cNvSpPr>
              <p:nvPr/>
            </p:nvSpPr>
            <p:spPr bwMode="gray">
              <a:xfrm>
                <a:off x="1106" y="3441"/>
                <a:ext cx="357" cy="32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latin typeface="Arial" pitchFamily="34" charset="0"/>
                  <a:cs typeface="Arial" pitchFamily="34" charset="0"/>
                </a:endParaRPr>
              </a:p>
            </p:txBody>
          </p:sp>
          <p:sp>
            <p:nvSpPr>
              <p:cNvPr id="75804" name="Text Box 28"/>
              <p:cNvSpPr txBox="1">
                <a:spLocks noChangeArrowheads="1"/>
              </p:cNvSpPr>
              <p:nvPr/>
            </p:nvSpPr>
            <p:spPr bwMode="gray">
              <a:xfrm>
                <a:off x="950" y="3603"/>
                <a:ext cx="835" cy="253"/>
              </a:xfrm>
              <a:prstGeom prst="rect">
                <a:avLst/>
              </a:prstGeom>
              <a:noFill/>
              <a:ln w="9525" algn="ctr">
                <a:noFill/>
                <a:miter lim="800000"/>
                <a:headEnd/>
                <a:tailEnd/>
              </a:ln>
              <a:effec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r>
                  <a:rPr lang="zh-CN" altLang="en-US" sz="2000" smtClean="0">
                    <a:solidFill>
                      <a:srgbClr val="FFFFFF"/>
                    </a:solidFill>
                    <a:effectLst>
                      <a:outerShdw blurRad="38100" dist="38100" dir="2700000" algn="tl">
                        <a:srgbClr val="C0C0C0"/>
                      </a:outerShdw>
                    </a:effectLst>
                    <a:ea typeface="SimSun" pitchFamily="2" charset="-122"/>
                  </a:rPr>
                  <a:t>关键点</a:t>
                </a:r>
                <a:endParaRPr lang="en-US" sz="2000" smtClean="0">
                  <a:solidFill>
                    <a:srgbClr val="FFFFFF"/>
                  </a:solidFill>
                  <a:effectLst>
                    <a:outerShdw blurRad="38100" dist="38100" dir="2700000" algn="tl">
                      <a:srgbClr val="C0C0C0"/>
                    </a:outerShdw>
                  </a:effectLst>
                </a:endParaRPr>
              </a:p>
            </p:txBody>
          </p:sp>
        </p:grpSp>
        <p:sp>
          <p:nvSpPr>
            <p:cNvPr id="23565" name="Text Box 29"/>
            <p:cNvSpPr txBox="1">
              <a:spLocks noChangeArrowheads="1"/>
            </p:cNvSpPr>
            <p:nvPr/>
          </p:nvSpPr>
          <p:spPr bwMode="gray">
            <a:xfrm>
              <a:off x="1870" y="3449"/>
              <a:ext cx="2892"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zh-CN" altLang="en-US" b="1">
                  <a:ea typeface="SimSun" pitchFamily="2" charset="-122"/>
                </a:rPr>
                <a:t>打开风扇及内循环，可有效降低车内细小颗粒的浓度，但是会造成二氧化碳浓度过高。</a:t>
              </a:r>
              <a:endParaRPr lang="en-US" b="1"/>
            </a:p>
          </p:txBody>
        </p:sp>
      </p:grpSp>
      <p:sp>
        <p:nvSpPr>
          <p:cNvPr id="38" name="TextBox 37"/>
          <p:cNvSpPr txBox="1"/>
          <p:nvPr/>
        </p:nvSpPr>
        <p:spPr>
          <a:xfrm>
            <a:off x="1769400" y="228600"/>
            <a:ext cx="5393400" cy="769441"/>
          </a:xfrm>
          <a:prstGeom prst="rect">
            <a:avLst/>
          </a:prstGeom>
          <a:noFill/>
        </p:spPr>
        <p:txBody>
          <a:bodyPr wrap="square" rtlCol="0">
            <a:spAutoFit/>
          </a:bodyPr>
          <a:lstStyle/>
          <a:p>
            <a:r>
              <a:rPr lang="en-US" sz="4400" b="1" dirty="0" smtClean="0"/>
              <a:t>In-Cabin Exposure</a:t>
            </a:r>
            <a:endParaRPr lang="en-US" sz="4400" b="1" dirty="0"/>
          </a:p>
        </p:txBody>
      </p:sp>
    </p:spTree>
    <p:extLst>
      <p:ext uri="{BB962C8B-B14F-4D97-AF65-F5344CB8AC3E}">
        <p14:creationId xmlns:p14="http://schemas.microsoft.com/office/powerpoint/2010/main" val="2979637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 name="Slide Number Placeholder 3"/>
          <p:cNvSpPr>
            <a:spLocks noGrp="1"/>
          </p:cNvSpPr>
          <p:nvPr>
            <p:ph type="sldNum" sz="quarter" idx="12"/>
          </p:nvPr>
        </p:nvSpPr>
        <p:spPr/>
        <p:txBody>
          <a:bodyPr/>
          <a:lstStyle/>
          <a:p>
            <a:pPr>
              <a:defRPr/>
            </a:pPr>
            <a:fld id="{E1770CF7-1AA5-4369-ACE1-BC51324832A1}" type="slidenum">
              <a:rPr lang="en-US" altLang="en-US"/>
              <a:pPr>
                <a:defRPr/>
              </a:pPr>
              <a:t>64</a:t>
            </a:fld>
            <a:endParaRPr lang="en-US" altLang="en-US"/>
          </a:p>
        </p:txBody>
      </p:sp>
      <p:grpSp>
        <p:nvGrpSpPr>
          <p:cNvPr id="24579" name="Group 2"/>
          <p:cNvGrpSpPr>
            <a:grpSpLocks/>
          </p:cNvGrpSpPr>
          <p:nvPr/>
        </p:nvGrpSpPr>
        <p:grpSpPr bwMode="auto">
          <a:xfrm>
            <a:off x="3733800" y="3733800"/>
            <a:ext cx="2065338" cy="1809750"/>
            <a:chOff x="1803" y="1791"/>
            <a:chExt cx="822" cy="681"/>
          </a:xfrm>
        </p:grpSpPr>
        <p:pic>
          <p:nvPicPr>
            <p:cNvPr id="256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1" y="1848"/>
              <a:ext cx="737"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9" name="Rectangle 4"/>
            <p:cNvSpPr>
              <a:spLocks noChangeArrowheads="1"/>
            </p:cNvSpPr>
            <p:nvPr/>
          </p:nvSpPr>
          <p:spPr bwMode="auto">
            <a:xfrm>
              <a:off x="1803" y="1791"/>
              <a:ext cx="312" cy="2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25620" name="Rectangle 5"/>
            <p:cNvSpPr>
              <a:spLocks noChangeArrowheads="1"/>
            </p:cNvSpPr>
            <p:nvPr/>
          </p:nvSpPr>
          <p:spPr bwMode="auto">
            <a:xfrm>
              <a:off x="2455" y="1933"/>
              <a:ext cx="170" cy="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grpSp>
      <p:grpSp>
        <p:nvGrpSpPr>
          <p:cNvPr id="24580" name="Group 6"/>
          <p:cNvGrpSpPr>
            <a:grpSpLocks/>
          </p:cNvGrpSpPr>
          <p:nvPr/>
        </p:nvGrpSpPr>
        <p:grpSpPr bwMode="auto">
          <a:xfrm>
            <a:off x="1439863" y="2600325"/>
            <a:ext cx="7319962" cy="4087813"/>
            <a:chOff x="810" y="1253"/>
            <a:chExt cx="4707" cy="2863"/>
          </a:xfrm>
        </p:grpSpPr>
        <p:grpSp>
          <p:nvGrpSpPr>
            <p:cNvPr id="25591" name="Group 7"/>
            <p:cNvGrpSpPr>
              <a:grpSpLocks/>
            </p:cNvGrpSpPr>
            <p:nvPr/>
          </p:nvGrpSpPr>
          <p:grpSpPr bwMode="auto">
            <a:xfrm>
              <a:off x="1434" y="3351"/>
              <a:ext cx="737" cy="765"/>
              <a:chOff x="1264" y="3379"/>
              <a:chExt cx="737" cy="765"/>
            </a:xfrm>
          </p:grpSpPr>
          <p:sp>
            <p:nvSpPr>
              <p:cNvPr id="25616" name="Oval 8"/>
              <p:cNvSpPr>
                <a:spLocks noChangeArrowheads="1"/>
              </p:cNvSpPr>
              <p:nvPr/>
            </p:nvSpPr>
            <p:spPr bwMode="auto">
              <a:xfrm>
                <a:off x="1264" y="3379"/>
                <a:ext cx="737" cy="765"/>
              </a:xfrm>
              <a:prstGeom prst="ellipse">
                <a:avLst/>
              </a:prstGeom>
              <a:solidFill>
                <a:srgbClr val="000000"/>
              </a:solidFill>
              <a:ln w="9525">
                <a:solidFill>
                  <a:schemeClr val="tx1"/>
                </a:solidFill>
                <a:round/>
                <a:headEnd/>
                <a:tailEnd/>
              </a:ln>
            </p:spPr>
            <p:txBody>
              <a:bodyPr wrap="none" anchor="ctr"/>
              <a:lstStyle/>
              <a:p>
                <a:endParaRPr lang="en-US">
                  <a:latin typeface="Calibri" pitchFamily="34" charset="0"/>
                </a:endParaRPr>
              </a:p>
            </p:txBody>
          </p:sp>
          <p:sp>
            <p:nvSpPr>
              <p:cNvPr id="25617" name="Oval 9"/>
              <p:cNvSpPr>
                <a:spLocks noChangeArrowheads="1"/>
              </p:cNvSpPr>
              <p:nvPr/>
            </p:nvSpPr>
            <p:spPr bwMode="auto">
              <a:xfrm>
                <a:off x="1377" y="3521"/>
                <a:ext cx="482" cy="509"/>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grpSp>
        <p:grpSp>
          <p:nvGrpSpPr>
            <p:cNvPr id="25592" name="Group 10"/>
            <p:cNvGrpSpPr>
              <a:grpSpLocks/>
            </p:cNvGrpSpPr>
            <p:nvPr/>
          </p:nvGrpSpPr>
          <p:grpSpPr bwMode="auto">
            <a:xfrm>
              <a:off x="4156" y="3351"/>
              <a:ext cx="737" cy="765"/>
              <a:chOff x="1264" y="3379"/>
              <a:chExt cx="737" cy="765"/>
            </a:xfrm>
          </p:grpSpPr>
          <p:sp>
            <p:nvSpPr>
              <p:cNvPr id="25614" name="Oval 11"/>
              <p:cNvSpPr>
                <a:spLocks noChangeArrowheads="1"/>
              </p:cNvSpPr>
              <p:nvPr/>
            </p:nvSpPr>
            <p:spPr bwMode="auto">
              <a:xfrm>
                <a:off x="1264" y="3379"/>
                <a:ext cx="737" cy="765"/>
              </a:xfrm>
              <a:prstGeom prst="ellipse">
                <a:avLst/>
              </a:prstGeom>
              <a:solidFill>
                <a:srgbClr val="000000"/>
              </a:solidFill>
              <a:ln w="9525">
                <a:solidFill>
                  <a:schemeClr val="tx1"/>
                </a:solidFill>
                <a:round/>
                <a:headEnd/>
                <a:tailEnd/>
              </a:ln>
            </p:spPr>
            <p:txBody>
              <a:bodyPr wrap="none" anchor="ctr"/>
              <a:lstStyle/>
              <a:p>
                <a:endParaRPr lang="en-US">
                  <a:latin typeface="Calibri" pitchFamily="34" charset="0"/>
                </a:endParaRPr>
              </a:p>
            </p:txBody>
          </p:sp>
          <p:sp>
            <p:nvSpPr>
              <p:cNvPr id="25615" name="Oval 12"/>
              <p:cNvSpPr>
                <a:spLocks noChangeArrowheads="1"/>
              </p:cNvSpPr>
              <p:nvPr/>
            </p:nvSpPr>
            <p:spPr bwMode="auto">
              <a:xfrm>
                <a:off x="1377" y="3521"/>
                <a:ext cx="482" cy="509"/>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grpSp>
        <p:sp>
          <p:nvSpPr>
            <p:cNvPr id="25593" name="Line 13"/>
            <p:cNvSpPr>
              <a:spLocks noChangeShapeType="1"/>
            </p:cNvSpPr>
            <p:nvPr/>
          </p:nvSpPr>
          <p:spPr bwMode="auto">
            <a:xfrm flipV="1">
              <a:off x="973" y="2195"/>
              <a:ext cx="952" cy="39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94" name="Line 14"/>
            <p:cNvSpPr>
              <a:spLocks noChangeShapeType="1"/>
            </p:cNvSpPr>
            <p:nvPr/>
          </p:nvSpPr>
          <p:spPr bwMode="auto">
            <a:xfrm>
              <a:off x="1925" y="2195"/>
              <a:ext cx="1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95" name="Line 15"/>
            <p:cNvSpPr>
              <a:spLocks noChangeShapeType="1"/>
            </p:cNvSpPr>
            <p:nvPr/>
          </p:nvSpPr>
          <p:spPr bwMode="auto">
            <a:xfrm flipV="1">
              <a:off x="2061" y="1253"/>
              <a:ext cx="844" cy="94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96" name="Line 16"/>
            <p:cNvSpPr>
              <a:spLocks noChangeShapeType="1"/>
            </p:cNvSpPr>
            <p:nvPr/>
          </p:nvSpPr>
          <p:spPr bwMode="auto">
            <a:xfrm>
              <a:off x="2905" y="1253"/>
              <a:ext cx="138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97" name="Line 17"/>
            <p:cNvSpPr>
              <a:spLocks noChangeShapeType="1"/>
            </p:cNvSpPr>
            <p:nvPr/>
          </p:nvSpPr>
          <p:spPr bwMode="auto">
            <a:xfrm>
              <a:off x="4293" y="1253"/>
              <a:ext cx="1006" cy="76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98" name="Line 18"/>
            <p:cNvSpPr>
              <a:spLocks noChangeShapeType="1"/>
            </p:cNvSpPr>
            <p:nvPr/>
          </p:nvSpPr>
          <p:spPr bwMode="auto">
            <a:xfrm>
              <a:off x="5299" y="2013"/>
              <a:ext cx="21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99" name="Line 19"/>
            <p:cNvSpPr>
              <a:spLocks noChangeShapeType="1"/>
            </p:cNvSpPr>
            <p:nvPr/>
          </p:nvSpPr>
          <p:spPr bwMode="auto">
            <a:xfrm>
              <a:off x="5517" y="2013"/>
              <a:ext cx="0" cy="16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0" name="Line 20"/>
            <p:cNvSpPr>
              <a:spLocks noChangeShapeType="1"/>
            </p:cNvSpPr>
            <p:nvPr/>
          </p:nvSpPr>
          <p:spPr bwMode="auto">
            <a:xfrm flipH="1">
              <a:off x="4945" y="3680"/>
              <a:ext cx="572" cy="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1" name="Line 21"/>
            <p:cNvSpPr>
              <a:spLocks noChangeShapeType="1"/>
            </p:cNvSpPr>
            <p:nvPr/>
          </p:nvSpPr>
          <p:spPr bwMode="auto">
            <a:xfrm flipH="1">
              <a:off x="810" y="2593"/>
              <a:ext cx="163" cy="50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2" name="Line 22"/>
            <p:cNvSpPr>
              <a:spLocks noChangeShapeType="1"/>
            </p:cNvSpPr>
            <p:nvPr/>
          </p:nvSpPr>
          <p:spPr bwMode="auto">
            <a:xfrm>
              <a:off x="810" y="3101"/>
              <a:ext cx="27" cy="6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3" name="Line 23"/>
            <p:cNvSpPr>
              <a:spLocks noChangeShapeType="1"/>
            </p:cNvSpPr>
            <p:nvPr/>
          </p:nvSpPr>
          <p:spPr bwMode="auto">
            <a:xfrm>
              <a:off x="837" y="3788"/>
              <a:ext cx="544" cy="3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4" name="Line 24"/>
            <p:cNvSpPr>
              <a:spLocks noChangeShapeType="1"/>
            </p:cNvSpPr>
            <p:nvPr/>
          </p:nvSpPr>
          <p:spPr bwMode="auto">
            <a:xfrm flipV="1">
              <a:off x="2224" y="3825"/>
              <a:ext cx="1878" cy="3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 name="Line 25"/>
            <p:cNvSpPr>
              <a:spLocks noChangeShapeType="1"/>
            </p:cNvSpPr>
            <p:nvPr/>
          </p:nvSpPr>
          <p:spPr bwMode="auto">
            <a:xfrm flipH="1">
              <a:off x="2198" y="1434"/>
              <a:ext cx="788" cy="83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 name="Line 26"/>
            <p:cNvSpPr>
              <a:spLocks noChangeShapeType="1"/>
            </p:cNvSpPr>
            <p:nvPr/>
          </p:nvSpPr>
          <p:spPr bwMode="auto">
            <a:xfrm>
              <a:off x="2198" y="2268"/>
              <a:ext cx="135" cy="137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7" name="Line 27"/>
            <p:cNvSpPr>
              <a:spLocks noChangeShapeType="1"/>
            </p:cNvSpPr>
            <p:nvPr/>
          </p:nvSpPr>
          <p:spPr bwMode="auto">
            <a:xfrm>
              <a:off x="2986" y="1434"/>
              <a:ext cx="117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8" name="Line 28"/>
            <p:cNvSpPr>
              <a:spLocks noChangeShapeType="1"/>
            </p:cNvSpPr>
            <p:nvPr/>
          </p:nvSpPr>
          <p:spPr bwMode="auto">
            <a:xfrm>
              <a:off x="4156" y="1434"/>
              <a:ext cx="436" cy="3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9" name="Line 29"/>
            <p:cNvSpPr>
              <a:spLocks noChangeShapeType="1"/>
            </p:cNvSpPr>
            <p:nvPr/>
          </p:nvSpPr>
          <p:spPr bwMode="auto">
            <a:xfrm flipV="1">
              <a:off x="2334" y="3608"/>
              <a:ext cx="1496"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0" name="Freeform 30"/>
            <p:cNvSpPr>
              <a:spLocks/>
            </p:cNvSpPr>
            <p:nvPr/>
          </p:nvSpPr>
          <p:spPr bwMode="auto">
            <a:xfrm>
              <a:off x="4099" y="3266"/>
              <a:ext cx="853" cy="547"/>
            </a:xfrm>
            <a:custGeom>
              <a:avLst/>
              <a:gdLst>
                <a:gd name="T0" fmla="*/ 5 w 889"/>
                <a:gd name="T1" fmla="*/ 624 h 539"/>
                <a:gd name="T2" fmla="*/ 5 w 889"/>
                <a:gd name="T3" fmla="*/ 460 h 539"/>
                <a:gd name="T4" fmla="*/ 24 w 889"/>
                <a:gd name="T5" fmla="*/ 295 h 539"/>
                <a:gd name="T6" fmla="*/ 98 w 889"/>
                <a:gd name="T7" fmla="*/ 133 h 539"/>
                <a:gd name="T8" fmla="*/ 191 w 889"/>
                <a:gd name="T9" fmla="*/ 28 h 539"/>
                <a:gd name="T10" fmla="*/ 304 w 889"/>
                <a:gd name="T11" fmla="*/ 0 h 539"/>
                <a:gd name="T12" fmla="*/ 398 w 889"/>
                <a:gd name="T13" fmla="*/ 28 h 539"/>
                <a:gd name="T14" fmla="*/ 471 w 889"/>
                <a:gd name="T15" fmla="*/ 95 h 539"/>
                <a:gd name="T16" fmla="*/ 530 w 889"/>
                <a:gd name="T17" fmla="*/ 228 h 539"/>
                <a:gd name="T18" fmla="*/ 566 w 889"/>
                <a:gd name="T19" fmla="*/ 362 h 539"/>
                <a:gd name="T20" fmla="*/ 584 w 889"/>
                <a:gd name="T21" fmla="*/ 492 h 539"/>
                <a:gd name="T22" fmla="*/ 584 w 889"/>
                <a:gd name="T23" fmla="*/ 558 h 5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89"/>
                <a:gd name="T37" fmla="*/ 0 h 539"/>
                <a:gd name="T38" fmla="*/ 889 w 889"/>
                <a:gd name="T39" fmla="*/ 539 h 5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89" h="539">
                  <a:moveTo>
                    <a:pt x="5" y="539"/>
                  </a:moveTo>
                  <a:cubicBezTo>
                    <a:pt x="2" y="491"/>
                    <a:pt x="0" y="444"/>
                    <a:pt x="5" y="397"/>
                  </a:cubicBezTo>
                  <a:cubicBezTo>
                    <a:pt x="10" y="350"/>
                    <a:pt x="10" y="302"/>
                    <a:pt x="34" y="255"/>
                  </a:cubicBezTo>
                  <a:cubicBezTo>
                    <a:pt x="58" y="208"/>
                    <a:pt x="105" y="151"/>
                    <a:pt x="147" y="113"/>
                  </a:cubicBezTo>
                  <a:cubicBezTo>
                    <a:pt x="189" y="75"/>
                    <a:pt x="237" y="47"/>
                    <a:pt x="289" y="28"/>
                  </a:cubicBezTo>
                  <a:cubicBezTo>
                    <a:pt x="341" y="9"/>
                    <a:pt x="407" y="0"/>
                    <a:pt x="459" y="0"/>
                  </a:cubicBezTo>
                  <a:cubicBezTo>
                    <a:pt x="511" y="0"/>
                    <a:pt x="559" y="14"/>
                    <a:pt x="601" y="28"/>
                  </a:cubicBezTo>
                  <a:cubicBezTo>
                    <a:pt x="643" y="42"/>
                    <a:pt x="681" y="57"/>
                    <a:pt x="714" y="85"/>
                  </a:cubicBezTo>
                  <a:cubicBezTo>
                    <a:pt x="747" y="113"/>
                    <a:pt x="775" y="160"/>
                    <a:pt x="799" y="198"/>
                  </a:cubicBezTo>
                  <a:cubicBezTo>
                    <a:pt x="823" y="236"/>
                    <a:pt x="842" y="274"/>
                    <a:pt x="856" y="312"/>
                  </a:cubicBezTo>
                  <a:cubicBezTo>
                    <a:pt x="870" y="350"/>
                    <a:pt x="879" y="397"/>
                    <a:pt x="884" y="425"/>
                  </a:cubicBezTo>
                  <a:cubicBezTo>
                    <a:pt x="889" y="453"/>
                    <a:pt x="886" y="467"/>
                    <a:pt x="884" y="48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1" name="Line 31"/>
            <p:cNvSpPr>
              <a:spLocks noChangeShapeType="1"/>
            </p:cNvSpPr>
            <p:nvPr/>
          </p:nvSpPr>
          <p:spPr bwMode="auto">
            <a:xfrm flipH="1">
              <a:off x="4456" y="1796"/>
              <a:ext cx="136" cy="101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2" name="Line 32"/>
            <p:cNvSpPr>
              <a:spLocks noChangeShapeType="1"/>
            </p:cNvSpPr>
            <p:nvPr/>
          </p:nvSpPr>
          <p:spPr bwMode="auto">
            <a:xfrm flipV="1">
              <a:off x="3830" y="2811"/>
              <a:ext cx="626" cy="79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3" name="Freeform 33"/>
            <p:cNvSpPr>
              <a:spLocks/>
            </p:cNvSpPr>
            <p:nvPr/>
          </p:nvSpPr>
          <p:spPr bwMode="auto">
            <a:xfrm>
              <a:off x="1372" y="3266"/>
              <a:ext cx="857" cy="595"/>
            </a:xfrm>
            <a:custGeom>
              <a:avLst/>
              <a:gdLst>
                <a:gd name="T0" fmla="*/ 9 w 893"/>
                <a:gd name="T1" fmla="*/ 873 h 567"/>
                <a:gd name="T2" fmla="*/ 9 w 893"/>
                <a:gd name="T3" fmla="*/ 596 h 567"/>
                <a:gd name="T4" fmla="*/ 44 w 893"/>
                <a:gd name="T5" fmla="*/ 367 h 567"/>
                <a:gd name="T6" fmla="*/ 138 w 893"/>
                <a:gd name="T7" fmla="*/ 92 h 567"/>
                <a:gd name="T8" fmla="*/ 288 w 893"/>
                <a:gd name="T9" fmla="*/ 0 h 567"/>
                <a:gd name="T10" fmla="*/ 436 w 893"/>
                <a:gd name="T11" fmla="*/ 92 h 567"/>
                <a:gd name="T12" fmla="*/ 534 w 893"/>
                <a:gd name="T13" fmla="*/ 320 h 567"/>
                <a:gd name="T14" fmla="*/ 570 w 893"/>
                <a:gd name="T15" fmla="*/ 551 h 567"/>
                <a:gd name="T16" fmla="*/ 588 w 893"/>
                <a:gd name="T17" fmla="*/ 826 h 567"/>
                <a:gd name="T18" fmla="*/ 588 w 893"/>
                <a:gd name="T19" fmla="*/ 917 h 5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3"/>
                <a:gd name="T31" fmla="*/ 0 h 567"/>
                <a:gd name="T32" fmla="*/ 893 w 893"/>
                <a:gd name="T33" fmla="*/ 567 h 5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3" h="567">
                  <a:moveTo>
                    <a:pt x="9" y="539"/>
                  </a:moveTo>
                  <a:cubicBezTo>
                    <a:pt x="4" y="480"/>
                    <a:pt x="0" y="421"/>
                    <a:pt x="9" y="369"/>
                  </a:cubicBezTo>
                  <a:cubicBezTo>
                    <a:pt x="18" y="317"/>
                    <a:pt x="33" y="279"/>
                    <a:pt x="66" y="227"/>
                  </a:cubicBezTo>
                  <a:cubicBezTo>
                    <a:pt x="99" y="175"/>
                    <a:pt x="146" y="95"/>
                    <a:pt x="208" y="57"/>
                  </a:cubicBezTo>
                  <a:cubicBezTo>
                    <a:pt x="270" y="19"/>
                    <a:pt x="360" y="0"/>
                    <a:pt x="435" y="0"/>
                  </a:cubicBezTo>
                  <a:cubicBezTo>
                    <a:pt x="510" y="0"/>
                    <a:pt x="600" y="24"/>
                    <a:pt x="661" y="57"/>
                  </a:cubicBezTo>
                  <a:cubicBezTo>
                    <a:pt x="722" y="90"/>
                    <a:pt x="770" y="151"/>
                    <a:pt x="803" y="198"/>
                  </a:cubicBezTo>
                  <a:cubicBezTo>
                    <a:pt x="836" y="245"/>
                    <a:pt x="846" y="288"/>
                    <a:pt x="860" y="340"/>
                  </a:cubicBezTo>
                  <a:cubicBezTo>
                    <a:pt x="874" y="392"/>
                    <a:pt x="883" y="472"/>
                    <a:pt x="888" y="510"/>
                  </a:cubicBezTo>
                  <a:cubicBezTo>
                    <a:pt x="893" y="548"/>
                    <a:pt x="890" y="557"/>
                    <a:pt x="888" y="567"/>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4581" name="Rectangle 34" descr="深色竖线"/>
          <p:cNvSpPr>
            <a:spLocks noChangeArrowheads="1"/>
          </p:cNvSpPr>
          <p:nvPr/>
        </p:nvSpPr>
        <p:spPr bwMode="auto">
          <a:xfrm>
            <a:off x="2362200" y="4267200"/>
            <a:ext cx="360363" cy="1219200"/>
          </a:xfrm>
          <a:prstGeom prst="rect">
            <a:avLst/>
          </a:prstGeom>
          <a:pattFill prst="ltVert">
            <a:fgClr>
              <a:schemeClr val="tx1"/>
            </a:fgClr>
            <a:bgClr>
              <a:schemeClr val="bg1"/>
            </a:bgClr>
          </a:pattFill>
          <a:ln w="9525">
            <a:solidFill>
              <a:schemeClr val="tx1"/>
            </a:solidFill>
            <a:miter lim="800000"/>
            <a:headEnd/>
            <a:tailEnd/>
          </a:ln>
        </p:spPr>
        <p:txBody>
          <a:bodyPr wrap="none" anchor="ctr"/>
          <a:lstStyle/>
          <a:p>
            <a:endParaRPr lang="en-US">
              <a:latin typeface="Calibri" pitchFamily="34" charset="0"/>
            </a:endParaRPr>
          </a:p>
        </p:txBody>
      </p:sp>
      <p:grpSp>
        <p:nvGrpSpPr>
          <p:cNvPr id="24582" name="Group 42"/>
          <p:cNvGrpSpPr>
            <a:grpSpLocks/>
          </p:cNvGrpSpPr>
          <p:nvPr/>
        </p:nvGrpSpPr>
        <p:grpSpPr bwMode="auto">
          <a:xfrm rot="-780000">
            <a:off x="2057400" y="4419600"/>
            <a:ext cx="152400" cy="1219200"/>
            <a:chOff x="384" y="1776"/>
            <a:chExt cx="96" cy="816"/>
          </a:xfrm>
        </p:grpSpPr>
        <p:sp>
          <p:nvSpPr>
            <p:cNvPr id="25588" name="Oval 39"/>
            <p:cNvSpPr>
              <a:spLocks noChangeArrowheads="1"/>
            </p:cNvSpPr>
            <p:nvPr/>
          </p:nvSpPr>
          <p:spPr bwMode="auto">
            <a:xfrm>
              <a:off x="384" y="1776"/>
              <a:ext cx="96" cy="384"/>
            </a:xfrm>
            <a:prstGeom prst="ellipse">
              <a:avLst/>
            </a:prstGeom>
            <a:solidFill>
              <a:srgbClr val="C0C0C0"/>
            </a:solidFill>
            <a:ln w="9525">
              <a:solidFill>
                <a:schemeClr val="tx1"/>
              </a:solidFill>
              <a:round/>
              <a:headEnd/>
              <a:tailEnd/>
            </a:ln>
            <a:effectLst>
              <a:prstShdw prst="shdw12">
                <a:schemeClr val="bg2">
                  <a:alpha val="50000"/>
                </a:schemeClr>
              </a:prstShdw>
            </a:effectLst>
          </p:spPr>
          <p:txBody>
            <a:bodyPr wrap="none" anchor="ctr"/>
            <a:lstStyle/>
            <a:p>
              <a:endParaRPr lang="en-US"/>
            </a:p>
          </p:txBody>
        </p:sp>
        <p:sp>
          <p:nvSpPr>
            <p:cNvPr id="25589" name="Oval 40"/>
            <p:cNvSpPr>
              <a:spLocks noChangeArrowheads="1"/>
            </p:cNvSpPr>
            <p:nvPr/>
          </p:nvSpPr>
          <p:spPr bwMode="auto">
            <a:xfrm>
              <a:off x="384" y="2208"/>
              <a:ext cx="96" cy="384"/>
            </a:xfrm>
            <a:prstGeom prst="ellipse">
              <a:avLst/>
            </a:prstGeom>
            <a:solidFill>
              <a:srgbClr val="C0C0C0"/>
            </a:solidFill>
            <a:ln w="9525">
              <a:solidFill>
                <a:schemeClr val="tx1"/>
              </a:solidFill>
              <a:round/>
              <a:headEnd/>
              <a:tailEnd/>
            </a:ln>
            <a:effectLst>
              <a:prstShdw prst="shdw12">
                <a:schemeClr val="bg2">
                  <a:alpha val="50000"/>
                </a:schemeClr>
              </a:prstShdw>
            </a:effectLst>
          </p:spPr>
          <p:txBody>
            <a:bodyPr wrap="none" anchor="ctr"/>
            <a:lstStyle/>
            <a:p>
              <a:endParaRPr lang="en-US"/>
            </a:p>
          </p:txBody>
        </p:sp>
        <p:sp>
          <p:nvSpPr>
            <p:cNvPr id="25590" name="Oval 41"/>
            <p:cNvSpPr>
              <a:spLocks noChangeArrowheads="1"/>
            </p:cNvSpPr>
            <p:nvPr/>
          </p:nvSpPr>
          <p:spPr bwMode="auto">
            <a:xfrm>
              <a:off x="384" y="2160"/>
              <a:ext cx="96" cy="96"/>
            </a:xfrm>
            <a:prstGeom prst="ellipse">
              <a:avLst/>
            </a:prstGeom>
            <a:solidFill>
              <a:srgbClr val="C0C0C0"/>
            </a:solidFill>
            <a:ln w="9525">
              <a:solidFill>
                <a:schemeClr val="tx1"/>
              </a:solidFill>
              <a:round/>
              <a:headEnd/>
              <a:tailEnd/>
            </a:ln>
            <a:effectLst>
              <a:prstShdw prst="shdw12">
                <a:schemeClr val="bg2">
                  <a:alpha val="50000"/>
                </a:schemeClr>
              </a:prstShdw>
            </a:effectLst>
          </p:spPr>
          <p:txBody>
            <a:bodyPr wrap="none" anchor="ctr"/>
            <a:lstStyle/>
            <a:p>
              <a:endParaRPr lang="en-US"/>
            </a:p>
          </p:txBody>
        </p:sp>
      </p:grpSp>
      <p:grpSp>
        <p:nvGrpSpPr>
          <p:cNvPr id="8" name="Group 1041"/>
          <p:cNvGrpSpPr>
            <a:grpSpLocks/>
          </p:cNvGrpSpPr>
          <p:nvPr/>
        </p:nvGrpSpPr>
        <p:grpSpPr bwMode="auto">
          <a:xfrm>
            <a:off x="533400" y="944563"/>
            <a:ext cx="1258888" cy="542925"/>
            <a:chOff x="336" y="672"/>
            <a:chExt cx="793" cy="342"/>
          </a:xfrm>
        </p:grpSpPr>
        <p:sp>
          <p:nvSpPr>
            <p:cNvPr id="2" name="Oval 2575"/>
            <p:cNvSpPr>
              <a:spLocks noChangeArrowheads="1"/>
            </p:cNvSpPr>
            <p:nvPr/>
          </p:nvSpPr>
          <p:spPr bwMode="gray">
            <a:xfrm>
              <a:off x="336" y="672"/>
              <a:ext cx="793" cy="342"/>
            </a:xfrm>
            <a:prstGeom prst="ellipse">
              <a:avLst/>
            </a:prstGeom>
            <a:gradFill rotWithShape="1">
              <a:gsLst>
                <a:gs pos="0">
                  <a:srgbClr val="33CCCC"/>
                </a:gs>
                <a:gs pos="100000">
                  <a:srgbClr val="009999"/>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fontAlgn="auto">
                <a:spcBef>
                  <a:spcPts val="0"/>
                </a:spcBef>
                <a:spcAft>
                  <a:spcPts val="0"/>
                </a:spcAft>
                <a:defRPr/>
              </a:pPr>
              <a:endParaRPr lang="en-US">
                <a:latin typeface="+mn-lt"/>
                <a:cs typeface="+mn-cs"/>
              </a:endParaRPr>
            </a:p>
          </p:txBody>
        </p:sp>
        <p:sp>
          <p:nvSpPr>
            <p:cNvPr id="25587" name="Text Box 44"/>
            <p:cNvSpPr txBox="1">
              <a:spLocks noChangeArrowheads="1"/>
            </p:cNvSpPr>
            <p:nvPr/>
          </p:nvSpPr>
          <p:spPr bwMode="auto">
            <a:xfrm>
              <a:off x="408" y="727"/>
              <a:ext cx="681" cy="231"/>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a:solidFill>
                    <a:schemeClr val="bg1"/>
                  </a:solidFill>
                </a:rPr>
                <a:t>Source</a:t>
              </a:r>
            </a:p>
          </p:txBody>
        </p:sp>
      </p:grpSp>
      <p:grpSp>
        <p:nvGrpSpPr>
          <p:cNvPr id="9" name="Group 50"/>
          <p:cNvGrpSpPr>
            <a:grpSpLocks/>
          </p:cNvGrpSpPr>
          <p:nvPr/>
        </p:nvGrpSpPr>
        <p:grpSpPr bwMode="auto">
          <a:xfrm>
            <a:off x="539750" y="1601788"/>
            <a:ext cx="1258888" cy="542925"/>
            <a:chOff x="336" y="1296"/>
            <a:chExt cx="793" cy="342"/>
          </a:xfrm>
        </p:grpSpPr>
        <p:sp>
          <p:nvSpPr>
            <p:cNvPr id="171535" name="Oval 2575"/>
            <p:cNvSpPr>
              <a:spLocks noChangeArrowheads="1"/>
            </p:cNvSpPr>
            <p:nvPr/>
          </p:nvSpPr>
          <p:spPr bwMode="gray">
            <a:xfrm>
              <a:off x="336" y="1296"/>
              <a:ext cx="793" cy="342"/>
            </a:xfrm>
            <a:prstGeom prst="ellipse">
              <a:avLst/>
            </a:prstGeom>
            <a:gradFill rotWithShape="1">
              <a:gsLst>
                <a:gs pos="0">
                  <a:srgbClr val="33CCCC"/>
                </a:gs>
                <a:gs pos="100000">
                  <a:srgbClr val="009999"/>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fontAlgn="auto">
                <a:spcBef>
                  <a:spcPts val="0"/>
                </a:spcBef>
                <a:spcAft>
                  <a:spcPts val="0"/>
                </a:spcAft>
                <a:defRPr/>
              </a:pPr>
              <a:endParaRPr lang="en-US">
                <a:latin typeface="+mn-lt"/>
                <a:cs typeface="+mn-cs"/>
              </a:endParaRPr>
            </a:p>
          </p:txBody>
        </p:sp>
        <p:sp>
          <p:nvSpPr>
            <p:cNvPr id="25585" name="Text Box 49"/>
            <p:cNvSpPr txBox="1">
              <a:spLocks noChangeArrowheads="1"/>
            </p:cNvSpPr>
            <p:nvPr/>
          </p:nvSpPr>
          <p:spPr bwMode="auto">
            <a:xfrm>
              <a:off x="480" y="1344"/>
              <a:ext cx="480" cy="250"/>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solidFill>
                    <a:schemeClr val="bg1"/>
                  </a:solidFill>
                </a:rPr>
                <a:t>Sink</a:t>
              </a:r>
            </a:p>
          </p:txBody>
        </p:sp>
      </p:grpSp>
      <p:grpSp>
        <p:nvGrpSpPr>
          <p:cNvPr id="10" name="Group 1065"/>
          <p:cNvGrpSpPr>
            <a:grpSpLocks/>
          </p:cNvGrpSpPr>
          <p:nvPr/>
        </p:nvGrpSpPr>
        <p:grpSpPr bwMode="auto">
          <a:xfrm>
            <a:off x="-1476375" y="4437063"/>
            <a:ext cx="1476375" cy="1263650"/>
            <a:chOff x="-930" y="2784"/>
            <a:chExt cx="930" cy="796"/>
          </a:xfrm>
        </p:grpSpPr>
        <p:grpSp>
          <p:nvGrpSpPr>
            <p:cNvPr id="25358" name="Group 859"/>
            <p:cNvGrpSpPr>
              <a:grpSpLocks/>
            </p:cNvGrpSpPr>
            <p:nvPr/>
          </p:nvGrpSpPr>
          <p:grpSpPr bwMode="auto">
            <a:xfrm rot="-9916589">
              <a:off x="-742" y="2836"/>
              <a:ext cx="201" cy="241"/>
              <a:chOff x="2993" y="2188"/>
              <a:chExt cx="737" cy="965"/>
            </a:xfrm>
          </p:grpSpPr>
          <p:sp>
            <p:nvSpPr>
              <p:cNvPr id="25559" name="Oval 860"/>
              <p:cNvSpPr>
                <a:spLocks noChangeArrowheads="1"/>
              </p:cNvSpPr>
              <p:nvPr/>
            </p:nvSpPr>
            <p:spPr bwMode="auto">
              <a:xfrm>
                <a:off x="3248" y="2614"/>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60" name="Oval 861"/>
              <p:cNvSpPr>
                <a:spLocks noChangeArrowheads="1"/>
              </p:cNvSpPr>
              <p:nvPr/>
            </p:nvSpPr>
            <p:spPr bwMode="auto">
              <a:xfrm>
                <a:off x="3589" y="238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61" name="Oval 862"/>
              <p:cNvSpPr>
                <a:spLocks noChangeArrowheads="1"/>
              </p:cNvSpPr>
              <p:nvPr/>
            </p:nvSpPr>
            <p:spPr bwMode="auto">
              <a:xfrm>
                <a:off x="3305" y="269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62" name="Oval 863"/>
              <p:cNvSpPr>
                <a:spLocks noChangeArrowheads="1"/>
              </p:cNvSpPr>
              <p:nvPr/>
            </p:nvSpPr>
            <p:spPr bwMode="auto">
              <a:xfrm>
                <a:off x="3078" y="281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63" name="Oval 864"/>
              <p:cNvSpPr>
                <a:spLocks noChangeArrowheads="1"/>
              </p:cNvSpPr>
              <p:nvPr/>
            </p:nvSpPr>
            <p:spPr bwMode="auto">
              <a:xfrm>
                <a:off x="3220" y="2670"/>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64" name="Oval 865"/>
              <p:cNvSpPr>
                <a:spLocks noChangeArrowheads="1"/>
              </p:cNvSpPr>
              <p:nvPr/>
            </p:nvSpPr>
            <p:spPr bwMode="auto">
              <a:xfrm>
                <a:off x="3135" y="284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65" name="Oval 866"/>
              <p:cNvSpPr>
                <a:spLocks noChangeArrowheads="1"/>
              </p:cNvSpPr>
              <p:nvPr/>
            </p:nvSpPr>
            <p:spPr bwMode="auto">
              <a:xfrm>
                <a:off x="3192" y="278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66" name="Oval 867"/>
              <p:cNvSpPr>
                <a:spLocks noChangeArrowheads="1"/>
              </p:cNvSpPr>
              <p:nvPr/>
            </p:nvSpPr>
            <p:spPr bwMode="auto">
              <a:xfrm>
                <a:off x="3333" y="2585"/>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67" name="Oval 868"/>
              <p:cNvSpPr>
                <a:spLocks noChangeArrowheads="1"/>
              </p:cNvSpPr>
              <p:nvPr/>
            </p:nvSpPr>
            <p:spPr bwMode="auto">
              <a:xfrm>
                <a:off x="3050" y="303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68" name="Oval 869"/>
              <p:cNvSpPr>
                <a:spLocks noChangeArrowheads="1"/>
              </p:cNvSpPr>
              <p:nvPr/>
            </p:nvSpPr>
            <p:spPr bwMode="auto">
              <a:xfrm>
                <a:off x="3475" y="2188"/>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69" name="Oval 870"/>
              <p:cNvSpPr>
                <a:spLocks noChangeArrowheads="1"/>
              </p:cNvSpPr>
              <p:nvPr/>
            </p:nvSpPr>
            <p:spPr bwMode="auto">
              <a:xfrm>
                <a:off x="3447" y="2273"/>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70" name="Oval 871"/>
              <p:cNvSpPr>
                <a:spLocks noChangeArrowheads="1"/>
              </p:cNvSpPr>
              <p:nvPr/>
            </p:nvSpPr>
            <p:spPr bwMode="auto">
              <a:xfrm>
                <a:off x="3135" y="295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71" name="Oval 872"/>
              <p:cNvSpPr>
                <a:spLocks noChangeArrowheads="1"/>
              </p:cNvSpPr>
              <p:nvPr/>
            </p:nvSpPr>
            <p:spPr bwMode="auto">
              <a:xfrm>
                <a:off x="2993" y="301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72" name="Oval 873"/>
              <p:cNvSpPr>
                <a:spLocks noChangeArrowheads="1"/>
              </p:cNvSpPr>
              <p:nvPr/>
            </p:nvSpPr>
            <p:spPr bwMode="auto">
              <a:xfrm>
                <a:off x="3163" y="289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73" name="Oval 874"/>
              <p:cNvSpPr>
                <a:spLocks noChangeArrowheads="1"/>
              </p:cNvSpPr>
              <p:nvPr/>
            </p:nvSpPr>
            <p:spPr bwMode="auto">
              <a:xfrm>
                <a:off x="3192" y="301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74" name="Oval 875"/>
              <p:cNvSpPr>
                <a:spLocks noChangeArrowheads="1"/>
              </p:cNvSpPr>
              <p:nvPr/>
            </p:nvSpPr>
            <p:spPr bwMode="auto">
              <a:xfrm>
                <a:off x="3050" y="301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75" name="Oval 876"/>
              <p:cNvSpPr>
                <a:spLocks noChangeArrowheads="1"/>
              </p:cNvSpPr>
              <p:nvPr/>
            </p:nvSpPr>
            <p:spPr bwMode="auto">
              <a:xfrm>
                <a:off x="3220" y="2755"/>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76" name="Oval 877"/>
              <p:cNvSpPr>
                <a:spLocks noChangeArrowheads="1"/>
              </p:cNvSpPr>
              <p:nvPr/>
            </p:nvSpPr>
            <p:spPr bwMode="auto">
              <a:xfrm>
                <a:off x="3475" y="235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77" name="Oval 878"/>
              <p:cNvSpPr>
                <a:spLocks noChangeArrowheads="1"/>
              </p:cNvSpPr>
              <p:nvPr/>
            </p:nvSpPr>
            <p:spPr bwMode="auto">
              <a:xfrm>
                <a:off x="3362" y="2245"/>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78" name="Oval 879"/>
              <p:cNvSpPr>
                <a:spLocks noChangeArrowheads="1"/>
              </p:cNvSpPr>
              <p:nvPr/>
            </p:nvSpPr>
            <p:spPr bwMode="auto">
              <a:xfrm>
                <a:off x="3447" y="2557"/>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79" name="Oval 880"/>
              <p:cNvSpPr>
                <a:spLocks noChangeArrowheads="1"/>
              </p:cNvSpPr>
              <p:nvPr/>
            </p:nvSpPr>
            <p:spPr bwMode="auto">
              <a:xfrm>
                <a:off x="3532" y="2472"/>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80" name="Oval 881"/>
              <p:cNvSpPr>
                <a:spLocks noChangeArrowheads="1"/>
              </p:cNvSpPr>
              <p:nvPr/>
            </p:nvSpPr>
            <p:spPr bwMode="auto">
              <a:xfrm>
                <a:off x="3390" y="252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81" name="Oval 882"/>
              <p:cNvSpPr>
                <a:spLocks noChangeArrowheads="1"/>
              </p:cNvSpPr>
              <p:nvPr/>
            </p:nvSpPr>
            <p:spPr bwMode="auto">
              <a:xfrm>
                <a:off x="3560" y="2415"/>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82" name="Oval 883"/>
              <p:cNvSpPr>
                <a:spLocks noChangeArrowheads="1"/>
              </p:cNvSpPr>
              <p:nvPr/>
            </p:nvSpPr>
            <p:spPr bwMode="auto">
              <a:xfrm>
                <a:off x="3589" y="252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83" name="Oval 884"/>
              <p:cNvSpPr>
                <a:spLocks noChangeArrowheads="1"/>
              </p:cNvSpPr>
              <p:nvPr/>
            </p:nvSpPr>
            <p:spPr bwMode="auto">
              <a:xfrm>
                <a:off x="3447" y="252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nvGrpSpPr>
            <p:cNvPr id="25359" name="Group 938"/>
            <p:cNvGrpSpPr>
              <a:grpSpLocks/>
            </p:cNvGrpSpPr>
            <p:nvPr/>
          </p:nvGrpSpPr>
          <p:grpSpPr bwMode="auto">
            <a:xfrm rot="-9916589">
              <a:off x="-731" y="3023"/>
              <a:ext cx="150" cy="170"/>
              <a:chOff x="2029" y="3039"/>
              <a:chExt cx="794" cy="681"/>
            </a:xfrm>
          </p:grpSpPr>
          <p:sp>
            <p:nvSpPr>
              <p:cNvPr id="25534" name="Oval 939"/>
              <p:cNvSpPr>
                <a:spLocks noChangeArrowheads="1"/>
              </p:cNvSpPr>
              <p:nvPr/>
            </p:nvSpPr>
            <p:spPr bwMode="auto">
              <a:xfrm>
                <a:off x="2369" y="318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35" name="Oval 940"/>
              <p:cNvSpPr>
                <a:spLocks noChangeArrowheads="1"/>
              </p:cNvSpPr>
              <p:nvPr/>
            </p:nvSpPr>
            <p:spPr bwMode="auto">
              <a:xfrm>
                <a:off x="2256" y="323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36" name="Oval 941"/>
              <p:cNvSpPr>
                <a:spLocks noChangeArrowheads="1"/>
              </p:cNvSpPr>
              <p:nvPr/>
            </p:nvSpPr>
            <p:spPr bwMode="auto">
              <a:xfrm>
                <a:off x="2398" y="360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37" name="Oval 942"/>
              <p:cNvSpPr>
                <a:spLocks noChangeArrowheads="1"/>
              </p:cNvSpPr>
              <p:nvPr/>
            </p:nvSpPr>
            <p:spPr bwMode="auto">
              <a:xfrm>
                <a:off x="2199" y="337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38" name="Oval 943"/>
              <p:cNvSpPr>
                <a:spLocks noChangeArrowheads="1"/>
              </p:cNvSpPr>
              <p:nvPr/>
            </p:nvSpPr>
            <p:spPr bwMode="auto">
              <a:xfrm>
                <a:off x="2341" y="3237"/>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39" name="Oval 944"/>
              <p:cNvSpPr>
                <a:spLocks noChangeArrowheads="1"/>
              </p:cNvSpPr>
              <p:nvPr/>
            </p:nvSpPr>
            <p:spPr bwMode="auto">
              <a:xfrm>
                <a:off x="2256" y="340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40" name="Oval 945"/>
              <p:cNvSpPr>
                <a:spLocks noChangeArrowheads="1"/>
              </p:cNvSpPr>
              <p:nvPr/>
            </p:nvSpPr>
            <p:spPr bwMode="auto">
              <a:xfrm>
                <a:off x="2313" y="335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41" name="Oval 946"/>
              <p:cNvSpPr>
                <a:spLocks noChangeArrowheads="1"/>
              </p:cNvSpPr>
              <p:nvPr/>
            </p:nvSpPr>
            <p:spPr bwMode="auto">
              <a:xfrm>
                <a:off x="2426" y="3492"/>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42" name="Oval 947"/>
              <p:cNvSpPr>
                <a:spLocks noChangeArrowheads="1"/>
              </p:cNvSpPr>
              <p:nvPr/>
            </p:nvSpPr>
            <p:spPr bwMode="auto">
              <a:xfrm>
                <a:off x="2171" y="360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43" name="Oval 948"/>
              <p:cNvSpPr>
                <a:spLocks noChangeArrowheads="1"/>
              </p:cNvSpPr>
              <p:nvPr/>
            </p:nvSpPr>
            <p:spPr bwMode="auto">
              <a:xfrm>
                <a:off x="2142" y="303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44" name="Oval 949"/>
              <p:cNvSpPr>
                <a:spLocks noChangeArrowheads="1"/>
              </p:cNvSpPr>
              <p:nvPr/>
            </p:nvSpPr>
            <p:spPr bwMode="auto">
              <a:xfrm>
                <a:off x="2114" y="312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45" name="Oval 950"/>
              <p:cNvSpPr>
                <a:spLocks noChangeArrowheads="1"/>
              </p:cNvSpPr>
              <p:nvPr/>
            </p:nvSpPr>
            <p:spPr bwMode="auto">
              <a:xfrm>
                <a:off x="2256" y="352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46" name="Oval 951"/>
              <p:cNvSpPr>
                <a:spLocks noChangeArrowheads="1"/>
              </p:cNvSpPr>
              <p:nvPr/>
            </p:nvSpPr>
            <p:spPr bwMode="auto">
              <a:xfrm>
                <a:off x="2114" y="3578"/>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47" name="Oval 952"/>
              <p:cNvSpPr>
                <a:spLocks noChangeArrowheads="1"/>
              </p:cNvSpPr>
              <p:nvPr/>
            </p:nvSpPr>
            <p:spPr bwMode="auto">
              <a:xfrm>
                <a:off x="2284" y="3464"/>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48" name="Oval 953"/>
              <p:cNvSpPr>
                <a:spLocks noChangeArrowheads="1"/>
              </p:cNvSpPr>
              <p:nvPr/>
            </p:nvSpPr>
            <p:spPr bwMode="auto">
              <a:xfrm>
                <a:off x="2313" y="357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49" name="Oval 954"/>
              <p:cNvSpPr>
                <a:spLocks noChangeArrowheads="1"/>
              </p:cNvSpPr>
              <p:nvPr/>
            </p:nvSpPr>
            <p:spPr bwMode="auto">
              <a:xfrm>
                <a:off x="2171" y="357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50" name="Oval 955"/>
              <p:cNvSpPr>
                <a:spLocks noChangeArrowheads="1"/>
              </p:cNvSpPr>
              <p:nvPr/>
            </p:nvSpPr>
            <p:spPr bwMode="auto">
              <a:xfrm>
                <a:off x="2341" y="332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51" name="Oval 956"/>
              <p:cNvSpPr>
                <a:spLocks noChangeArrowheads="1"/>
              </p:cNvSpPr>
              <p:nvPr/>
            </p:nvSpPr>
            <p:spPr bwMode="auto">
              <a:xfrm>
                <a:off x="2142" y="320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52" name="Oval 957"/>
              <p:cNvSpPr>
                <a:spLocks noChangeArrowheads="1"/>
              </p:cNvSpPr>
              <p:nvPr/>
            </p:nvSpPr>
            <p:spPr bwMode="auto">
              <a:xfrm>
                <a:off x="2029" y="309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53" name="Oval 958"/>
              <p:cNvSpPr>
                <a:spLocks noChangeArrowheads="1"/>
              </p:cNvSpPr>
              <p:nvPr/>
            </p:nvSpPr>
            <p:spPr bwMode="auto">
              <a:xfrm>
                <a:off x="2540" y="346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54" name="Oval 959"/>
              <p:cNvSpPr>
                <a:spLocks noChangeArrowheads="1"/>
              </p:cNvSpPr>
              <p:nvPr/>
            </p:nvSpPr>
            <p:spPr bwMode="auto">
              <a:xfrm>
                <a:off x="2625" y="337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55" name="Oval 960"/>
              <p:cNvSpPr>
                <a:spLocks noChangeArrowheads="1"/>
              </p:cNvSpPr>
              <p:nvPr/>
            </p:nvSpPr>
            <p:spPr bwMode="auto">
              <a:xfrm>
                <a:off x="2483" y="343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56" name="Oval 961"/>
              <p:cNvSpPr>
                <a:spLocks noChangeArrowheads="1"/>
              </p:cNvSpPr>
              <p:nvPr/>
            </p:nvSpPr>
            <p:spPr bwMode="auto">
              <a:xfrm>
                <a:off x="2653" y="332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57" name="Oval 962"/>
              <p:cNvSpPr>
                <a:spLocks noChangeArrowheads="1"/>
              </p:cNvSpPr>
              <p:nvPr/>
            </p:nvSpPr>
            <p:spPr bwMode="auto">
              <a:xfrm>
                <a:off x="2682" y="343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58" name="Oval 963"/>
              <p:cNvSpPr>
                <a:spLocks noChangeArrowheads="1"/>
              </p:cNvSpPr>
              <p:nvPr/>
            </p:nvSpPr>
            <p:spPr bwMode="auto">
              <a:xfrm>
                <a:off x="2540" y="343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nvGrpSpPr>
            <p:cNvPr id="25360" name="Group 964"/>
            <p:cNvGrpSpPr>
              <a:grpSpLocks/>
            </p:cNvGrpSpPr>
            <p:nvPr/>
          </p:nvGrpSpPr>
          <p:grpSpPr bwMode="auto">
            <a:xfrm rot="-9916589">
              <a:off x="-912" y="3072"/>
              <a:ext cx="223" cy="336"/>
              <a:chOff x="4014" y="1139"/>
              <a:chExt cx="992" cy="1362"/>
            </a:xfrm>
          </p:grpSpPr>
          <p:grpSp>
            <p:nvGrpSpPr>
              <p:cNvPr id="25482" name="Group 965"/>
              <p:cNvGrpSpPr>
                <a:grpSpLocks/>
              </p:cNvGrpSpPr>
              <p:nvPr/>
            </p:nvGrpSpPr>
            <p:grpSpPr bwMode="auto">
              <a:xfrm>
                <a:off x="4014" y="1139"/>
                <a:ext cx="794" cy="681"/>
                <a:chOff x="2029" y="3039"/>
                <a:chExt cx="794" cy="681"/>
              </a:xfrm>
            </p:grpSpPr>
            <p:sp>
              <p:nvSpPr>
                <p:cNvPr id="25509" name="Oval 966"/>
                <p:cNvSpPr>
                  <a:spLocks noChangeArrowheads="1"/>
                </p:cNvSpPr>
                <p:nvPr/>
              </p:nvSpPr>
              <p:spPr bwMode="auto">
                <a:xfrm>
                  <a:off x="2369" y="318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10" name="Oval 967"/>
                <p:cNvSpPr>
                  <a:spLocks noChangeArrowheads="1"/>
                </p:cNvSpPr>
                <p:nvPr/>
              </p:nvSpPr>
              <p:spPr bwMode="auto">
                <a:xfrm>
                  <a:off x="2256" y="323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11" name="Oval 968"/>
                <p:cNvSpPr>
                  <a:spLocks noChangeArrowheads="1"/>
                </p:cNvSpPr>
                <p:nvPr/>
              </p:nvSpPr>
              <p:spPr bwMode="auto">
                <a:xfrm>
                  <a:off x="2398" y="360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12" name="Oval 969"/>
                <p:cNvSpPr>
                  <a:spLocks noChangeArrowheads="1"/>
                </p:cNvSpPr>
                <p:nvPr/>
              </p:nvSpPr>
              <p:spPr bwMode="auto">
                <a:xfrm>
                  <a:off x="2199" y="337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13" name="Oval 970"/>
                <p:cNvSpPr>
                  <a:spLocks noChangeArrowheads="1"/>
                </p:cNvSpPr>
                <p:nvPr/>
              </p:nvSpPr>
              <p:spPr bwMode="auto">
                <a:xfrm>
                  <a:off x="2341" y="3237"/>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14" name="Oval 971"/>
                <p:cNvSpPr>
                  <a:spLocks noChangeArrowheads="1"/>
                </p:cNvSpPr>
                <p:nvPr/>
              </p:nvSpPr>
              <p:spPr bwMode="auto">
                <a:xfrm>
                  <a:off x="2256" y="340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15" name="Oval 972"/>
                <p:cNvSpPr>
                  <a:spLocks noChangeArrowheads="1"/>
                </p:cNvSpPr>
                <p:nvPr/>
              </p:nvSpPr>
              <p:spPr bwMode="auto">
                <a:xfrm>
                  <a:off x="2313" y="335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16" name="Oval 973"/>
                <p:cNvSpPr>
                  <a:spLocks noChangeArrowheads="1"/>
                </p:cNvSpPr>
                <p:nvPr/>
              </p:nvSpPr>
              <p:spPr bwMode="auto">
                <a:xfrm>
                  <a:off x="2426" y="3492"/>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17" name="Oval 974"/>
                <p:cNvSpPr>
                  <a:spLocks noChangeArrowheads="1"/>
                </p:cNvSpPr>
                <p:nvPr/>
              </p:nvSpPr>
              <p:spPr bwMode="auto">
                <a:xfrm>
                  <a:off x="2171" y="360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18" name="Oval 975"/>
                <p:cNvSpPr>
                  <a:spLocks noChangeArrowheads="1"/>
                </p:cNvSpPr>
                <p:nvPr/>
              </p:nvSpPr>
              <p:spPr bwMode="auto">
                <a:xfrm>
                  <a:off x="2142" y="303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19" name="Oval 976"/>
                <p:cNvSpPr>
                  <a:spLocks noChangeArrowheads="1"/>
                </p:cNvSpPr>
                <p:nvPr/>
              </p:nvSpPr>
              <p:spPr bwMode="auto">
                <a:xfrm>
                  <a:off x="2114" y="312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20" name="Oval 977"/>
                <p:cNvSpPr>
                  <a:spLocks noChangeArrowheads="1"/>
                </p:cNvSpPr>
                <p:nvPr/>
              </p:nvSpPr>
              <p:spPr bwMode="auto">
                <a:xfrm>
                  <a:off x="2256" y="352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21" name="Oval 978"/>
                <p:cNvSpPr>
                  <a:spLocks noChangeArrowheads="1"/>
                </p:cNvSpPr>
                <p:nvPr/>
              </p:nvSpPr>
              <p:spPr bwMode="auto">
                <a:xfrm>
                  <a:off x="2114" y="3578"/>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22" name="Oval 979"/>
                <p:cNvSpPr>
                  <a:spLocks noChangeArrowheads="1"/>
                </p:cNvSpPr>
                <p:nvPr/>
              </p:nvSpPr>
              <p:spPr bwMode="auto">
                <a:xfrm>
                  <a:off x="2284" y="3464"/>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23" name="Oval 980"/>
                <p:cNvSpPr>
                  <a:spLocks noChangeArrowheads="1"/>
                </p:cNvSpPr>
                <p:nvPr/>
              </p:nvSpPr>
              <p:spPr bwMode="auto">
                <a:xfrm>
                  <a:off x="2313" y="357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24" name="Oval 981"/>
                <p:cNvSpPr>
                  <a:spLocks noChangeArrowheads="1"/>
                </p:cNvSpPr>
                <p:nvPr/>
              </p:nvSpPr>
              <p:spPr bwMode="auto">
                <a:xfrm>
                  <a:off x="2171" y="357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25" name="Oval 982"/>
                <p:cNvSpPr>
                  <a:spLocks noChangeArrowheads="1"/>
                </p:cNvSpPr>
                <p:nvPr/>
              </p:nvSpPr>
              <p:spPr bwMode="auto">
                <a:xfrm>
                  <a:off x="2341" y="332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26" name="Oval 983"/>
                <p:cNvSpPr>
                  <a:spLocks noChangeArrowheads="1"/>
                </p:cNvSpPr>
                <p:nvPr/>
              </p:nvSpPr>
              <p:spPr bwMode="auto">
                <a:xfrm>
                  <a:off x="2142" y="320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27" name="Oval 984"/>
                <p:cNvSpPr>
                  <a:spLocks noChangeArrowheads="1"/>
                </p:cNvSpPr>
                <p:nvPr/>
              </p:nvSpPr>
              <p:spPr bwMode="auto">
                <a:xfrm>
                  <a:off x="2029" y="309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28" name="Oval 985"/>
                <p:cNvSpPr>
                  <a:spLocks noChangeArrowheads="1"/>
                </p:cNvSpPr>
                <p:nvPr/>
              </p:nvSpPr>
              <p:spPr bwMode="auto">
                <a:xfrm>
                  <a:off x="2540" y="346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29" name="Oval 986"/>
                <p:cNvSpPr>
                  <a:spLocks noChangeArrowheads="1"/>
                </p:cNvSpPr>
                <p:nvPr/>
              </p:nvSpPr>
              <p:spPr bwMode="auto">
                <a:xfrm>
                  <a:off x="2625" y="337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30" name="Oval 987"/>
                <p:cNvSpPr>
                  <a:spLocks noChangeArrowheads="1"/>
                </p:cNvSpPr>
                <p:nvPr/>
              </p:nvSpPr>
              <p:spPr bwMode="auto">
                <a:xfrm>
                  <a:off x="2483" y="343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31" name="Oval 988"/>
                <p:cNvSpPr>
                  <a:spLocks noChangeArrowheads="1"/>
                </p:cNvSpPr>
                <p:nvPr/>
              </p:nvSpPr>
              <p:spPr bwMode="auto">
                <a:xfrm>
                  <a:off x="2653" y="332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32" name="Oval 989"/>
                <p:cNvSpPr>
                  <a:spLocks noChangeArrowheads="1"/>
                </p:cNvSpPr>
                <p:nvPr/>
              </p:nvSpPr>
              <p:spPr bwMode="auto">
                <a:xfrm>
                  <a:off x="2682" y="343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33" name="Oval 990"/>
                <p:cNvSpPr>
                  <a:spLocks noChangeArrowheads="1"/>
                </p:cNvSpPr>
                <p:nvPr/>
              </p:nvSpPr>
              <p:spPr bwMode="auto">
                <a:xfrm>
                  <a:off x="2540" y="343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nvGrpSpPr>
              <p:cNvPr id="25483" name="Group 991"/>
              <p:cNvGrpSpPr>
                <a:grpSpLocks/>
              </p:cNvGrpSpPr>
              <p:nvPr/>
            </p:nvGrpSpPr>
            <p:grpSpPr bwMode="auto">
              <a:xfrm>
                <a:off x="4269" y="1536"/>
                <a:ext cx="737" cy="965"/>
                <a:chOff x="2993" y="2188"/>
                <a:chExt cx="737" cy="965"/>
              </a:xfrm>
            </p:grpSpPr>
            <p:sp>
              <p:nvSpPr>
                <p:cNvPr id="25484" name="Oval 992"/>
                <p:cNvSpPr>
                  <a:spLocks noChangeArrowheads="1"/>
                </p:cNvSpPr>
                <p:nvPr/>
              </p:nvSpPr>
              <p:spPr bwMode="auto">
                <a:xfrm>
                  <a:off x="3248" y="2614"/>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85" name="Oval 993"/>
                <p:cNvSpPr>
                  <a:spLocks noChangeArrowheads="1"/>
                </p:cNvSpPr>
                <p:nvPr/>
              </p:nvSpPr>
              <p:spPr bwMode="auto">
                <a:xfrm>
                  <a:off x="3589" y="238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86" name="Oval 994"/>
                <p:cNvSpPr>
                  <a:spLocks noChangeArrowheads="1"/>
                </p:cNvSpPr>
                <p:nvPr/>
              </p:nvSpPr>
              <p:spPr bwMode="auto">
                <a:xfrm>
                  <a:off x="3305" y="269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87" name="Oval 995"/>
                <p:cNvSpPr>
                  <a:spLocks noChangeArrowheads="1"/>
                </p:cNvSpPr>
                <p:nvPr/>
              </p:nvSpPr>
              <p:spPr bwMode="auto">
                <a:xfrm>
                  <a:off x="3078" y="281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88" name="Oval 996"/>
                <p:cNvSpPr>
                  <a:spLocks noChangeArrowheads="1"/>
                </p:cNvSpPr>
                <p:nvPr/>
              </p:nvSpPr>
              <p:spPr bwMode="auto">
                <a:xfrm>
                  <a:off x="3220" y="2670"/>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89" name="Oval 997"/>
                <p:cNvSpPr>
                  <a:spLocks noChangeArrowheads="1"/>
                </p:cNvSpPr>
                <p:nvPr/>
              </p:nvSpPr>
              <p:spPr bwMode="auto">
                <a:xfrm>
                  <a:off x="3135" y="284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90" name="Oval 998"/>
                <p:cNvSpPr>
                  <a:spLocks noChangeArrowheads="1"/>
                </p:cNvSpPr>
                <p:nvPr/>
              </p:nvSpPr>
              <p:spPr bwMode="auto">
                <a:xfrm>
                  <a:off x="3192" y="278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91" name="Oval 999"/>
                <p:cNvSpPr>
                  <a:spLocks noChangeArrowheads="1"/>
                </p:cNvSpPr>
                <p:nvPr/>
              </p:nvSpPr>
              <p:spPr bwMode="auto">
                <a:xfrm>
                  <a:off x="3333" y="2585"/>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92" name="Oval 1000"/>
                <p:cNvSpPr>
                  <a:spLocks noChangeArrowheads="1"/>
                </p:cNvSpPr>
                <p:nvPr/>
              </p:nvSpPr>
              <p:spPr bwMode="auto">
                <a:xfrm>
                  <a:off x="3050" y="303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93" name="Oval 1001"/>
                <p:cNvSpPr>
                  <a:spLocks noChangeArrowheads="1"/>
                </p:cNvSpPr>
                <p:nvPr/>
              </p:nvSpPr>
              <p:spPr bwMode="auto">
                <a:xfrm>
                  <a:off x="3475" y="2188"/>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94" name="Oval 1002"/>
                <p:cNvSpPr>
                  <a:spLocks noChangeArrowheads="1"/>
                </p:cNvSpPr>
                <p:nvPr/>
              </p:nvSpPr>
              <p:spPr bwMode="auto">
                <a:xfrm>
                  <a:off x="3447" y="2273"/>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95" name="Oval 1003"/>
                <p:cNvSpPr>
                  <a:spLocks noChangeArrowheads="1"/>
                </p:cNvSpPr>
                <p:nvPr/>
              </p:nvSpPr>
              <p:spPr bwMode="auto">
                <a:xfrm>
                  <a:off x="3135" y="295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96" name="Oval 1004"/>
                <p:cNvSpPr>
                  <a:spLocks noChangeArrowheads="1"/>
                </p:cNvSpPr>
                <p:nvPr/>
              </p:nvSpPr>
              <p:spPr bwMode="auto">
                <a:xfrm>
                  <a:off x="2993" y="301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97" name="Oval 1005"/>
                <p:cNvSpPr>
                  <a:spLocks noChangeArrowheads="1"/>
                </p:cNvSpPr>
                <p:nvPr/>
              </p:nvSpPr>
              <p:spPr bwMode="auto">
                <a:xfrm>
                  <a:off x="3163" y="289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98" name="Oval 1006"/>
                <p:cNvSpPr>
                  <a:spLocks noChangeArrowheads="1"/>
                </p:cNvSpPr>
                <p:nvPr/>
              </p:nvSpPr>
              <p:spPr bwMode="auto">
                <a:xfrm>
                  <a:off x="3192" y="301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99" name="Oval 1007"/>
                <p:cNvSpPr>
                  <a:spLocks noChangeArrowheads="1"/>
                </p:cNvSpPr>
                <p:nvPr/>
              </p:nvSpPr>
              <p:spPr bwMode="auto">
                <a:xfrm>
                  <a:off x="3050" y="301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00" name="Oval 1008"/>
                <p:cNvSpPr>
                  <a:spLocks noChangeArrowheads="1"/>
                </p:cNvSpPr>
                <p:nvPr/>
              </p:nvSpPr>
              <p:spPr bwMode="auto">
                <a:xfrm>
                  <a:off x="3220" y="2755"/>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01" name="Oval 1009"/>
                <p:cNvSpPr>
                  <a:spLocks noChangeArrowheads="1"/>
                </p:cNvSpPr>
                <p:nvPr/>
              </p:nvSpPr>
              <p:spPr bwMode="auto">
                <a:xfrm>
                  <a:off x="3475" y="235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02" name="Oval 1010"/>
                <p:cNvSpPr>
                  <a:spLocks noChangeArrowheads="1"/>
                </p:cNvSpPr>
                <p:nvPr/>
              </p:nvSpPr>
              <p:spPr bwMode="auto">
                <a:xfrm>
                  <a:off x="3362" y="2245"/>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03" name="Oval 1011"/>
                <p:cNvSpPr>
                  <a:spLocks noChangeArrowheads="1"/>
                </p:cNvSpPr>
                <p:nvPr/>
              </p:nvSpPr>
              <p:spPr bwMode="auto">
                <a:xfrm>
                  <a:off x="3447" y="2557"/>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04" name="Oval 1012"/>
                <p:cNvSpPr>
                  <a:spLocks noChangeArrowheads="1"/>
                </p:cNvSpPr>
                <p:nvPr/>
              </p:nvSpPr>
              <p:spPr bwMode="auto">
                <a:xfrm>
                  <a:off x="3532" y="2472"/>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05" name="Oval 1013"/>
                <p:cNvSpPr>
                  <a:spLocks noChangeArrowheads="1"/>
                </p:cNvSpPr>
                <p:nvPr/>
              </p:nvSpPr>
              <p:spPr bwMode="auto">
                <a:xfrm>
                  <a:off x="3390" y="252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06" name="Oval 1014"/>
                <p:cNvSpPr>
                  <a:spLocks noChangeArrowheads="1"/>
                </p:cNvSpPr>
                <p:nvPr/>
              </p:nvSpPr>
              <p:spPr bwMode="auto">
                <a:xfrm>
                  <a:off x="3560" y="2415"/>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07" name="Oval 1015"/>
                <p:cNvSpPr>
                  <a:spLocks noChangeArrowheads="1"/>
                </p:cNvSpPr>
                <p:nvPr/>
              </p:nvSpPr>
              <p:spPr bwMode="auto">
                <a:xfrm>
                  <a:off x="3589" y="252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508" name="Oval 1016"/>
                <p:cNvSpPr>
                  <a:spLocks noChangeArrowheads="1"/>
                </p:cNvSpPr>
                <p:nvPr/>
              </p:nvSpPr>
              <p:spPr bwMode="auto">
                <a:xfrm>
                  <a:off x="3447" y="252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grpSp>
          <p:nvGrpSpPr>
            <p:cNvPr id="25361" name="Group 1017"/>
            <p:cNvGrpSpPr>
              <a:grpSpLocks/>
            </p:cNvGrpSpPr>
            <p:nvPr/>
          </p:nvGrpSpPr>
          <p:grpSpPr bwMode="auto">
            <a:xfrm rot="-9916589">
              <a:off x="-494" y="2784"/>
              <a:ext cx="201" cy="241"/>
              <a:chOff x="2993" y="2188"/>
              <a:chExt cx="737" cy="965"/>
            </a:xfrm>
          </p:grpSpPr>
          <p:sp>
            <p:nvSpPr>
              <p:cNvPr id="25457" name="Oval 1018"/>
              <p:cNvSpPr>
                <a:spLocks noChangeArrowheads="1"/>
              </p:cNvSpPr>
              <p:nvPr/>
            </p:nvSpPr>
            <p:spPr bwMode="auto">
              <a:xfrm>
                <a:off x="3248" y="2614"/>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58" name="Oval 1019"/>
              <p:cNvSpPr>
                <a:spLocks noChangeArrowheads="1"/>
              </p:cNvSpPr>
              <p:nvPr/>
            </p:nvSpPr>
            <p:spPr bwMode="auto">
              <a:xfrm>
                <a:off x="3589" y="238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59" name="Oval 1020"/>
              <p:cNvSpPr>
                <a:spLocks noChangeArrowheads="1"/>
              </p:cNvSpPr>
              <p:nvPr/>
            </p:nvSpPr>
            <p:spPr bwMode="auto">
              <a:xfrm>
                <a:off x="3305" y="269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60" name="Oval 1021"/>
              <p:cNvSpPr>
                <a:spLocks noChangeArrowheads="1"/>
              </p:cNvSpPr>
              <p:nvPr/>
            </p:nvSpPr>
            <p:spPr bwMode="auto">
              <a:xfrm>
                <a:off x="3078" y="281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61" name="Oval 1022"/>
              <p:cNvSpPr>
                <a:spLocks noChangeArrowheads="1"/>
              </p:cNvSpPr>
              <p:nvPr/>
            </p:nvSpPr>
            <p:spPr bwMode="auto">
              <a:xfrm>
                <a:off x="3220" y="2670"/>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62" name="Oval 1023"/>
              <p:cNvSpPr>
                <a:spLocks noChangeArrowheads="1"/>
              </p:cNvSpPr>
              <p:nvPr/>
            </p:nvSpPr>
            <p:spPr bwMode="auto">
              <a:xfrm>
                <a:off x="3135" y="284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63" name="Oval 1024"/>
              <p:cNvSpPr>
                <a:spLocks noChangeArrowheads="1"/>
              </p:cNvSpPr>
              <p:nvPr/>
            </p:nvSpPr>
            <p:spPr bwMode="auto">
              <a:xfrm>
                <a:off x="3192" y="278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64" name="Oval 1025"/>
              <p:cNvSpPr>
                <a:spLocks noChangeArrowheads="1"/>
              </p:cNvSpPr>
              <p:nvPr/>
            </p:nvSpPr>
            <p:spPr bwMode="auto">
              <a:xfrm>
                <a:off x="3333" y="2585"/>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65" name="Oval 1026"/>
              <p:cNvSpPr>
                <a:spLocks noChangeArrowheads="1"/>
              </p:cNvSpPr>
              <p:nvPr/>
            </p:nvSpPr>
            <p:spPr bwMode="auto">
              <a:xfrm>
                <a:off x="3050" y="303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66" name="Oval 1027"/>
              <p:cNvSpPr>
                <a:spLocks noChangeArrowheads="1"/>
              </p:cNvSpPr>
              <p:nvPr/>
            </p:nvSpPr>
            <p:spPr bwMode="auto">
              <a:xfrm>
                <a:off x="3475" y="2188"/>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67" name="Oval 1028"/>
              <p:cNvSpPr>
                <a:spLocks noChangeArrowheads="1"/>
              </p:cNvSpPr>
              <p:nvPr/>
            </p:nvSpPr>
            <p:spPr bwMode="auto">
              <a:xfrm>
                <a:off x="3447" y="2273"/>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68" name="Oval 1029"/>
              <p:cNvSpPr>
                <a:spLocks noChangeArrowheads="1"/>
              </p:cNvSpPr>
              <p:nvPr/>
            </p:nvSpPr>
            <p:spPr bwMode="auto">
              <a:xfrm>
                <a:off x="3135" y="295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69" name="Oval 1030"/>
              <p:cNvSpPr>
                <a:spLocks noChangeArrowheads="1"/>
              </p:cNvSpPr>
              <p:nvPr/>
            </p:nvSpPr>
            <p:spPr bwMode="auto">
              <a:xfrm>
                <a:off x="2993" y="301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70" name="Oval 1031"/>
              <p:cNvSpPr>
                <a:spLocks noChangeArrowheads="1"/>
              </p:cNvSpPr>
              <p:nvPr/>
            </p:nvSpPr>
            <p:spPr bwMode="auto">
              <a:xfrm>
                <a:off x="3163" y="289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71" name="Oval 1032"/>
              <p:cNvSpPr>
                <a:spLocks noChangeArrowheads="1"/>
              </p:cNvSpPr>
              <p:nvPr/>
            </p:nvSpPr>
            <p:spPr bwMode="auto">
              <a:xfrm>
                <a:off x="3192" y="301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72" name="Oval 1033"/>
              <p:cNvSpPr>
                <a:spLocks noChangeArrowheads="1"/>
              </p:cNvSpPr>
              <p:nvPr/>
            </p:nvSpPr>
            <p:spPr bwMode="auto">
              <a:xfrm>
                <a:off x="3050" y="301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73" name="Oval 1034"/>
              <p:cNvSpPr>
                <a:spLocks noChangeArrowheads="1"/>
              </p:cNvSpPr>
              <p:nvPr/>
            </p:nvSpPr>
            <p:spPr bwMode="auto">
              <a:xfrm>
                <a:off x="3220" y="2755"/>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74" name="Oval 1035"/>
              <p:cNvSpPr>
                <a:spLocks noChangeArrowheads="1"/>
              </p:cNvSpPr>
              <p:nvPr/>
            </p:nvSpPr>
            <p:spPr bwMode="auto">
              <a:xfrm>
                <a:off x="3475" y="235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75" name="Oval 1036"/>
              <p:cNvSpPr>
                <a:spLocks noChangeArrowheads="1"/>
              </p:cNvSpPr>
              <p:nvPr/>
            </p:nvSpPr>
            <p:spPr bwMode="auto">
              <a:xfrm>
                <a:off x="3362" y="2245"/>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76" name="Oval 1037"/>
              <p:cNvSpPr>
                <a:spLocks noChangeArrowheads="1"/>
              </p:cNvSpPr>
              <p:nvPr/>
            </p:nvSpPr>
            <p:spPr bwMode="auto">
              <a:xfrm>
                <a:off x="3447" y="2557"/>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77" name="Oval 1038"/>
              <p:cNvSpPr>
                <a:spLocks noChangeArrowheads="1"/>
              </p:cNvSpPr>
              <p:nvPr/>
            </p:nvSpPr>
            <p:spPr bwMode="auto">
              <a:xfrm>
                <a:off x="3532" y="2472"/>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78" name="Oval 1039"/>
              <p:cNvSpPr>
                <a:spLocks noChangeArrowheads="1"/>
              </p:cNvSpPr>
              <p:nvPr/>
            </p:nvSpPr>
            <p:spPr bwMode="auto">
              <a:xfrm>
                <a:off x="3390" y="252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79" name="Oval 1040"/>
              <p:cNvSpPr>
                <a:spLocks noChangeArrowheads="1"/>
              </p:cNvSpPr>
              <p:nvPr/>
            </p:nvSpPr>
            <p:spPr bwMode="auto">
              <a:xfrm>
                <a:off x="3560" y="2415"/>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80" name="Oval 1041"/>
              <p:cNvSpPr>
                <a:spLocks noChangeArrowheads="1"/>
              </p:cNvSpPr>
              <p:nvPr/>
            </p:nvSpPr>
            <p:spPr bwMode="auto">
              <a:xfrm>
                <a:off x="3589" y="252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81" name="Oval 1042"/>
              <p:cNvSpPr>
                <a:spLocks noChangeArrowheads="1"/>
              </p:cNvSpPr>
              <p:nvPr/>
            </p:nvSpPr>
            <p:spPr bwMode="auto">
              <a:xfrm>
                <a:off x="3447" y="252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nvGrpSpPr>
            <p:cNvPr id="25362" name="Group 1069"/>
            <p:cNvGrpSpPr>
              <a:grpSpLocks/>
            </p:cNvGrpSpPr>
            <p:nvPr/>
          </p:nvGrpSpPr>
          <p:grpSpPr bwMode="auto">
            <a:xfrm rot="-9916589">
              <a:off x="-207" y="3113"/>
              <a:ext cx="207" cy="256"/>
              <a:chOff x="2029" y="3039"/>
              <a:chExt cx="794" cy="681"/>
            </a:xfrm>
          </p:grpSpPr>
          <p:sp>
            <p:nvSpPr>
              <p:cNvPr id="25432" name="Oval 1070"/>
              <p:cNvSpPr>
                <a:spLocks noChangeArrowheads="1"/>
              </p:cNvSpPr>
              <p:nvPr/>
            </p:nvSpPr>
            <p:spPr bwMode="auto">
              <a:xfrm>
                <a:off x="2369" y="318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33" name="Oval 1071"/>
              <p:cNvSpPr>
                <a:spLocks noChangeArrowheads="1"/>
              </p:cNvSpPr>
              <p:nvPr/>
            </p:nvSpPr>
            <p:spPr bwMode="auto">
              <a:xfrm>
                <a:off x="2256" y="323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34" name="Oval 1072"/>
              <p:cNvSpPr>
                <a:spLocks noChangeArrowheads="1"/>
              </p:cNvSpPr>
              <p:nvPr/>
            </p:nvSpPr>
            <p:spPr bwMode="auto">
              <a:xfrm>
                <a:off x="2398" y="360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35" name="Oval 1073"/>
              <p:cNvSpPr>
                <a:spLocks noChangeArrowheads="1"/>
              </p:cNvSpPr>
              <p:nvPr/>
            </p:nvSpPr>
            <p:spPr bwMode="auto">
              <a:xfrm>
                <a:off x="2199" y="337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36" name="Oval 1074"/>
              <p:cNvSpPr>
                <a:spLocks noChangeArrowheads="1"/>
              </p:cNvSpPr>
              <p:nvPr/>
            </p:nvSpPr>
            <p:spPr bwMode="auto">
              <a:xfrm>
                <a:off x="2341" y="3237"/>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37" name="Oval 1075"/>
              <p:cNvSpPr>
                <a:spLocks noChangeArrowheads="1"/>
              </p:cNvSpPr>
              <p:nvPr/>
            </p:nvSpPr>
            <p:spPr bwMode="auto">
              <a:xfrm>
                <a:off x="2256" y="340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38" name="Oval 1076"/>
              <p:cNvSpPr>
                <a:spLocks noChangeArrowheads="1"/>
              </p:cNvSpPr>
              <p:nvPr/>
            </p:nvSpPr>
            <p:spPr bwMode="auto">
              <a:xfrm>
                <a:off x="2313" y="335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39" name="Oval 1077"/>
              <p:cNvSpPr>
                <a:spLocks noChangeArrowheads="1"/>
              </p:cNvSpPr>
              <p:nvPr/>
            </p:nvSpPr>
            <p:spPr bwMode="auto">
              <a:xfrm>
                <a:off x="2426" y="3492"/>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40" name="Oval 1078"/>
              <p:cNvSpPr>
                <a:spLocks noChangeArrowheads="1"/>
              </p:cNvSpPr>
              <p:nvPr/>
            </p:nvSpPr>
            <p:spPr bwMode="auto">
              <a:xfrm>
                <a:off x="2171" y="360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41" name="Oval 1079"/>
              <p:cNvSpPr>
                <a:spLocks noChangeArrowheads="1"/>
              </p:cNvSpPr>
              <p:nvPr/>
            </p:nvSpPr>
            <p:spPr bwMode="auto">
              <a:xfrm>
                <a:off x="2142" y="303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42" name="Oval 1080"/>
              <p:cNvSpPr>
                <a:spLocks noChangeArrowheads="1"/>
              </p:cNvSpPr>
              <p:nvPr/>
            </p:nvSpPr>
            <p:spPr bwMode="auto">
              <a:xfrm>
                <a:off x="2114" y="312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43" name="Oval 1081"/>
              <p:cNvSpPr>
                <a:spLocks noChangeArrowheads="1"/>
              </p:cNvSpPr>
              <p:nvPr/>
            </p:nvSpPr>
            <p:spPr bwMode="auto">
              <a:xfrm>
                <a:off x="2256" y="352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44" name="Oval 1082"/>
              <p:cNvSpPr>
                <a:spLocks noChangeArrowheads="1"/>
              </p:cNvSpPr>
              <p:nvPr/>
            </p:nvSpPr>
            <p:spPr bwMode="auto">
              <a:xfrm>
                <a:off x="2114" y="3578"/>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45" name="Oval 1083"/>
              <p:cNvSpPr>
                <a:spLocks noChangeArrowheads="1"/>
              </p:cNvSpPr>
              <p:nvPr/>
            </p:nvSpPr>
            <p:spPr bwMode="auto">
              <a:xfrm>
                <a:off x="2284" y="3464"/>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46" name="Oval 1084"/>
              <p:cNvSpPr>
                <a:spLocks noChangeArrowheads="1"/>
              </p:cNvSpPr>
              <p:nvPr/>
            </p:nvSpPr>
            <p:spPr bwMode="auto">
              <a:xfrm>
                <a:off x="2313" y="357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47" name="Oval 1085"/>
              <p:cNvSpPr>
                <a:spLocks noChangeArrowheads="1"/>
              </p:cNvSpPr>
              <p:nvPr/>
            </p:nvSpPr>
            <p:spPr bwMode="auto">
              <a:xfrm>
                <a:off x="2171" y="357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48" name="Oval 1086"/>
              <p:cNvSpPr>
                <a:spLocks noChangeArrowheads="1"/>
              </p:cNvSpPr>
              <p:nvPr/>
            </p:nvSpPr>
            <p:spPr bwMode="auto">
              <a:xfrm>
                <a:off x="2341" y="332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49" name="Oval 1087"/>
              <p:cNvSpPr>
                <a:spLocks noChangeArrowheads="1"/>
              </p:cNvSpPr>
              <p:nvPr/>
            </p:nvSpPr>
            <p:spPr bwMode="auto">
              <a:xfrm>
                <a:off x="2142" y="320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50" name="Oval 1088"/>
              <p:cNvSpPr>
                <a:spLocks noChangeArrowheads="1"/>
              </p:cNvSpPr>
              <p:nvPr/>
            </p:nvSpPr>
            <p:spPr bwMode="auto">
              <a:xfrm>
                <a:off x="2029" y="309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51" name="Oval 1089"/>
              <p:cNvSpPr>
                <a:spLocks noChangeArrowheads="1"/>
              </p:cNvSpPr>
              <p:nvPr/>
            </p:nvSpPr>
            <p:spPr bwMode="auto">
              <a:xfrm>
                <a:off x="2540" y="346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52" name="Oval 1090"/>
              <p:cNvSpPr>
                <a:spLocks noChangeArrowheads="1"/>
              </p:cNvSpPr>
              <p:nvPr/>
            </p:nvSpPr>
            <p:spPr bwMode="auto">
              <a:xfrm>
                <a:off x="2625" y="337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53" name="Oval 1091"/>
              <p:cNvSpPr>
                <a:spLocks noChangeArrowheads="1"/>
              </p:cNvSpPr>
              <p:nvPr/>
            </p:nvSpPr>
            <p:spPr bwMode="auto">
              <a:xfrm>
                <a:off x="2483" y="343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54" name="Oval 1092"/>
              <p:cNvSpPr>
                <a:spLocks noChangeArrowheads="1"/>
              </p:cNvSpPr>
              <p:nvPr/>
            </p:nvSpPr>
            <p:spPr bwMode="auto">
              <a:xfrm>
                <a:off x="2653" y="332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55" name="Oval 1093"/>
              <p:cNvSpPr>
                <a:spLocks noChangeArrowheads="1"/>
              </p:cNvSpPr>
              <p:nvPr/>
            </p:nvSpPr>
            <p:spPr bwMode="auto">
              <a:xfrm>
                <a:off x="2682" y="343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56" name="Oval 1094"/>
              <p:cNvSpPr>
                <a:spLocks noChangeArrowheads="1"/>
              </p:cNvSpPr>
              <p:nvPr/>
            </p:nvSpPr>
            <p:spPr bwMode="auto">
              <a:xfrm>
                <a:off x="2540" y="343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nvGrpSpPr>
            <p:cNvPr id="25363" name="Group 1095"/>
            <p:cNvGrpSpPr>
              <a:grpSpLocks/>
            </p:cNvGrpSpPr>
            <p:nvPr/>
          </p:nvGrpSpPr>
          <p:grpSpPr bwMode="auto">
            <a:xfrm rot="-9916589">
              <a:off x="-334" y="3146"/>
              <a:ext cx="85" cy="85"/>
              <a:chOff x="1009" y="3294"/>
              <a:chExt cx="425" cy="397"/>
            </a:xfrm>
          </p:grpSpPr>
          <p:sp>
            <p:nvSpPr>
              <p:cNvPr id="25430" name="Oval 1096"/>
              <p:cNvSpPr>
                <a:spLocks noChangeArrowheads="1"/>
              </p:cNvSpPr>
              <p:nvPr/>
            </p:nvSpPr>
            <p:spPr bwMode="auto">
              <a:xfrm>
                <a:off x="1009" y="3294"/>
                <a:ext cx="425" cy="397"/>
              </a:xfrm>
              <a:prstGeom prst="ellipse">
                <a:avLst/>
              </a:prstGeom>
              <a:solidFill>
                <a:srgbClr val="FFCC99"/>
              </a:solidFill>
              <a:ln w="9525">
                <a:solidFill>
                  <a:srgbClr val="993300"/>
                </a:solidFill>
                <a:round/>
                <a:headEnd/>
                <a:tailEnd/>
              </a:ln>
            </p:spPr>
            <p:txBody>
              <a:bodyPr rot="10800000" wrap="none" anchor="ctr"/>
              <a:lstStyle/>
              <a:p>
                <a:endParaRPr lang="en-US">
                  <a:latin typeface="Calibri" pitchFamily="34" charset="0"/>
                </a:endParaRPr>
              </a:p>
            </p:txBody>
          </p:sp>
          <p:sp>
            <p:nvSpPr>
              <p:cNvPr id="25431" name="Freeform 1097"/>
              <p:cNvSpPr>
                <a:spLocks/>
              </p:cNvSpPr>
              <p:nvPr/>
            </p:nvSpPr>
            <p:spPr bwMode="auto">
              <a:xfrm>
                <a:off x="1094" y="3379"/>
                <a:ext cx="232" cy="223"/>
              </a:xfrm>
              <a:custGeom>
                <a:avLst/>
                <a:gdLst>
                  <a:gd name="T0" fmla="*/ 378 w 186"/>
                  <a:gd name="T1" fmla="*/ 12645 h 141"/>
                  <a:gd name="T2" fmla="*/ 432 w 186"/>
                  <a:gd name="T3" fmla="*/ 7909 h 141"/>
                  <a:gd name="T4" fmla="*/ 649 w 186"/>
                  <a:gd name="T5" fmla="*/ 2671 h 141"/>
                  <a:gd name="T6" fmla="*/ 705 w 186"/>
                  <a:gd name="T7" fmla="*/ 326 h 141"/>
                  <a:gd name="T8" fmla="*/ 1034 w 186"/>
                  <a:gd name="T9" fmla="*/ 1484 h 141"/>
                  <a:gd name="T10" fmla="*/ 1139 w 186"/>
                  <a:gd name="T11" fmla="*/ 3230 h 141"/>
                  <a:gd name="T12" fmla="*/ 1250 w 186"/>
                  <a:gd name="T13" fmla="*/ 6726 h 141"/>
                  <a:gd name="T14" fmla="*/ 1578 w 186"/>
                  <a:gd name="T15" fmla="*/ 9072 h 141"/>
                  <a:gd name="T16" fmla="*/ 1139 w 186"/>
                  <a:gd name="T17" fmla="*/ 13823 h 141"/>
                  <a:gd name="T18" fmla="*/ 918 w 186"/>
                  <a:gd name="T19" fmla="*/ 12645 h 141"/>
                  <a:gd name="T20" fmla="*/ 810 w 186"/>
                  <a:gd name="T21" fmla="*/ 10891 h 141"/>
                  <a:gd name="T22" fmla="*/ 761 w 186"/>
                  <a:gd name="T23" fmla="*/ 12645 h 141"/>
                  <a:gd name="T24" fmla="*/ 590 w 186"/>
                  <a:gd name="T25" fmla="*/ 13823 h 141"/>
                  <a:gd name="T26" fmla="*/ 378 w 186"/>
                  <a:gd name="T27" fmla="*/ 12645 h 1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6"/>
                  <a:gd name="T43" fmla="*/ 0 h 141"/>
                  <a:gd name="T44" fmla="*/ 186 w 186"/>
                  <a:gd name="T45" fmla="*/ 141 h 1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6" h="141">
                    <a:moveTo>
                      <a:pt x="41" y="129"/>
                    </a:moveTo>
                    <a:cubicBezTo>
                      <a:pt x="0" y="102"/>
                      <a:pt x="2" y="96"/>
                      <a:pt x="47" y="81"/>
                    </a:cubicBezTo>
                    <a:cubicBezTo>
                      <a:pt x="61" y="38"/>
                      <a:pt x="52" y="56"/>
                      <a:pt x="71" y="27"/>
                    </a:cubicBezTo>
                    <a:cubicBezTo>
                      <a:pt x="73" y="19"/>
                      <a:pt x="69" y="5"/>
                      <a:pt x="77" y="3"/>
                    </a:cubicBezTo>
                    <a:cubicBezTo>
                      <a:pt x="89" y="0"/>
                      <a:pt x="113" y="15"/>
                      <a:pt x="113" y="15"/>
                    </a:cubicBezTo>
                    <a:cubicBezTo>
                      <a:pt x="117" y="21"/>
                      <a:pt x="122" y="26"/>
                      <a:pt x="125" y="33"/>
                    </a:cubicBezTo>
                    <a:cubicBezTo>
                      <a:pt x="130" y="45"/>
                      <a:pt x="126" y="62"/>
                      <a:pt x="137" y="69"/>
                    </a:cubicBezTo>
                    <a:cubicBezTo>
                      <a:pt x="149" y="77"/>
                      <a:pt x="173" y="93"/>
                      <a:pt x="173" y="93"/>
                    </a:cubicBezTo>
                    <a:cubicBezTo>
                      <a:pt x="186" y="131"/>
                      <a:pt x="152" y="132"/>
                      <a:pt x="125" y="141"/>
                    </a:cubicBezTo>
                    <a:cubicBezTo>
                      <a:pt x="117" y="137"/>
                      <a:pt x="108" y="135"/>
                      <a:pt x="101" y="129"/>
                    </a:cubicBezTo>
                    <a:cubicBezTo>
                      <a:pt x="95" y="124"/>
                      <a:pt x="96" y="111"/>
                      <a:pt x="89" y="111"/>
                    </a:cubicBezTo>
                    <a:cubicBezTo>
                      <a:pt x="83" y="111"/>
                      <a:pt x="87" y="124"/>
                      <a:pt x="83" y="129"/>
                    </a:cubicBezTo>
                    <a:cubicBezTo>
                      <a:pt x="78" y="135"/>
                      <a:pt x="71" y="137"/>
                      <a:pt x="65" y="141"/>
                    </a:cubicBezTo>
                    <a:cubicBezTo>
                      <a:pt x="61" y="140"/>
                      <a:pt x="6" y="111"/>
                      <a:pt x="41" y="129"/>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a:p>
            </p:txBody>
          </p:sp>
        </p:grpSp>
        <p:grpSp>
          <p:nvGrpSpPr>
            <p:cNvPr id="25364" name="Group 1101"/>
            <p:cNvGrpSpPr>
              <a:grpSpLocks/>
            </p:cNvGrpSpPr>
            <p:nvPr/>
          </p:nvGrpSpPr>
          <p:grpSpPr bwMode="auto">
            <a:xfrm rot="-9916589">
              <a:off x="-658" y="3266"/>
              <a:ext cx="85" cy="85"/>
              <a:chOff x="1689" y="3663"/>
              <a:chExt cx="425" cy="397"/>
            </a:xfrm>
          </p:grpSpPr>
          <p:sp>
            <p:nvSpPr>
              <p:cNvPr id="25428" name="Oval 1102"/>
              <p:cNvSpPr>
                <a:spLocks noChangeArrowheads="1"/>
              </p:cNvSpPr>
              <p:nvPr/>
            </p:nvSpPr>
            <p:spPr bwMode="auto">
              <a:xfrm>
                <a:off x="1689" y="3663"/>
                <a:ext cx="425" cy="397"/>
              </a:xfrm>
              <a:prstGeom prst="ellipse">
                <a:avLst/>
              </a:prstGeom>
              <a:solidFill>
                <a:srgbClr val="FFCC99"/>
              </a:solidFill>
              <a:ln w="9525">
                <a:solidFill>
                  <a:srgbClr val="993300"/>
                </a:solidFill>
                <a:round/>
                <a:headEnd/>
                <a:tailEnd/>
              </a:ln>
            </p:spPr>
            <p:txBody>
              <a:bodyPr rot="10800000" wrap="none" anchor="ctr"/>
              <a:lstStyle/>
              <a:p>
                <a:endParaRPr lang="en-US">
                  <a:latin typeface="Calibri" pitchFamily="34" charset="0"/>
                </a:endParaRPr>
              </a:p>
            </p:txBody>
          </p:sp>
          <p:sp>
            <p:nvSpPr>
              <p:cNvPr id="25429" name="Freeform 1103"/>
              <p:cNvSpPr>
                <a:spLocks/>
              </p:cNvSpPr>
              <p:nvPr/>
            </p:nvSpPr>
            <p:spPr bwMode="auto">
              <a:xfrm>
                <a:off x="1795" y="3797"/>
                <a:ext cx="221" cy="193"/>
              </a:xfrm>
              <a:custGeom>
                <a:avLst/>
                <a:gdLst>
                  <a:gd name="T0" fmla="*/ 71 w 221"/>
                  <a:gd name="T1" fmla="*/ 127 h 193"/>
                  <a:gd name="T2" fmla="*/ 17 w 221"/>
                  <a:gd name="T3" fmla="*/ 97 h 193"/>
                  <a:gd name="T4" fmla="*/ 29 w 221"/>
                  <a:gd name="T5" fmla="*/ 67 h 193"/>
                  <a:gd name="T6" fmla="*/ 23 w 221"/>
                  <a:gd name="T7" fmla="*/ 37 h 193"/>
                  <a:gd name="T8" fmla="*/ 29 w 221"/>
                  <a:gd name="T9" fmla="*/ 19 h 193"/>
                  <a:gd name="T10" fmla="*/ 65 w 221"/>
                  <a:gd name="T11" fmla="*/ 7 h 193"/>
                  <a:gd name="T12" fmla="*/ 101 w 221"/>
                  <a:gd name="T13" fmla="*/ 1 h 193"/>
                  <a:gd name="T14" fmla="*/ 137 w 221"/>
                  <a:gd name="T15" fmla="*/ 7 h 193"/>
                  <a:gd name="T16" fmla="*/ 197 w 221"/>
                  <a:gd name="T17" fmla="*/ 55 h 193"/>
                  <a:gd name="T18" fmla="*/ 191 w 221"/>
                  <a:gd name="T19" fmla="*/ 163 h 193"/>
                  <a:gd name="T20" fmla="*/ 155 w 221"/>
                  <a:gd name="T21" fmla="*/ 181 h 193"/>
                  <a:gd name="T22" fmla="*/ 119 w 221"/>
                  <a:gd name="T23" fmla="*/ 193 h 193"/>
                  <a:gd name="T24" fmla="*/ 41 w 221"/>
                  <a:gd name="T25" fmla="*/ 187 h 193"/>
                  <a:gd name="T26" fmla="*/ 59 w 221"/>
                  <a:gd name="T27" fmla="*/ 145 h 193"/>
                  <a:gd name="T28" fmla="*/ 71 w 221"/>
                  <a:gd name="T29" fmla="*/ 127 h 1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1"/>
                  <a:gd name="T46" fmla="*/ 0 h 193"/>
                  <a:gd name="T47" fmla="*/ 221 w 221"/>
                  <a:gd name="T48" fmla="*/ 193 h 1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1" h="193">
                    <a:moveTo>
                      <a:pt x="71" y="127"/>
                    </a:moveTo>
                    <a:cubicBezTo>
                      <a:pt x="30" y="99"/>
                      <a:pt x="49" y="108"/>
                      <a:pt x="17" y="97"/>
                    </a:cubicBezTo>
                    <a:cubicBezTo>
                      <a:pt x="0" y="45"/>
                      <a:pt x="16" y="113"/>
                      <a:pt x="29" y="67"/>
                    </a:cubicBezTo>
                    <a:cubicBezTo>
                      <a:pt x="32" y="57"/>
                      <a:pt x="25" y="47"/>
                      <a:pt x="23" y="37"/>
                    </a:cubicBezTo>
                    <a:cubicBezTo>
                      <a:pt x="25" y="31"/>
                      <a:pt x="24" y="23"/>
                      <a:pt x="29" y="19"/>
                    </a:cubicBezTo>
                    <a:cubicBezTo>
                      <a:pt x="39" y="12"/>
                      <a:pt x="65" y="7"/>
                      <a:pt x="65" y="7"/>
                    </a:cubicBezTo>
                    <a:cubicBezTo>
                      <a:pt x="115" y="24"/>
                      <a:pt x="49" y="7"/>
                      <a:pt x="101" y="1"/>
                    </a:cubicBezTo>
                    <a:cubicBezTo>
                      <a:pt x="113" y="0"/>
                      <a:pt x="125" y="5"/>
                      <a:pt x="137" y="7"/>
                    </a:cubicBezTo>
                    <a:cubicBezTo>
                      <a:pt x="168" y="28"/>
                      <a:pt x="154" y="41"/>
                      <a:pt x="197" y="55"/>
                    </a:cubicBezTo>
                    <a:cubicBezTo>
                      <a:pt x="198" y="73"/>
                      <a:pt x="221" y="139"/>
                      <a:pt x="191" y="163"/>
                    </a:cubicBezTo>
                    <a:cubicBezTo>
                      <a:pt x="181" y="171"/>
                      <a:pt x="167" y="176"/>
                      <a:pt x="155" y="181"/>
                    </a:cubicBezTo>
                    <a:cubicBezTo>
                      <a:pt x="143" y="186"/>
                      <a:pt x="119" y="193"/>
                      <a:pt x="119" y="193"/>
                    </a:cubicBezTo>
                    <a:cubicBezTo>
                      <a:pt x="91" y="184"/>
                      <a:pt x="70" y="180"/>
                      <a:pt x="41" y="187"/>
                    </a:cubicBezTo>
                    <a:cubicBezTo>
                      <a:pt x="22" y="159"/>
                      <a:pt x="29" y="155"/>
                      <a:pt x="59" y="145"/>
                    </a:cubicBezTo>
                    <a:cubicBezTo>
                      <a:pt x="54" y="131"/>
                      <a:pt x="41" y="83"/>
                      <a:pt x="71" y="127"/>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a:p>
            </p:txBody>
          </p:sp>
        </p:grpSp>
        <p:sp>
          <p:nvSpPr>
            <p:cNvPr id="25365" name="Oval 1106"/>
            <p:cNvSpPr>
              <a:spLocks noChangeArrowheads="1"/>
            </p:cNvSpPr>
            <p:nvPr/>
          </p:nvSpPr>
          <p:spPr bwMode="auto">
            <a:xfrm rot="-9916589">
              <a:off x="-431" y="3045"/>
              <a:ext cx="113" cy="114"/>
            </a:xfrm>
            <a:prstGeom prst="ellipse">
              <a:avLst/>
            </a:prstGeom>
            <a:solidFill>
              <a:srgbClr val="FFCC99"/>
            </a:solidFill>
            <a:ln w="9525">
              <a:solidFill>
                <a:srgbClr val="993300"/>
              </a:solidFill>
              <a:round/>
              <a:headEnd/>
              <a:tailEnd/>
            </a:ln>
          </p:spPr>
          <p:txBody>
            <a:bodyPr rot="10800000" wrap="none" anchor="ctr"/>
            <a:lstStyle/>
            <a:p>
              <a:endParaRPr lang="en-US">
                <a:latin typeface="Calibri" pitchFamily="34" charset="0"/>
              </a:endParaRPr>
            </a:p>
          </p:txBody>
        </p:sp>
        <p:sp>
          <p:nvSpPr>
            <p:cNvPr id="25366" name="Freeform 1107"/>
            <p:cNvSpPr>
              <a:spLocks/>
            </p:cNvSpPr>
            <p:nvPr/>
          </p:nvSpPr>
          <p:spPr bwMode="auto">
            <a:xfrm rot="-9916589">
              <a:off x="-499" y="3181"/>
              <a:ext cx="61" cy="64"/>
            </a:xfrm>
            <a:custGeom>
              <a:avLst/>
              <a:gdLst>
                <a:gd name="T0" fmla="*/ 0 w 186"/>
                <a:gd name="T1" fmla="*/ 0 h 141"/>
                <a:gd name="T2" fmla="*/ 0 w 186"/>
                <a:gd name="T3" fmla="*/ 0 h 141"/>
                <a:gd name="T4" fmla="*/ 0 w 186"/>
                <a:gd name="T5" fmla="*/ 0 h 141"/>
                <a:gd name="T6" fmla="*/ 0 w 186"/>
                <a:gd name="T7" fmla="*/ 0 h 141"/>
                <a:gd name="T8" fmla="*/ 0 w 186"/>
                <a:gd name="T9" fmla="*/ 0 h 141"/>
                <a:gd name="T10" fmla="*/ 0 w 186"/>
                <a:gd name="T11" fmla="*/ 0 h 141"/>
                <a:gd name="T12" fmla="*/ 0 w 186"/>
                <a:gd name="T13" fmla="*/ 0 h 141"/>
                <a:gd name="T14" fmla="*/ 0 w 186"/>
                <a:gd name="T15" fmla="*/ 0 h 141"/>
                <a:gd name="T16" fmla="*/ 0 w 186"/>
                <a:gd name="T17" fmla="*/ 0 h 141"/>
                <a:gd name="T18" fmla="*/ 0 w 186"/>
                <a:gd name="T19" fmla="*/ 0 h 141"/>
                <a:gd name="T20" fmla="*/ 0 w 186"/>
                <a:gd name="T21" fmla="*/ 0 h 141"/>
                <a:gd name="T22" fmla="*/ 0 w 186"/>
                <a:gd name="T23" fmla="*/ 0 h 141"/>
                <a:gd name="T24" fmla="*/ 0 w 186"/>
                <a:gd name="T25" fmla="*/ 0 h 141"/>
                <a:gd name="T26" fmla="*/ 0 w 186"/>
                <a:gd name="T27" fmla="*/ 0 h 1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6"/>
                <a:gd name="T43" fmla="*/ 0 h 141"/>
                <a:gd name="T44" fmla="*/ 186 w 186"/>
                <a:gd name="T45" fmla="*/ 141 h 1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6" h="141">
                  <a:moveTo>
                    <a:pt x="41" y="129"/>
                  </a:moveTo>
                  <a:cubicBezTo>
                    <a:pt x="0" y="102"/>
                    <a:pt x="2" y="96"/>
                    <a:pt x="47" y="81"/>
                  </a:cubicBezTo>
                  <a:cubicBezTo>
                    <a:pt x="61" y="38"/>
                    <a:pt x="52" y="56"/>
                    <a:pt x="71" y="27"/>
                  </a:cubicBezTo>
                  <a:cubicBezTo>
                    <a:pt x="73" y="19"/>
                    <a:pt x="69" y="5"/>
                    <a:pt x="77" y="3"/>
                  </a:cubicBezTo>
                  <a:cubicBezTo>
                    <a:pt x="89" y="0"/>
                    <a:pt x="113" y="15"/>
                    <a:pt x="113" y="15"/>
                  </a:cubicBezTo>
                  <a:cubicBezTo>
                    <a:pt x="117" y="21"/>
                    <a:pt x="122" y="26"/>
                    <a:pt x="125" y="33"/>
                  </a:cubicBezTo>
                  <a:cubicBezTo>
                    <a:pt x="130" y="45"/>
                    <a:pt x="126" y="62"/>
                    <a:pt x="137" y="69"/>
                  </a:cubicBezTo>
                  <a:cubicBezTo>
                    <a:pt x="149" y="77"/>
                    <a:pt x="173" y="93"/>
                    <a:pt x="173" y="93"/>
                  </a:cubicBezTo>
                  <a:cubicBezTo>
                    <a:pt x="186" y="131"/>
                    <a:pt x="152" y="132"/>
                    <a:pt x="125" y="141"/>
                  </a:cubicBezTo>
                  <a:cubicBezTo>
                    <a:pt x="117" y="137"/>
                    <a:pt x="108" y="135"/>
                    <a:pt x="101" y="129"/>
                  </a:cubicBezTo>
                  <a:cubicBezTo>
                    <a:pt x="95" y="124"/>
                    <a:pt x="96" y="111"/>
                    <a:pt x="89" y="111"/>
                  </a:cubicBezTo>
                  <a:cubicBezTo>
                    <a:pt x="83" y="111"/>
                    <a:pt x="87" y="124"/>
                    <a:pt x="83" y="129"/>
                  </a:cubicBezTo>
                  <a:cubicBezTo>
                    <a:pt x="78" y="135"/>
                    <a:pt x="71" y="137"/>
                    <a:pt x="65" y="141"/>
                  </a:cubicBezTo>
                  <a:cubicBezTo>
                    <a:pt x="61" y="140"/>
                    <a:pt x="6" y="111"/>
                    <a:pt x="41" y="129"/>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a:p>
          </p:txBody>
        </p:sp>
        <p:grpSp>
          <p:nvGrpSpPr>
            <p:cNvPr id="25367" name="Group 1108"/>
            <p:cNvGrpSpPr>
              <a:grpSpLocks/>
            </p:cNvGrpSpPr>
            <p:nvPr/>
          </p:nvGrpSpPr>
          <p:grpSpPr bwMode="auto">
            <a:xfrm rot="-9916589">
              <a:off x="-595" y="2906"/>
              <a:ext cx="113" cy="114"/>
              <a:chOff x="1746" y="3152"/>
              <a:chExt cx="425" cy="397"/>
            </a:xfrm>
          </p:grpSpPr>
          <p:sp>
            <p:nvSpPr>
              <p:cNvPr id="25426" name="Oval 1109"/>
              <p:cNvSpPr>
                <a:spLocks noChangeArrowheads="1"/>
              </p:cNvSpPr>
              <p:nvPr/>
            </p:nvSpPr>
            <p:spPr bwMode="auto">
              <a:xfrm>
                <a:off x="1746" y="3152"/>
                <a:ext cx="425" cy="397"/>
              </a:xfrm>
              <a:prstGeom prst="ellipse">
                <a:avLst/>
              </a:prstGeom>
              <a:solidFill>
                <a:srgbClr val="FFCC99"/>
              </a:solidFill>
              <a:ln w="9525">
                <a:solidFill>
                  <a:srgbClr val="993300"/>
                </a:solidFill>
                <a:round/>
                <a:headEnd/>
                <a:tailEnd/>
              </a:ln>
            </p:spPr>
            <p:txBody>
              <a:bodyPr rot="10800000" wrap="none" anchor="ctr"/>
              <a:lstStyle/>
              <a:p>
                <a:endParaRPr lang="en-US">
                  <a:latin typeface="Calibri" pitchFamily="34" charset="0"/>
                </a:endParaRPr>
              </a:p>
            </p:txBody>
          </p:sp>
          <p:sp>
            <p:nvSpPr>
              <p:cNvPr id="25427" name="Freeform 1110"/>
              <p:cNvSpPr>
                <a:spLocks/>
              </p:cNvSpPr>
              <p:nvPr/>
            </p:nvSpPr>
            <p:spPr bwMode="auto">
              <a:xfrm>
                <a:off x="1866" y="3248"/>
                <a:ext cx="175" cy="232"/>
              </a:xfrm>
              <a:custGeom>
                <a:avLst/>
                <a:gdLst>
                  <a:gd name="T0" fmla="*/ 108 w 175"/>
                  <a:gd name="T1" fmla="*/ 148 h 232"/>
                  <a:gd name="T2" fmla="*/ 0 w 175"/>
                  <a:gd name="T3" fmla="*/ 130 h 232"/>
                  <a:gd name="T4" fmla="*/ 24 w 175"/>
                  <a:gd name="T5" fmla="*/ 100 h 232"/>
                  <a:gd name="T6" fmla="*/ 60 w 175"/>
                  <a:gd name="T7" fmla="*/ 112 h 232"/>
                  <a:gd name="T8" fmla="*/ 48 w 175"/>
                  <a:gd name="T9" fmla="*/ 16 h 232"/>
                  <a:gd name="T10" fmla="*/ 138 w 175"/>
                  <a:gd name="T11" fmla="*/ 16 h 232"/>
                  <a:gd name="T12" fmla="*/ 162 w 175"/>
                  <a:gd name="T13" fmla="*/ 52 h 232"/>
                  <a:gd name="T14" fmla="*/ 162 w 175"/>
                  <a:gd name="T15" fmla="*/ 124 h 232"/>
                  <a:gd name="T16" fmla="*/ 174 w 175"/>
                  <a:gd name="T17" fmla="*/ 160 h 232"/>
                  <a:gd name="T18" fmla="*/ 132 w 175"/>
                  <a:gd name="T19" fmla="*/ 208 h 232"/>
                  <a:gd name="T20" fmla="*/ 96 w 175"/>
                  <a:gd name="T21" fmla="*/ 232 h 232"/>
                  <a:gd name="T22" fmla="*/ 60 w 175"/>
                  <a:gd name="T23" fmla="*/ 190 h 232"/>
                  <a:gd name="T24" fmla="*/ 84 w 175"/>
                  <a:gd name="T25" fmla="*/ 166 h 232"/>
                  <a:gd name="T26" fmla="*/ 108 w 175"/>
                  <a:gd name="T27" fmla="*/ 148 h 2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5"/>
                  <a:gd name="T43" fmla="*/ 0 h 232"/>
                  <a:gd name="T44" fmla="*/ 175 w 175"/>
                  <a:gd name="T45" fmla="*/ 232 h 2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5" h="232">
                    <a:moveTo>
                      <a:pt x="108" y="148"/>
                    </a:moveTo>
                    <a:cubicBezTo>
                      <a:pt x="69" y="161"/>
                      <a:pt x="25" y="167"/>
                      <a:pt x="0" y="130"/>
                    </a:cubicBezTo>
                    <a:cubicBezTo>
                      <a:pt x="4" y="119"/>
                      <a:pt x="6" y="100"/>
                      <a:pt x="24" y="100"/>
                    </a:cubicBezTo>
                    <a:cubicBezTo>
                      <a:pt x="37" y="100"/>
                      <a:pt x="60" y="112"/>
                      <a:pt x="60" y="112"/>
                    </a:cubicBezTo>
                    <a:cubicBezTo>
                      <a:pt x="126" y="95"/>
                      <a:pt x="96" y="32"/>
                      <a:pt x="48" y="16"/>
                    </a:cubicBezTo>
                    <a:cubicBezTo>
                      <a:pt x="79" y="8"/>
                      <a:pt x="103" y="0"/>
                      <a:pt x="138" y="16"/>
                    </a:cubicBezTo>
                    <a:cubicBezTo>
                      <a:pt x="151" y="22"/>
                      <a:pt x="162" y="52"/>
                      <a:pt x="162" y="52"/>
                    </a:cubicBezTo>
                    <a:cubicBezTo>
                      <a:pt x="156" y="93"/>
                      <a:pt x="152" y="88"/>
                      <a:pt x="162" y="124"/>
                    </a:cubicBezTo>
                    <a:cubicBezTo>
                      <a:pt x="165" y="136"/>
                      <a:pt x="174" y="160"/>
                      <a:pt x="174" y="160"/>
                    </a:cubicBezTo>
                    <a:cubicBezTo>
                      <a:pt x="165" y="198"/>
                      <a:pt x="175" y="179"/>
                      <a:pt x="132" y="208"/>
                    </a:cubicBezTo>
                    <a:cubicBezTo>
                      <a:pt x="120" y="216"/>
                      <a:pt x="96" y="232"/>
                      <a:pt x="96" y="232"/>
                    </a:cubicBezTo>
                    <a:cubicBezTo>
                      <a:pt x="72" y="224"/>
                      <a:pt x="68" y="214"/>
                      <a:pt x="60" y="190"/>
                    </a:cubicBezTo>
                    <a:cubicBezTo>
                      <a:pt x="73" y="151"/>
                      <a:pt x="55" y="189"/>
                      <a:pt x="84" y="166"/>
                    </a:cubicBezTo>
                    <a:cubicBezTo>
                      <a:pt x="111" y="145"/>
                      <a:pt x="82" y="148"/>
                      <a:pt x="108" y="148"/>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a:p>
            </p:txBody>
          </p:sp>
        </p:grpSp>
        <p:grpSp>
          <p:nvGrpSpPr>
            <p:cNvPr id="25368" name="Group 1114"/>
            <p:cNvGrpSpPr>
              <a:grpSpLocks/>
            </p:cNvGrpSpPr>
            <p:nvPr/>
          </p:nvGrpSpPr>
          <p:grpSpPr bwMode="auto">
            <a:xfrm rot="-9916589">
              <a:off x="-930" y="2954"/>
              <a:ext cx="113" cy="114"/>
              <a:chOff x="2455" y="3294"/>
              <a:chExt cx="425" cy="397"/>
            </a:xfrm>
          </p:grpSpPr>
          <p:sp>
            <p:nvSpPr>
              <p:cNvPr id="25424" name="Oval 1115"/>
              <p:cNvSpPr>
                <a:spLocks noChangeArrowheads="1"/>
              </p:cNvSpPr>
              <p:nvPr/>
            </p:nvSpPr>
            <p:spPr bwMode="auto">
              <a:xfrm>
                <a:off x="2455" y="3294"/>
                <a:ext cx="425" cy="397"/>
              </a:xfrm>
              <a:prstGeom prst="ellipse">
                <a:avLst/>
              </a:prstGeom>
              <a:solidFill>
                <a:srgbClr val="FFCC99"/>
              </a:solidFill>
              <a:ln w="9525">
                <a:solidFill>
                  <a:srgbClr val="993300"/>
                </a:solidFill>
                <a:round/>
                <a:headEnd/>
                <a:tailEnd/>
              </a:ln>
            </p:spPr>
            <p:txBody>
              <a:bodyPr rot="10800000" wrap="none" anchor="ctr"/>
              <a:lstStyle/>
              <a:p>
                <a:endParaRPr lang="en-US">
                  <a:latin typeface="Calibri" pitchFamily="34" charset="0"/>
                </a:endParaRPr>
              </a:p>
            </p:txBody>
          </p:sp>
          <p:sp>
            <p:nvSpPr>
              <p:cNvPr id="25425" name="Freeform 1116"/>
              <p:cNvSpPr>
                <a:spLocks/>
              </p:cNvSpPr>
              <p:nvPr/>
            </p:nvSpPr>
            <p:spPr bwMode="auto">
              <a:xfrm>
                <a:off x="2511" y="3351"/>
                <a:ext cx="276" cy="324"/>
              </a:xfrm>
              <a:custGeom>
                <a:avLst/>
                <a:gdLst>
                  <a:gd name="T0" fmla="*/ 162 w 276"/>
                  <a:gd name="T1" fmla="*/ 168 h 324"/>
                  <a:gd name="T2" fmla="*/ 126 w 276"/>
                  <a:gd name="T3" fmla="*/ 156 h 324"/>
                  <a:gd name="T4" fmla="*/ 108 w 276"/>
                  <a:gd name="T5" fmla="*/ 150 h 324"/>
                  <a:gd name="T6" fmla="*/ 60 w 276"/>
                  <a:gd name="T7" fmla="*/ 108 h 324"/>
                  <a:gd name="T8" fmla="*/ 120 w 276"/>
                  <a:gd name="T9" fmla="*/ 48 h 324"/>
                  <a:gd name="T10" fmla="*/ 156 w 276"/>
                  <a:gd name="T11" fmla="*/ 0 h 324"/>
                  <a:gd name="T12" fmla="*/ 240 w 276"/>
                  <a:gd name="T13" fmla="*/ 66 h 324"/>
                  <a:gd name="T14" fmla="*/ 276 w 276"/>
                  <a:gd name="T15" fmla="*/ 180 h 324"/>
                  <a:gd name="T16" fmla="*/ 264 w 276"/>
                  <a:gd name="T17" fmla="*/ 216 h 324"/>
                  <a:gd name="T18" fmla="*/ 228 w 276"/>
                  <a:gd name="T19" fmla="*/ 240 h 324"/>
                  <a:gd name="T20" fmla="*/ 216 w 276"/>
                  <a:gd name="T21" fmla="*/ 258 h 324"/>
                  <a:gd name="T22" fmla="*/ 210 w 276"/>
                  <a:gd name="T23" fmla="*/ 300 h 324"/>
                  <a:gd name="T24" fmla="*/ 174 w 276"/>
                  <a:gd name="T25" fmla="*/ 324 h 324"/>
                  <a:gd name="T26" fmla="*/ 156 w 276"/>
                  <a:gd name="T27" fmla="*/ 312 h 324"/>
                  <a:gd name="T28" fmla="*/ 144 w 276"/>
                  <a:gd name="T29" fmla="*/ 276 h 324"/>
                  <a:gd name="T30" fmla="*/ 150 w 276"/>
                  <a:gd name="T31" fmla="*/ 228 h 324"/>
                  <a:gd name="T32" fmla="*/ 162 w 276"/>
                  <a:gd name="T33" fmla="*/ 192 h 324"/>
                  <a:gd name="T34" fmla="*/ 126 w 276"/>
                  <a:gd name="T35" fmla="*/ 174 h 324"/>
                  <a:gd name="T36" fmla="*/ 72 w 276"/>
                  <a:gd name="T37" fmla="*/ 204 h 324"/>
                  <a:gd name="T38" fmla="*/ 12 w 276"/>
                  <a:gd name="T39" fmla="*/ 192 h 324"/>
                  <a:gd name="T40" fmla="*/ 0 w 276"/>
                  <a:gd name="T41" fmla="*/ 156 h 324"/>
                  <a:gd name="T42" fmla="*/ 6 w 276"/>
                  <a:gd name="T43" fmla="*/ 138 h 324"/>
                  <a:gd name="T44" fmla="*/ 162 w 276"/>
                  <a:gd name="T45" fmla="*/ 168 h 3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6"/>
                  <a:gd name="T70" fmla="*/ 0 h 324"/>
                  <a:gd name="T71" fmla="*/ 276 w 276"/>
                  <a:gd name="T72" fmla="*/ 324 h 3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6" h="324">
                    <a:moveTo>
                      <a:pt x="162" y="168"/>
                    </a:moveTo>
                    <a:cubicBezTo>
                      <a:pt x="150" y="164"/>
                      <a:pt x="138" y="160"/>
                      <a:pt x="126" y="156"/>
                    </a:cubicBezTo>
                    <a:cubicBezTo>
                      <a:pt x="120" y="154"/>
                      <a:pt x="108" y="150"/>
                      <a:pt x="108" y="150"/>
                    </a:cubicBezTo>
                    <a:cubicBezTo>
                      <a:pt x="94" y="129"/>
                      <a:pt x="84" y="116"/>
                      <a:pt x="60" y="108"/>
                    </a:cubicBezTo>
                    <a:cubicBezTo>
                      <a:pt x="47" y="70"/>
                      <a:pt x="89" y="58"/>
                      <a:pt x="120" y="48"/>
                    </a:cubicBezTo>
                    <a:cubicBezTo>
                      <a:pt x="127" y="21"/>
                      <a:pt x="129" y="9"/>
                      <a:pt x="156" y="0"/>
                    </a:cubicBezTo>
                    <a:cubicBezTo>
                      <a:pt x="209" y="9"/>
                      <a:pt x="222" y="12"/>
                      <a:pt x="240" y="66"/>
                    </a:cubicBezTo>
                    <a:cubicBezTo>
                      <a:pt x="245" y="115"/>
                      <a:pt x="250" y="141"/>
                      <a:pt x="276" y="180"/>
                    </a:cubicBezTo>
                    <a:cubicBezTo>
                      <a:pt x="272" y="192"/>
                      <a:pt x="275" y="209"/>
                      <a:pt x="264" y="216"/>
                    </a:cubicBezTo>
                    <a:cubicBezTo>
                      <a:pt x="252" y="224"/>
                      <a:pt x="228" y="240"/>
                      <a:pt x="228" y="240"/>
                    </a:cubicBezTo>
                    <a:cubicBezTo>
                      <a:pt x="224" y="246"/>
                      <a:pt x="218" y="251"/>
                      <a:pt x="216" y="258"/>
                    </a:cubicBezTo>
                    <a:cubicBezTo>
                      <a:pt x="212" y="272"/>
                      <a:pt x="218" y="288"/>
                      <a:pt x="210" y="300"/>
                    </a:cubicBezTo>
                    <a:cubicBezTo>
                      <a:pt x="202" y="312"/>
                      <a:pt x="174" y="324"/>
                      <a:pt x="174" y="324"/>
                    </a:cubicBezTo>
                    <a:cubicBezTo>
                      <a:pt x="168" y="320"/>
                      <a:pt x="160" y="318"/>
                      <a:pt x="156" y="312"/>
                    </a:cubicBezTo>
                    <a:cubicBezTo>
                      <a:pt x="149" y="301"/>
                      <a:pt x="144" y="276"/>
                      <a:pt x="144" y="276"/>
                    </a:cubicBezTo>
                    <a:cubicBezTo>
                      <a:pt x="146" y="260"/>
                      <a:pt x="147" y="244"/>
                      <a:pt x="150" y="228"/>
                    </a:cubicBezTo>
                    <a:cubicBezTo>
                      <a:pt x="153" y="216"/>
                      <a:pt x="162" y="192"/>
                      <a:pt x="162" y="192"/>
                    </a:cubicBezTo>
                    <a:cubicBezTo>
                      <a:pt x="158" y="189"/>
                      <a:pt x="134" y="171"/>
                      <a:pt x="126" y="174"/>
                    </a:cubicBezTo>
                    <a:cubicBezTo>
                      <a:pt x="106" y="181"/>
                      <a:pt x="92" y="197"/>
                      <a:pt x="72" y="204"/>
                    </a:cubicBezTo>
                    <a:cubicBezTo>
                      <a:pt x="69" y="204"/>
                      <a:pt x="16" y="198"/>
                      <a:pt x="12" y="192"/>
                    </a:cubicBezTo>
                    <a:cubicBezTo>
                      <a:pt x="5" y="182"/>
                      <a:pt x="0" y="156"/>
                      <a:pt x="0" y="156"/>
                    </a:cubicBezTo>
                    <a:cubicBezTo>
                      <a:pt x="2" y="150"/>
                      <a:pt x="0" y="139"/>
                      <a:pt x="6" y="138"/>
                    </a:cubicBezTo>
                    <a:cubicBezTo>
                      <a:pt x="44" y="130"/>
                      <a:pt x="116" y="168"/>
                      <a:pt x="162" y="168"/>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a:p>
            </p:txBody>
          </p:sp>
        </p:grpSp>
        <p:grpSp>
          <p:nvGrpSpPr>
            <p:cNvPr id="25369" name="Group 1143"/>
            <p:cNvGrpSpPr>
              <a:grpSpLocks/>
            </p:cNvGrpSpPr>
            <p:nvPr/>
          </p:nvGrpSpPr>
          <p:grpSpPr bwMode="auto">
            <a:xfrm rot="-9916589">
              <a:off x="-522" y="3271"/>
              <a:ext cx="227" cy="309"/>
              <a:chOff x="329" y="2925"/>
              <a:chExt cx="1332" cy="1050"/>
            </a:xfrm>
          </p:grpSpPr>
          <p:grpSp>
            <p:nvGrpSpPr>
              <p:cNvPr id="25372" name="Group 1144"/>
              <p:cNvGrpSpPr>
                <a:grpSpLocks/>
              </p:cNvGrpSpPr>
              <p:nvPr/>
            </p:nvGrpSpPr>
            <p:grpSpPr bwMode="auto">
              <a:xfrm>
                <a:off x="329" y="2925"/>
                <a:ext cx="1048" cy="765"/>
                <a:chOff x="3646" y="2727"/>
                <a:chExt cx="1048" cy="765"/>
              </a:xfrm>
            </p:grpSpPr>
            <p:sp>
              <p:nvSpPr>
                <p:cNvPr id="25399" name="Oval 1145"/>
                <p:cNvSpPr>
                  <a:spLocks noChangeArrowheads="1"/>
                </p:cNvSpPr>
                <p:nvPr/>
              </p:nvSpPr>
              <p:spPr bwMode="auto">
                <a:xfrm>
                  <a:off x="4212" y="292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00" name="Oval 1146"/>
                <p:cNvSpPr>
                  <a:spLocks noChangeArrowheads="1"/>
                </p:cNvSpPr>
                <p:nvPr/>
              </p:nvSpPr>
              <p:spPr bwMode="auto">
                <a:xfrm>
                  <a:off x="3873" y="340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01" name="Oval 1147"/>
                <p:cNvSpPr>
                  <a:spLocks noChangeArrowheads="1"/>
                </p:cNvSpPr>
                <p:nvPr/>
              </p:nvSpPr>
              <p:spPr bwMode="auto">
                <a:xfrm>
                  <a:off x="4269" y="301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02" name="Oval 1148"/>
                <p:cNvSpPr>
                  <a:spLocks noChangeArrowheads="1"/>
                </p:cNvSpPr>
                <p:nvPr/>
              </p:nvSpPr>
              <p:spPr bwMode="auto">
                <a:xfrm>
                  <a:off x="4042" y="3124"/>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03" name="Oval 1149"/>
                <p:cNvSpPr>
                  <a:spLocks noChangeArrowheads="1"/>
                </p:cNvSpPr>
                <p:nvPr/>
              </p:nvSpPr>
              <p:spPr bwMode="auto">
                <a:xfrm>
                  <a:off x="4184" y="2982"/>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04" name="Oval 1150"/>
                <p:cNvSpPr>
                  <a:spLocks noChangeArrowheads="1"/>
                </p:cNvSpPr>
                <p:nvPr/>
              </p:nvSpPr>
              <p:spPr bwMode="auto">
                <a:xfrm>
                  <a:off x="4099" y="3153"/>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05" name="Oval 1151"/>
                <p:cNvSpPr>
                  <a:spLocks noChangeArrowheads="1"/>
                </p:cNvSpPr>
                <p:nvPr/>
              </p:nvSpPr>
              <p:spPr bwMode="auto">
                <a:xfrm>
                  <a:off x="4156" y="309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06" name="Oval 1152"/>
                <p:cNvSpPr>
                  <a:spLocks noChangeArrowheads="1"/>
                </p:cNvSpPr>
                <p:nvPr/>
              </p:nvSpPr>
              <p:spPr bwMode="auto">
                <a:xfrm>
                  <a:off x="4297" y="2897"/>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07" name="Oval 1153"/>
                <p:cNvSpPr>
                  <a:spLocks noChangeArrowheads="1"/>
                </p:cNvSpPr>
                <p:nvPr/>
              </p:nvSpPr>
              <p:spPr bwMode="auto">
                <a:xfrm>
                  <a:off x="4014" y="335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08" name="Oval 1154"/>
                <p:cNvSpPr>
                  <a:spLocks noChangeArrowheads="1"/>
                </p:cNvSpPr>
                <p:nvPr/>
              </p:nvSpPr>
              <p:spPr bwMode="auto">
                <a:xfrm>
                  <a:off x="3759" y="320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09" name="Oval 1155"/>
                <p:cNvSpPr>
                  <a:spLocks noChangeArrowheads="1"/>
                </p:cNvSpPr>
                <p:nvPr/>
              </p:nvSpPr>
              <p:spPr bwMode="auto">
                <a:xfrm>
                  <a:off x="3731" y="329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10" name="Oval 1156"/>
                <p:cNvSpPr>
                  <a:spLocks noChangeArrowheads="1"/>
                </p:cNvSpPr>
                <p:nvPr/>
              </p:nvSpPr>
              <p:spPr bwMode="auto">
                <a:xfrm>
                  <a:off x="4099" y="326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11" name="Oval 1157"/>
                <p:cNvSpPr>
                  <a:spLocks noChangeArrowheads="1"/>
                </p:cNvSpPr>
                <p:nvPr/>
              </p:nvSpPr>
              <p:spPr bwMode="auto">
                <a:xfrm>
                  <a:off x="3957" y="3323"/>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12" name="Oval 1158"/>
                <p:cNvSpPr>
                  <a:spLocks noChangeArrowheads="1"/>
                </p:cNvSpPr>
                <p:nvPr/>
              </p:nvSpPr>
              <p:spPr bwMode="auto">
                <a:xfrm>
                  <a:off x="4127" y="320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13" name="Oval 1159"/>
                <p:cNvSpPr>
                  <a:spLocks noChangeArrowheads="1"/>
                </p:cNvSpPr>
                <p:nvPr/>
              </p:nvSpPr>
              <p:spPr bwMode="auto">
                <a:xfrm>
                  <a:off x="4156" y="3323"/>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14" name="Oval 1160"/>
                <p:cNvSpPr>
                  <a:spLocks noChangeArrowheads="1"/>
                </p:cNvSpPr>
                <p:nvPr/>
              </p:nvSpPr>
              <p:spPr bwMode="auto">
                <a:xfrm>
                  <a:off x="4014" y="3323"/>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15" name="Oval 1161"/>
                <p:cNvSpPr>
                  <a:spLocks noChangeArrowheads="1"/>
                </p:cNvSpPr>
                <p:nvPr/>
              </p:nvSpPr>
              <p:spPr bwMode="auto">
                <a:xfrm>
                  <a:off x="4184" y="306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16" name="Oval 1162"/>
                <p:cNvSpPr>
                  <a:spLocks noChangeArrowheads="1"/>
                </p:cNvSpPr>
                <p:nvPr/>
              </p:nvSpPr>
              <p:spPr bwMode="auto">
                <a:xfrm>
                  <a:off x="3759" y="337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17" name="Oval 1163"/>
                <p:cNvSpPr>
                  <a:spLocks noChangeArrowheads="1"/>
                </p:cNvSpPr>
                <p:nvPr/>
              </p:nvSpPr>
              <p:spPr bwMode="auto">
                <a:xfrm>
                  <a:off x="3646" y="326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18" name="Oval 1164"/>
                <p:cNvSpPr>
                  <a:spLocks noChangeArrowheads="1"/>
                </p:cNvSpPr>
                <p:nvPr/>
              </p:nvSpPr>
              <p:spPr bwMode="auto">
                <a:xfrm>
                  <a:off x="4411" y="286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19" name="Oval 1165"/>
                <p:cNvSpPr>
                  <a:spLocks noChangeArrowheads="1"/>
                </p:cNvSpPr>
                <p:nvPr/>
              </p:nvSpPr>
              <p:spPr bwMode="auto">
                <a:xfrm>
                  <a:off x="4496" y="278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20" name="Oval 1166"/>
                <p:cNvSpPr>
                  <a:spLocks noChangeArrowheads="1"/>
                </p:cNvSpPr>
                <p:nvPr/>
              </p:nvSpPr>
              <p:spPr bwMode="auto">
                <a:xfrm>
                  <a:off x="4354" y="284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21" name="Oval 1167"/>
                <p:cNvSpPr>
                  <a:spLocks noChangeArrowheads="1"/>
                </p:cNvSpPr>
                <p:nvPr/>
              </p:nvSpPr>
              <p:spPr bwMode="auto">
                <a:xfrm>
                  <a:off x="4524" y="272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22" name="Oval 1168"/>
                <p:cNvSpPr>
                  <a:spLocks noChangeArrowheads="1"/>
                </p:cNvSpPr>
                <p:nvPr/>
              </p:nvSpPr>
              <p:spPr bwMode="auto">
                <a:xfrm>
                  <a:off x="4553" y="284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423" name="Oval 1169"/>
                <p:cNvSpPr>
                  <a:spLocks noChangeArrowheads="1"/>
                </p:cNvSpPr>
                <p:nvPr/>
              </p:nvSpPr>
              <p:spPr bwMode="auto">
                <a:xfrm>
                  <a:off x="4411" y="284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nvGrpSpPr>
              <p:cNvPr id="25373" name="Group 1170"/>
              <p:cNvGrpSpPr>
                <a:grpSpLocks/>
              </p:cNvGrpSpPr>
              <p:nvPr/>
            </p:nvGrpSpPr>
            <p:grpSpPr bwMode="auto">
              <a:xfrm>
                <a:off x="867" y="3294"/>
                <a:ext cx="794" cy="681"/>
                <a:chOff x="2029" y="3039"/>
                <a:chExt cx="794" cy="681"/>
              </a:xfrm>
            </p:grpSpPr>
            <p:sp>
              <p:nvSpPr>
                <p:cNvPr id="25374" name="Oval 1171"/>
                <p:cNvSpPr>
                  <a:spLocks noChangeArrowheads="1"/>
                </p:cNvSpPr>
                <p:nvPr/>
              </p:nvSpPr>
              <p:spPr bwMode="auto">
                <a:xfrm>
                  <a:off x="2369" y="318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75" name="Oval 1172"/>
                <p:cNvSpPr>
                  <a:spLocks noChangeArrowheads="1"/>
                </p:cNvSpPr>
                <p:nvPr/>
              </p:nvSpPr>
              <p:spPr bwMode="auto">
                <a:xfrm>
                  <a:off x="2256" y="323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76" name="Oval 1173"/>
                <p:cNvSpPr>
                  <a:spLocks noChangeArrowheads="1"/>
                </p:cNvSpPr>
                <p:nvPr/>
              </p:nvSpPr>
              <p:spPr bwMode="auto">
                <a:xfrm>
                  <a:off x="2398" y="360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77" name="Oval 1174"/>
                <p:cNvSpPr>
                  <a:spLocks noChangeArrowheads="1"/>
                </p:cNvSpPr>
                <p:nvPr/>
              </p:nvSpPr>
              <p:spPr bwMode="auto">
                <a:xfrm>
                  <a:off x="2199" y="337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78" name="Oval 1175"/>
                <p:cNvSpPr>
                  <a:spLocks noChangeArrowheads="1"/>
                </p:cNvSpPr>
                <p:nvPr/>
              </p:nvSpPr>
              <p:spPr bwMode="auto">
                <a:xfrm>
                  <a:off x="2341" y="3237"/>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79" name="Oval 1176"/>
                <p:cNvSpPr>
                  <a:spLocks noChangeArrowheads="1"/>
                </p:cNvSpPr>
                <p:nvPr/>
              </p:nvSpPr>
              <p:spPr bwMode="auto">
                <a:xfrm>
                  <a:off x="2256" y="340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80" name="Oval 1177"/>
                <p:cNvSpPr>
                  <a:spLocks noChangeArrowheads="1"/>
                </p:cNvSpPr>
                <p:nvPr/>
              </p:nvSpPr>
              <p:spPr bwMode="auto">
                <a:xfrm>
                  <a:off x="2313" y="335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81" name="Oval 1178"/>
                <p:cNvSpPr>
                  <a:spLocks noChangeArrowheads="1"/>
                </p:cNvSpPr>
                <p:nvPr/>
              </p:nvSpPr>
              <p:spPr bwMode="auto">
                <a:xfrm>
                  <a:off x="2426" y="3492"/>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82" name="Oval 1179"/>
                <p:cNvSpPr>
                  <a:spLocks noChangeArrowheads="1"/>
                </p:cNvSpPr>
                <p:nvPr/>
              </p:nvSpPr>
              <p:spPr bwMode="auto">
                <a:xfrm>
                  <a:off x="2171" y="360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83" name="Oval 1180"/>
                <p:cNvSpPr>
                  <a:spLocks noChangeArrowheads="1"/>
                </p:cNvSpPr>
                <p:nvPr/>
              </p:nvSpPr>
              <p:spPr bwMode="auto">
                <a:xfrm>
                  <a:off x="2142" y="303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84" name="Oval 1181"/>
                <p:cNvSpPr>
                  <a:spLocks noChangeArrowheads="1"/>
                </p:cNvSpPr>
                <p:nvPr/>
              </p:nvSpPr>
              <p:spPr bwMode="auto">
                <a:xfrm>
                  <a:off x="2114" y="312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85" name="Oval 1182"/>
                <p:cNvSpPr>
                  <a:spLocks noChangeArrowheads="1"/>
                </p:cNvSpPr>
                <p:nvPr/>
              </p:nvSpPr>
              <p:spPr bwMode="auto">
                <a:xfrm>
                  <a:off x="2256" y="352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86" name="Oval 1183"/>
                <p:cNvSpPr>
                  <a:spLocks noChangeArrowheads="1"/>
                </p:cNvSpPr>
                <p:nvPr/>
              </p:nvSpPr>
              <p:spPr bwMode="auto">
                <a:xfrm>
                  <a:off x="2114" y="3578"/>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87" name="Oval 1184"/>
                <p:cNvSpPr>
                  <a:spLocks noChangeArrowheads="1"/>
                </p:cNvSpPr>
                <p:nvPr/>
              </p:nvSpPr>
              <p:spPr bwMode="auto">
                <a:xfrm>
                  <a:off x="2284" y="3464"/>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88" name="Oval 1185"/>
                <p:cNvSpPr>
                  <a:spLocks noChangeArrowheads="1"/>
                </p:cNvSpPr>
                <p:nvPr/>
              </p:nvSpPr>
              <p:spPr bwMode="auto">
                <a:xfrm>
                  <a:off x="2313" y="357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89" name="Oval 1186"/>
                <p:cNvSpPr>
                  <a:spLocks noChangeArrowheads="1"/>
                </p:cNvSpPr>
                <p:nvPr/>
              </p:nvSpPr>
              <p:spPr bwMode="auto">
                <a:xfrm>
                  <a:off x="2171" y="357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90" name="Oval 1187"/>
                <p:cNvSpPr>
                  <a:spLocks noChangeArrowheads="1"/>
                </p:cNvSpPr>
                <p:nvPr/>
              </p:nvSpPr>
              <p:spPr bwMode="auto">
                <a:xfrm>
                  <a:off x="2341" y="332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91" name="Oval 1188"/>
                <p:cNvSpPr>
                  <a:spLocks noChangeArrowheads="1"/>
                </p:cNvSpPr>
                <p:nvPr/>
              </p:nvSpPr>
              <p:spPr bwMode="auto">
                <a:xfrm>
                  <a:off x="2142" y="320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92" name="Oval 1189"/>
                <p:cNvSpPr>
                  <a:spLocks noChangeArrowheads="1"/>
                </p:cNvSpPr>
                <p:nvPr/>
              </p:nvSpPr>
              <p:spPr bwMode="auto">
                <a:xfrm>
                  <a:off x="2029" y="309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93" name="Oval 1190"/>
                <p:cNvSpPr>
                  <a:spLocks noChangeArrowheads="1"/>
                </p:cNvSpPr>
                <p:nvPr/>
              </p:nvSpPr>
              <p:spPr bwMode="auto">
                <a:xfrm>
                  <a:off x="2540" y="346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94" name="Oval 1191"/>
                <p:cNvSpPr>
                  <a:spLocks noChangeArrowheads="1"/>
                </p:cNvSpPr>
                <p:nvPr/>
              </p:nvSpPr>
              <p:spPr bwMode="auto">
                <a:xfrm>
                  <a:off x="2625" y="337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95" name="Oval 1192"/>
                <p:cNvSpPr>
                  <a:spLocks noChangeArrowheads="1"/>
                </p:cNvSpPr>
                <p:nvPr/>
              </p:nvSpPr>
              <p:spPr bwMode="auto">
                <a:xfrm>
                  <a:off x="2483" y="343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96" name="Oval 1193"/>
                <p:cNvSpPr>
                  <a:spLocks noChangeArrowheads="1"/>
                </p:cNvSpPr>
                <p:nvPr/>
              </p:nvSpPr>
              <p:spPr bwMode="auto">
                <a:xfrm>
                  <a:off x="2653" y="332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97" name="Oval 1194"/>
                <p:cNvSpPr>
                  <a:spLocks noChangeArrowheads="1"/>
                </p:cNvSpPr>
                <p:nvPr/>
              </p:nvSpPr>
              <p:spPr bwMode="auto">
                <a:xfrm>
                  <a:off x="2682" y="343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98" name="Oval 1195"/>
                <p:cNvSpPr>
                  <a:spLocks noChangeArrowheads="1"/>
                </p:cNvSpPr>
                <p:nvPr/>
              </p:nvSpPr>
              <p:spPr bwMode="auto">
                <a:xfrm>
                  <a:off x="2540" y="343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sp>
          <p:nvSpPr>
            <p:cNvPr id="25370" name="Oval 1252"/>
            <p:cNvSpPr>
              <a:spLocks noChangeArrowheads="1"/>
            </p:cNvSpPr>
            <p:nvPr/>
          </p:nvSpPr>
          <p:spPr bwMode="auto">
            <a:xfrm rot="-9916589">
              <a:off x="-816" y="3168"/>
              <a:ext cx="85" cy="85"/>
            </a:xfrm>
            <a:prstGeom prst="ellipse">
              <a:avLst/>
            </a:prstGeom>
            <a:solidFill>
              <a:srgbClr val="FFCC99"/>
            </a:solidFill>
            <a:ln w="9525">
              <a:solidFill>
                <a:srgbClr val="993300"/>
              </a:solidFill>
              <a:round/>
              <a:headEnd/>
              <a:tailEnd/>
            </a:ln>
          </p:spPr>
          <p:txBody>
            <a:bodyPr rot="10800000" wrap="none" anchor="ctr"/>
            <a:lstStyle/>
            <a:p>
              <a:endParaRPr lang="en-US">
                <a:latin typeface="Calibri" pitchFamily="34" charset="0"/>
              </a:endParaRPr>
            </a:p>
          </p:txBody>
        </p:sp>
        <p:sp>
          <p:nvSpPr>
            <p:cNvPr id="25371" name="Freeform 1253"/>
            <p:cNvSpPr>
              <a:spLocks/>
            </p:cNvSpPr>
            <p:nvPr/>
          </p:nvSpPr>
          <p:spPr bwMode="auto">
            <a:xfrm rot="-9916589">
              <a:off x="-756" y="3428"/>
              <a:ext cx="55" cy="70"/>
            </a:xfrm>
            <a:custGeom>
              <a:avLst/>
              <a:gdLst>
                <a:gd name="T0" fmla="*/ 0 w 276"/>
                <a:gd name="T1" fmla="*/ 0 h 324"/>
                <a:gd name="T2" fmla="*/ 0 w 276"/>
                <a:gd name="T3" fmla="*/ 0 h 324"/>
                <a:gd name="T4" fmla="*/ 0 w 276"/>
                <a:gd name="T5" fmla="*/ 0 h 324"/>
                <a:gd name="T6" fmla="*/ 0 w 276"/>
                <a:gd name="T7" fmla="*/ 0 h 324"/>
                <a:gd name="T8" fmla="*/ 0 w 276"/>
                <a:gd name="T9" fmla="*/ 0 h 324"/>
                <a:gd name="T10" fmla="*/ 0 w 276"/>
                <a:gd name="T11" fmla="*/ 0 h 324"/>
                <a:gd name="T12" fmla="*/ 0 w 276"/>
                <a:gd name="T13" fmla="*/ 0 h 324"/>
                <a:gd name="T14" fmla="*/ 0 w 276"/>
                <a:gd name="T15" fmla="*/ 0 h 324"/>
                <a:gd name="T16" fmla="*/ 0 w 276"/>
                <a:gd name="T17" fmla="*/ 0 h 324"/>
                <a:gd name="T18" fmla="*/ 0 w 276"/>
                <a:gd name="T19" fmla="*/ 0 h 324"/>
                <a:gd name="T20" fmla="*/ 0 w 276"/>
                <a:gd name="T21" fmla="*/ 0 h 324"/>
                <a:gd name="T22" fmla="*/ 0 w 276"/>
                <a:gd name="T23" fmla="*/ 0 h 324"/>
                <a:gd name="T24" fmla="*/ 0 w 276"/>
                <a:gd name="T25" fmla="*/ 0 h 324"/>
                <a:gd name="T26" fmla="*/ 0 w 276"/>
                <a:gd name="T27" fmla="*/ 0 h 324"/>
                <a:gd name="T28" fmla="*/ 0 w 276"/>
                <a:gd name="T29" fmla="*/ 0 h 324"/>
                <a:gd name="T30" fmla="*/ 0 w 276"/>
                <a:gd name="T31" fmla="*/ 0 h 324"/>
                <a:gd name="T32" fmla="*/ 0 w 276"/>
                <a:gd name="T33" fmla="*/ 0 h 324"/>
                <a:gd name="T34" fmla="*/ 0 w 276"/>
                <a:gd name="T35" fmla="*/ 0 h 324"/>
                <a:gd name="T36" fmla="*/ 0 w 276"/>
                <a:gd name="T37" fmla="*/ 0 h 324"/>
                <a:gd name="T38" fmla="*/ 0 w 276"/>
                <a:gd name="T39" fmla="*/ 0 h 324"/>
                <a:gd name="T40" fmla="*/ 0 w 276"/>
                <a:gd name="T41" fmla="*/ 0 h 324"/>
                <a:gd name="T42" fmla="*/ 0 w 276"/>
                <a:gd name="T43" fmla="*/ 0 h 324"/>
                <a:gd name="T44" fmla="*/ 0 w 276"/>
                <a:gd name="T45" fmla="*/ 0 h 3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6"/>
                <a:gd name="T70" fmla="*/ 0 h 324"/>
                <a:gd name="T71" fmla="*/ 276 w 276"/>
                <a:gd name="T72" fmla="*/ 324 h 3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6" h="324">
                  <a:moveTo>
                    <a:pt x="162" y="168"/>
                  </a:moveTo>
                  <a:cubicBezTo>
                    <a:pt x="150" y="164"/>
                    <a:pt x="138" y="160"/>
                    <a:pt x="126" y="156"/>
                  </a:cubicBezTo>
                  <a:cubicBezTo>
                    <a:pt x="120" y="154"/>
                    <a:pt x="108" y="150"/>
                    <a:pt x="108" y="150"/>
                  </a:cubicBezTo>
                  <a:cubicBezTo>
                    <a:pt x="94" y="129"/>
                    <a:pt x="84" y="116"/>
                    <a:pt x="60" y="108"/>
                  </a:cubicBezTo>
                  <a:cubicBezTo>
                    <a:pt x="47" y="70"/>
                    <a:pt x="89" y="58"/>
                    <a:pt x="120" y="48"/>
                  </a:cubicBezTo>
                  <a:cubicBezTo>
                    <a:pt x="127" y="21"/>
                    <a:pt x="129" y="9"/>
                    <a:pt x="156" y="0"/>
                  </a:cubicBezTo>
                  <a:cubicBezTo>
                    <a:pt x="209" y="9"/>
                    <a:pt x="222" y="12"/>
                    <a:pt x="240" y="66"/>
                  </a:cubicBezTo>
                  <a:cubicBezTo>
                    <a:pt x="245" y="115"/>
                    <a:pt x="250" y="141"/>
                    <a:pt x="276" y="180"/>
                  </a:cubicBezTo>
                  <a:cubicBezTo>
                    <a:pt x="272" y="192"/>
                    <a:pt x="275" y="209"/>
                    <a:pt x="264" y="216"/>
                  </a:cubicBezTo>
                  <a:cubicBezTo>
                    <a:pt x="252" y="224"/>
                    <a:pt x="228" y="240"/>
                    <a:pt x="228" y="240"/>
                  </a:cubicBezTo>
                  <a:cubicBezTo>
                    <a:pt x="224" y="246"/>
                    <a:pt x="218" y="251"/>
                    <a:pt x="216" y="258"/>
                  </a:cubicBezTo>
                  <a:cubicBezTo>
                    <a:pt x="212" y="272"/>
                    <a:pt x="218" y="288"/>
                    <a:pt x="210" y="300"/>
                  </a:cubicBezTo>
                  <a:cubicBezTo>
                    <a:pt x="202" y="312"/>
                    <a:pt x="174" y="324"/>
                    <a:pt x="174" y="324"/>
                  </a:cubicBezTo>
                  <a:cubicBezTo>
                    <a:pt x="168" y="320"/>
                    <a:pt x="160" y="318"/>
                    <a:pt x="156" y="312"/>
                  </a:cubicBezTo>
                  <a:cubicBezTo>
                    <a:pt x="149" y="301"/>
                    <a:pt x="144" y="276"/>
                    <a:pt x="144" y="276"/>
                  </a:cubicBezTo>
                  <a:cubicBezTo>
                    <a:pt x="146" y="260"/>
                    <a:pt x="147" y="244"/>
                    <a:pt x="150" y="228"/>
                  </a:cubicBezTo>
                  <a:cubicBezTo>
                    <a:pt x="153" y="216"/>
                    <a:pt x="162" y="192"/>
                    <a:pt x="162" y="192"/>
                  </a:cubicBezTo>
                  <a:cubicBezTo>
                    <a:pt x="158" y="189"/>
                    <a:pt x="134" y="171"/>
                    <a:pt x="126" y="174"/>
                  </a:cubicBezTo>
                  <a:cubicBezTo>
                    <a:pt x="106" y="181"/>
                    <a:pt x="92" y="197"/>
                    <a:pt x="72" y="204"/>
                  </a:cubicBezTo>
                  <a:cubicBezTo>
                    <a:pt x="69" y="204"/>
                    <a:pt x="16" y="198"/>
                    <a:pt x="12" y="192"/>
                  </a:cubicBezTo>
                  <a:cubicBezTo>
                    <a:pt x="5" y="182"/>
                    <a:pt x="0" y="156"/>
                    <a:pt x="0" y="156"/>
                  </a:cubicBezTo>
                  <a:cubicBezTo>
                    <a:pt x="2" y="150"/>
                    <a:pt x="0" y="139"/>
                    <a:pt x="6" y="138"/>
                  </a:cubicBezTo>
                  <a:cubicBezTo>
                    <a:pt x="44" y="130"/>
                    <a:pt x="116" y="168"/>
                    <a:pt x="162" y="168"/>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a:p>
          </p:txBody>
        </p:sp>
      </p:grpSp>
      <p:grpSp>
        <p:nvGrpSpPr>
          <p:cNvPr id="25" name="Group 608"/>
          <p:cNvGrpSpPr>
            <a:grpSpLocks/>
          </p:cNvGrpSpPr>
          <p:nvPr/>
        </p:nvGrpSpPr>
        <p:grpSpPr bwMode="auto">
          <a:xfrm>
            <a:off x="2124075" y="4257675"/>
            <a:ext cx="334963" cy="1304925"/>
            <a:chOff x="470" y="1196"/>
            <a:chExt cx="268" cy="1077"/>
          </a:xfrm>
        </p:grpSpPr>
        <p:grpSp>
          <p:nvGrpSpPr>
            <p:cNvPr id="25135" name="Group 609"/>
            <p:cNvGrpSpPr>
              <a:grpSpLocks/>
            </p:cNvGrpSpPr>
            <p:nvPr/>
          </p:nvGrpSpPr>
          <p:grpSpPr bwMode="auto">
            <a:xfrm>
              <a:off x="470" y="1196"/>
              <a:ext cx="268" cy="1077"/>
              <a:chOff x="470" y="1196"/>
              <a:chExt cx="268" cy="1077"/>
            </a:xfrm>
          </p:grpSpPr>
          <p:grpSp>
            <p:nvGrpSpPr>
              <p:cNvPr id="25188" name="Group 610"/>
              <p:cNvGrpSpPr>
                <a:grpSpLocks/>
              </p:cNvGrpSpPr>
              <p:nvPr/>
            </p:nvGrpSpPr>
            <p:grpSpPr bwMode="auto">
              <a:xfrm rot="10800000">
                <a:off x="470" y="1196"/>
                <a:ext cx="268" cy="1031"/>
                <a:chOff x="924" y="1054"/>
                <a:chExt cx="410" cy="1144"/>
              </a:xfrm>
            </p:grpSpPr>
            <p:grpSp>
              <p:nvGrpSpPr>
                <p:cNvPr id="25241" name="Group 611"/>
                <p:cNvGrpSpPr>
                  <a:grpSpLocks/>
                </p:cNvGrpSpPr>
                <p:nvPr/>
              </p:nvGrpSpPr>
              <p:grpSpPr bwMode="auto">
                <a:xfrm>
                  <a:off x="1037" y="1366"/>
                  <a:ext cx="141" cy="142"/>
                  <a:chOff x="1803" y="1139"/>
                  <a:chExt cx="141" cy="142"/>
                </a:xfrm>
              </p:grpSpPr>
              <p:sp>
                <p:nvSpPr>
                  <p:cNvPr id="25356" name="Oval 612"/>
                  <p:cNvSpPr>
                    <a:spLocks noChangeArrowheads="1"/>
                  </p:cNvSpPr>
                  <p:nvPr/>
                </p:nvSpPr>
                <p:spPr bwMode="auto">
                  <a:xfrm>
                    <a:off x="1803" y="1139"/>
                    <a:ext cx="141" cy="142"/>
                  </a:xfrm>
                  <a:prstGeom prst="ellipse">
                    <a:avLst/>
                  </a:prstGeom>
                  <a:solidFill>
                    <a:srgbClr val="FFCC99"/>
                  </a:solidFill>
                  <a:ln w="9525">
                    <a:solidFill>
                      <a:srgbClr val="993300"/>
                    </a:solidFill>
                    <a:round/>
                    <a:headEnd/>
                    <a:tailEnd/>
                  </a:ln>
                </p:spPr>
                <p:txBody>
                  <a:bodyPr rot="10800000" wrap="none" anchor="ctr"/>
                  <a:lstStyle/>
                  <a:p>
                    <a:endParaRPr lang="en-US">
                      <a:latin typeface="Calibri" pitchFamily="34" charset="0"/>
                    </a:endParaRPr>
                  </a:p>
                </p:txBody>
              </p:sp>
              <p:sp>
                <p:nvSpPr>
                  <p:cNvPr id="25357" name="Freeform 613"/>
                  <p:cNvSpPr>
                    <a:spLocks/>
                  </p:cNvSpPr>
                  <p:nvPr/>
                </p:nvSpPr>
                <p:spPr bwMode="auto">
                  <a:xfrm>
                    <a:off x="1803" y="1168"/>
                    <a:ext cx="99" cy="113"/>
                  </a:xfrm>
                  <a:custGeom>
                    <a:avLst/>
                    <a:gdLst>
                      <a:gd name="T0" fmla="*/ 0 w 276"/>
                      <a:gd name="T1" fmla="*/ 0 h 324"/>
                      <a:gd name="T2" fmla="*/ 0 w 276"/>
                      <a:gd name="T3" fmla="*/ 0 h 324"/>
                      <a:gd name="T4" fmla="*/ 0 w 276"/>
                      <a:gd name="T5" fmla="*/ 0 h 324"/>
                      <a:gd name="T6" fmla="*/ 0 w 276"/>
                      <a:gd name="T7" fmla="*/ 0 h 324"/>
                      <a:gd name="T8" fmla="*/ 0 w 276"/>
                      <a:gd name="T9" fmla="*/ 0 h 324"/>
                      <a:gd name="T10" fmla="*/ 0 w 276"/>
                      <a:gd name="T11" fmla="*/ 0 h 324"/>
                      <a:gd name="T12" fmla="*/ 0 w 276"/>
                      <a:gd name="T13" fmla="*/ 0 h 324"/>
                      <a:gd name="T14" fmla="*/ 0 w 276"/>
                      <a:gd name="T15" fmla="*/ 0 h 324"/>
                      <a:gd name="T16" fmla="*/ 0 w 276"/>
                      <a:gd name="T17" fmla="*/ 0 h 324"/>
                      <a:gd name="T18" fmla="*/ 0 w 276"/>
                      <a:gd name="T19" fmla="*/ 0 h 324"/>
                      <a:gd name="T20" fmla="*/ 0 w 276"/>
                      <a:gd name="T21" fmla="*/ 0 h 324"/>
                      <a:gd name="T22" fmla="*/ 0 w 276"/>
                      <a:gd name="T23" fmla="*/ 0 h 324"/>
                      <a:gd name="T24" fmla="*/ 0 w 276"/>
                      <a:gd name="T25" fmla="*/ 0 h 324"/>
                      <a:gd name="T26" fmla="*/ 0 w 276"/>
                      <a:gd name="T27" fmla="*/ 0 h 324"/>
                      <a:gd name="T28" fmla="*/ 0 w 276"/>
                      <a:gd name="T29" fmla="*/ 0 h 324"/>
                      <a:gd name="T30" fmla="*/ 0 w 276"/>
                      <a:gd name="T31" fmla="*/ 0 h 324"/>
                      <a:gd name="T32" fmla="*/ 0 w 276"/>
                      <a:gd name="T33" fmla="*/ 0 h 324"/>
                      <a:gd name="T34" fmla="*/ 0 w 276"/>
                      <a:gd name="T35" fmla="*/ 0 h 324"/>
                      <a:gd name="T36" fmla="*/ 0 w 276"/>
                      <a:gd name="T37" fmla="*/ 0 h 324"/>
                      <a:gd name="T38" fmla="*/ 0 w 276"/>
                      <a:gd name="T39" fmla="*/ 0 h 324"/>
                      <a:gd name="T40" fmla="*/ 0 w 276"/>
                      <a:gd name="T41" fmla="*/ 0 h 324"/>
                      <a:gd name="T42" fmla="*/ 0 w 276"/>
                      <a:gd name="T43" fmla="*/ 0 h 324"/>
                      <a:gd name="T44" fmla="*/ 0 w 276"/>
                      <a:gd name="T45" fmla="*/ 0 h 3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6"/>
                      <a:gd name="T70" fmla="*/ 0 h 324"/>
                      <a:gd name="T71" fmla="*/ 276 w 276"/>
                      <a:gd name="T72" fmla="*/ 324 h 3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6" h="324">
                        <a:moveTo>
                          <a:pt x="162" y="168"/>
                        </a:moveTo>
                        <a:cubicBezTo>
                          <a:pt x="150" y="164"/>
                          <a:pt x="138" y="160"/>
                          <a:pt x="126" y="156"/>
                        </a:cubicBezTo>
                        <a:cubicBezTo>
                          <a:pt x="120" y="154"/>
                          <a:pt x="108" y="150"/>
                          <a:pt x="108" y="150"/>
                        </a:cubicBezTo>
                        <a:cubicBezTo>
                          <a:pt x="94" y="129"/>
                          <a:pt x="84" y="116"/>
                          <a:pt x="60" y="108"/>
                        </a:cubicBezTo>
                        <a:cubicBezTo>
                          <a:pt x="47" y="70"/>
                          <a:pt x="89" y="58"/>
                          <a:pt x="120" y="48"/>
                        </a:cubicBezTo>
                        <a:cubicBezTo>
                          <a:pt x="127" y="21"/>
                          <a:pt x="129" y="9"/>
                          <a:pt x="156" y="0"/>
                        </a:cubicBezTo>
                        <a:cubicBezTo>
                          <a:pt x="209" y="9"/>
                          <a:pt x="222" y="12"/>
                          <a:pt x="240" y="66"/>
                        </a:cubicBezTo>
                        <a:cubicBezTo>
                          <a:pt x="245" y="115"/>
                          <a:pt x="250" y="141"/>
                          <a:pt x="276" y="180"/>
                        </a:cubicBezTo>
                        <a:cubicBezTo>
                          <a:pt x="272" y="192"/>
                          <a:pt x="275" y="209"/>
                          <a:pt x="264" y="216"/>
                        </a:cubicBezTo>
                        <a:cubicBezTo>
                          <a:pt x="252" y="224"/>
                          <a:pt x="228" y="240"/>
                          <a:pt x="228" y="240"/>
                        </a:cubicBezTo>
                        <a:cubicBezTo>
                          <a:pt x="224" y="246"/>
                          <a:pt x="218" y="251"/>
                          <a:pt x="216" y="258"/>
                        </a:cubicBezTo>
                        <a:cubicBezTo>
                          <a:pt x="212" y="272"/>
                          <a:pt x="218" y="288"/>
                          <a:pt x="210" y="300"/>
                        </a:cubicBezTo>
                        <a:cubicBezTo>
                          <a:pt x="202" y="312"/>
                          <a:pt x="174" y="324"/>
                          <a:pt x="174" y="324"/>
                        </a:cubicBezTo>
                        <a:cubicBezTo>
                          <a:pt x="168" y="320"/>
                          <a:pt x="160" y="318"/>
                          <a:pt x="156" y="312"/>
                        </a:cubicBezTo>
                        <a:cubicBezTo>
                          <a:pt x="149" y="301"/>
                          <a:pt x="144" y="276"/>
                          <a:pt x="144" y="276"/>
                        </a:cubicBezTo>
                        <a:cubicBezTo>
                          <a:pt x="146" y="260"/>
                          <a:pt x="147" y="244"/>
                          <a:pt x="150" y="228"/>
                        </a:cubicBezTo>
                        <a:cubicBezTo>
                          <a:pt x="153" y="216"/>
                          <a:pt x="162" y="192"/>
                          <a:pt x="162" y="192"/>
                        </a:cubicBezTo>
                        <a:cubicBezTo>
                          <a:pt x="158" y="189"/>
                          <a:pt x="134" y="171"/>
                          <a:pt x="126" y="174"/>
                        </a:cubicBezTo>
                        <a:cubicBezTo>
                          <a:pt x="106" y="181"/>
                          <a:pt x="92" y="197"/>
                          <a:pt x="72" y="204"/>
                        </a:cubicBezTo>
                        <a:cubicBezTo>
                          <a:pt x="69" y="204"/>
                          <a:pt x="16" y="198"/>
                          <a:pt x="12" y="192"/>
                        </a:cubicBezTo>
                        <a:cubicBezTo>
                          <a:pt x="5" y="182"/>
                          <a:pt x="0" y="156"/>
                          <a:pt x="0" y="156"/>
                        </a:cubicBezTo>
                        <a:cubicBezTo>
                          <a:pt x="2" y="150"/>
                          <a:pt x="0" y="139"/>
                          <a:pt x="6" y="138"/>
                        </a:cubicBezTo>
                        <a:cubicBezTo>
                          <a:pt x="44" y="130"/>
                          <a:pt x="116" y="168"/>
                          <a:pt x="162" y="168"/>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a:p>
                </p:txBody>
              </p:sp>
            </p:grpSp>
            <p:grpSp>
              <p:nvGrpSpPr>
                <p:cNvPr id="25242" name="Group 614"/>
                <p:cNvGrpSpPr>
                  <a:grpSpLocks/>
                </p:cNvGrpSpPr>
                <p:nvPr/>
              </p:nvGrpSpPr>
              <p:grpSpPr bwMode="auto">
                <a:xfrm rot="4353457">
                  <a:off x="863" y="1456"/>
                  <a:ext cx="529" cy="407"/>
                  <a:chOff x="329" y="2925"/>
                  <a:chExt cx="1332" cy="1050"/>
                </a:xfrm>
              </p:grpSpPr>
              <p:grpSp>
                <p:nvGrpSpPr>
                  <p:cNvPr id="25304" name="Group 615"/>
                  <p:cNvGrpSpPr>
                    <a:grpSpLocks/>
                  </p:cNvGrpSpPr>
                  <p:nvPr/>
                </p:nvGrpSpPr>
                <p:grpSpPr bwMode="auto">
                  <a:xfrm>
                    <a:off x="329" y="2925"/>
                    <a:ext cx="1048" cy="765"/>
                    <a:chOff x="3646" y="2727"/>
                    <a:chExt cx="1048" cy="765"/>
                  </a:xfrm>
                </p:grpSpPr>
                <p:sp>
                  <p:nvSpPr>
                    <p:cNvPr id="25331" name="Oval 616"/>
                    <p:cNvSpPr>
                      <a:spLocks noChangeArrowheads="1"/>
                    </p:cNvSpPr>
                    <p:nvPr/>
                  </p:nvSpPr>
                  <p:spPr bwMode="auto">
                    <a:xfrm>
                      <a:off x="4212" y="292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32" name="Oval 617"/>
                    <p:cNvSpPr>
                      <a:spLocks noChangeArrowheads="1"/>
                    </p:cNvSpPr>
                    <p:nvPr/>
                  </p:nvSpPr>
                  <p:spPr bwMode="auto">
                    <a:xfrm>
                      <a:off x="3873" y="340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33" name="Oval 618"/>
                    <p:cNvSpPr>
                      <a:spLocks noChangeArrowheads="1"/>
                    </p:cNvSpPr>
                    <p:nvPr/>
                  </p:nvSpPr>
                  <p:spPr bwMode="auto">
                    <a:xfrm>
                      <a:off x="4269" y="301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34" name="Oval 619"/>
                    <p:cNvSpPr>
                      <a:spLocks noChangeArrowheads="1"/>
                    </p:cNvSpPr>
                    <p:nvPr/>
                  </p:nvSpPr>
                  <p:spPr bwMode="auto">
                    <a:xfrm>
                      <a:off x="4042" y="3124"/>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35" name="Oval 620"/>
                    <p:cNvSpPr>
                      <a:spLocks noChangeArrowheads="1"/>
                    </p:cNvSpPr>
                    <p:nvPr/>
                  </p:nvSpPr>
                  <p:spPr bwMode="auto">
                    <a:xfrm>
                      <a:off x="4184" y="2982"/>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36" name="Oval 621"/>
                    <p:cNvSpPr>
                      <a:spLocks noChangeArrowheads="1"/>
                    </p:cNvSpPr>
                    <p:nvPr/>
                  </p:nvSpPr>
                  <p:spPr bwMode="auto">
                    <a:xfrm>
                      <a:off x="4099" y="3153"/>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37" name="Oval 622"/>
                    <p:cNvSpPr>
                      <a:spLocks noChangeArrowheads="1"/>
                    </p:cNvSpPr>
                    <p:nvPr/>
                  </p:nvSpPr>
                  <p:spPr bwMode="auto">
                    <a:xfrm>
                      <a:off x="4156" y="309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38" name="Oval 623"/>
                    <p:cNvSpPr>
                      <a:spLocks noChangeArrowheads="1"/>
                    </p:cNvSpPr>
                    <p:nvPr/>
                  </p:nvSpPr>
                  <p:spPr bwMode="auto">
                    <a:xfrm>
                      <a:off x="4297" y="2897"/>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39" name="Oval 624"/>
                    <p:cNvSpPr>
                      <a:spLocks noChangeArrowheads="1"/>
                    </p:cNvSpPr>
                    <p:nvPr/>
                  </p:nvSpPr>
                  <p:spPr bwMode="auto">
                    <a:xfrm>
                      <a:off x="4014" y="335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40" name="Oval 625"/>
                    <p:cNvSpPr>
                      <a:spLocks noChangeArrowheads="1"/>
                    </p:cNvSpPr>
                    <p:nvPr/>
                  </p:nvSpPr>
                  <p:spPr bwMode="auto">
                    <a:xfrm>
                      <a:off x="3759" y="320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41" name="Oval 626"/>
                    <p:cNvSpPr>
                      <a:spLocks noChangeArrowheads="1"/>
                    </p:cNvSpPr>
                    <p:nvPr/>
                  </p:nvSpPr>
                  <p:spPr bwMode="auto">
                    <a:xfrm>
                      <a:off x="3731" y="329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42" name="Oval 627"/>
                    <p:cNvSpPr>
                      <a:spLocks noChangeArrowheads="1"/>
                    </p:cNvSpPr>
                    <p:nvPr/>
                  </p:nvSpPr>
                  <p:spPr bwMode="auto">
                    <a:xfrm>
                      <a:off x="4099" y="326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43" name="Oval 628"/>
                    <p:cNvSpPr>
                      <a:spLocks noChangeArrowheads="1"/>
                    </p:cNvSpPr>
                    <p:nvPr/>
                  </p:nvSpPr>
                  <p:spPr bwMode="auto">
                    <a:xfrm>
                      <a:off x="3957" y="3323"/>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44" name="Oval 629"/>
                    <p:cNvSpPr>
                      <a:spLocks noChangeArrowheads="1"/>
                    </p:cNvSpPr>
                    <p:nvPr/>
                  </p:nvSpPr>
                  <p:spPr bwMode="auto">
                    <a:xfrm>
                      <a:off x="4127" y="320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45" name="Oval 630"/>
                    <p:cNvSpPr>
                      <a:spLocks noChangeArrowheads="1"/>
                    </p:cNvSpPr>
                    <p:nvPr/>
                  </p:nvSpPr>
                  <p:spPr bwMode="auto">
                    <a:xfrm>
                      <a:off x="4156" y="3323"/>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46" name="Oval 631"/>
                    <p:cNvSpPr>
                      <a:spLocks noChangeArrowheads="1"/>
                    </p:cNvSpPr>
                    <p:nvPr/>
                  </p:nvSpPr>
                  <p:spPr bwMode="auto">
                    <a:xfrm>
                      <a:off x="4014" y="3323"/>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47" name="Oval 632"/>
                    <p:cNvSpPr>
                      <a:spLocks noChangeArrowheads="1"/>
                    </p:cNvSpPr>
                    <p:nvPr/>
                  </p:nvSpPr>
                  <p:spPr bwMode="auto">
                    <a:xfrm>
                      <a:off x="4184" y="306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48" name="Oval 633"/>
                    <p:cNvSpPr>
                      <a:spLocks noChangeArrowheads="1"/>
                    </p:cNvSpPr>
                    <p:nvPr/>
                  </p:nvSpPr>
                  <p:spPr bwMode="auto">
                    <a:xfrm>
                      <a:off x="3759" y="337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49" name="Oval 634"/>
                    <p:cNvSpPr>
                      <a:spLocks noChangeArrowheads="1"/>
                    </p:cNvSpPr>
                    <p:nvPr/>
                  </p:nvSpPr>
                  <p:spPr bwMode="auto">
                    <a:xfrm>
                      <a:off x="3646" y="326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50" name="Oval 635"/>
                    <p:cNvSpPr>
                      <a:spLocks noChangeArrowheads="1"/>
                    </p:cNvSpPr>
                    <p:nvPr/>
                  </p:nvSpPr>
                  <p:spPr bwMode="auto">
                    <a:xfrm>
                      <a:off x="4411" y="286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51" name="Oval 636"/>
                    <p:cNvSpPr>
                      <a:spLocks noChangeArrowheads="1"/>
                    </p:cNvSpPr>
                    <p:nvPr/>
                  </p:nvSpPr>
                  <p:spPr bwMode="auto">
                    <a:xfrm>
                      <a:off x="4496" y="278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52" name="Oval 637"/>
                    <p:cNvSpPr>
                      <a:spLocks noChangeArrowheads="1"/>
                    </p:cNvSpPr>
                    <p:nvPr/>
                  </p:nvSpPr>
                  <p:spPr bwMode="auto">
                    <a:xfrm>
                      <a:off x="4354" y="284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53" name="Oval 638"/>
                    <p:cNvSpPr>
                      <a:spLocks noChangeArrowheads="1"/>
                    </p:cNvSpPr>
                    <p:nvPr/>
                  </p:nvSpPr>
                  <p:spPr bwMode="auto">
                    <a:xfrm>
                      <a:off x="4524" y="272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54" name="Oval 639"/>
                    <p:cNvSpPr>
                      <a:spLocks noChangeArrowheads="1"/>
                    </p:cNvSpPr>
                    <p:nvPr/>
                  </p:nvSpPr>
                  <p:spPr bwMode="auto">
                    <a:xfrm>
                      <a:off x="4553" y="284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55" name="Oval 640"/>
                    <p:cNvSpPr>
                      <a:spLocks noChangeArrowheads="1"/>
                    </p:cNvSpPr>
                    <p:nvPr/>
                  </p:nvSpPr>
                  <p:spPr bwMode="auto">
                    <a:xfrm>
                      <a:off x="4411" y="284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nvGrpSpPr>
                  <p:cNvPr id="25305" name="Group 641"/>
                  <p:cNvGrpSpPr>
                    <a:grpSpLocks/>
                  </p:cNvGrpSpPr>
                  <p:nvPr/>
                </p:nvGrpSpPr>
                <p:grpSpPr bwMode="auto">
                  <a:xfrm>
                    <a:off x="867" y="3294"/>
                    <a:ext cx="794" cy="681"/>
                    <a:chOff x="2029" y="3039"/>
                    <a:chExt cx="794" cy="681"/>
                  </a:xfrm>
                </p:grpSpPr>
                <p:sp>
                  <p:nvSpPr>
                    <p:cNvPr id="25306" name="Oval 642"/>
                    <p:cNvSpPr>
                      <a:spLocks noChangeArrowheads="1"/>
                    </p:cNvSpPr>
                    <p:nvPr/>
                  </p:nvSpPr>
                  <p:spPr bwMode="auto">
                    <a:xfrm>
                      <a:off x="2369" y="318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07" name="Oval 643"/>
                    <p:cNvSpPr>
                      <a:spLocks noChangeArrowheads="1"/>
                    </p:cNvSpPr>
                    <p:nvPr/>
                  </p:nvSpPr>
                  <p:spPr bwMode="auto">
                    <a:xfrm>
                      <a:off x="2256" y="323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08" name="Oval 644"/>
                    <p:cNvSpPr>
                      <a:spLocks noChangeArrowheads="1"/>
                    </p:cNvSpPr>
                    <p:nvPr/>
                  </p:nvSpPr>
                  <p:spPr bwMode="auto">
                    <a:xfrm>
                      <a:off x="2398" y="360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09" name="Oval 645"/>
                    <p:cNvSpPr>
                      <a:spLocks noChangeArrowheads="1"/>
                    </p:cNvSpPr>
                    <p:nvPr/>
                  </p:nvSpPr>
                  <p:spPr bwMode="auto">
                    <a:xfrm>
                      <a:off x="2199" y="337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10" name="Oval 646"/>
                    <p:cNvSpPr>
                      <a:spLocks noChangeArrowheads="1"/>
                    </p:cNvSpPr>
                    <p:nvPr/>
                  </p:nvSpPr>
                  <p:spPr bwMode="auto">
                    <a:xfrm>
                      <a:off x="2341" y="3237"/>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11" name="Oval 647"/>
                    <p:cNvSpPr>
                      <a:spLocks noChangeArrowheads="1"/>
                    </p:cNvSpPr>
                    <p:nvPr/>
                  </p:nvSpPr>
                  <p:spPr bwMode="auto">
                    <a:xfrm>
                      <a:off x="2256" y="340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12" name="Oval 648"/>
                    <p:cNvSpPr>
                      <a:spLocks noChangeArrowheads="1"/>
                    </p:cNvSpPr>
                    <p:nvPr/>
                  </p:nvSpPr>
                  <p:spPr bwMode="auto">
                    <a:xfrm>
                      <a:off x="2313" y="335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13" name="Oval 649"/>
                    <p:cNvSpPr>
                      <a:spLocks noChangeArrowheads="1"/>
                    </p:cNvSpPr>
                    <p:nvPr/>
                  </p:nvSpPr>
                  <p:spPr bwMode="auto">
                    <a:xfrm>
                      <a:off x="2426" y="3492"/>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14" name="Oval 650"/>
                    <p:cNvSpPr>
                      <a:spLocks noChangeArrowheads="1"/>
                    </p:cNvSpPr>
                    <p:nvPr/>
                  </p:nvSpPr>
                  <p:spPr bwMode="auto">
                    <a:xfrm>
                      <a:off x="2171" y="360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15" name="Oval 651"/>
                    <p:cNvSpPr>
                      <a:spLocks noChangeArrowheads="1"/>
                    </p:cNvSpPr>
                    <p:nvPr/>
                  </p:nvSpPr>
                  <p:spPr bwMode="auto">
                    <a:xfrm>
                      <a:off x="2142" y="303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16" name="Oval 652"/>
                    <p:cNvSpPr>
                      <a:spLocks noChangeArrowheads="1"/>
                    </p:cNvSpPr>
                    <p:nvPr/>
                  </p:nvSpPr>
                  <p:spPr bwMode="auto">
                    <a:xfrm>
                      <a:off x="2114" y="312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17" name="Oval 653"/>
                    <p:cNvSpPr>
                      <a:spLocks noChangeArrowheads="1"/>
                    </p:cNvSpPr>
                    <p:nvPr/>
                  </p:nvSpPr>
                  <p:spPr bwMode="auto">
                    <a:xfrm>
                      <a:off x="2256" y="352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18" name="Oval 654"/>
                    <p:cNvSpPr>
                      <a:spLocks noChangeArrowheads="1"/>
                    </p:cNvSpPr>
                    <p:nvPr/>
                  </p:nvSpPr>
                  <p:spPr bwMode="auto">
                    <a:xfrm>
                      <a:off x="2114" y="3578"/>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19" name="Oval 655"/>
                    <p:cNvSpPr>
                      <a:spLocks noChangeArrowheads="1"/>
                    </p:cNvSpPr>
                    <p:nvPr/>
                  </p:nvSpPr>
                  <p:spPr bwMode="auto">
                    <a:xfrm>
                      <a:off x="2284" y="3464"/>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20" name="Oval 656"/>
                    <p:cNvSpPr>
                      <a:spLocks noChangeArrowheads="1"/>
                    </p:cNvSpPr>
                    <p:nvPr/>
                  </p:nvSpPr>
                  <p:spPr bwMode="auto">
                    <a:xfrm>
                      <a:off x="2313" y="357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21" name="Oval 657"/>
                    <p:cNvSpPr>
                      <a:spLocks noChangeArrowheads="1"/>
                    </p:cNvSpPr>
                    <p:nvPr/>
                  </p:nvSpPr>
                  <p:spPr bwMode="auto">
                    <a:xfrm>
                      <a:off x="2171" y="357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22" name="Oval 658"/>
                    <p:cNvSpPr>
                      <a:spLocks noChangeArrowheads="1"/>
                    </p:cNvSpPr>
                    <p:nvPr/>
                  </p:nvSpPr>
                  <p:spPr bwMode="auto">
                    <a:xfrm>
                      <a:off x="2341" y="332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23" name="Oval 659"/>
                    <p:cNvSpPr>
                      <a:spLocks noChangeArrowheads="1"/>
                    </p:cNvSpPr>
                    <p:nvPr/>
                  </p:nvSpPr>
                  <p:spPr bwMode="auto">
                    <a:xfrm>
                      <a:off x="2142" y="320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24" name="Oval 660"/>
                    <p:cNvSpPr>
                      <a:spLocks noChangeArrowheads="1"/>
                    </p:cNvSpPr>
                    <p:nvPr/>
                  </p:nvSpPr>
                  <p:spPr bwMode="auto">
                    <a:xfrm>
                      <a:off x="2029" y="309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25" name="Oval 661"/>
                    <p:cNvSpPr>
                      <a:spLocks noChangeArrowheads="1"/>
                    </p:cNvSpPr>
                    <p:nvPr/>
                  </p:nvSpPr>
                  <p:spPr bwMode="auto">
                    <a:xfrm>
                      <a:off x="2540" y="346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26" name="Oval 662"/>
                    <p:cNvSpPr>
                      <a:spLocks noChangeArrowheads="1"/>
                    </p:cNvSpPr>
                    <p:nvPr/>
                  </p:nvSpPr>
                  <p:spPr bwMode="auto">
                    <a:xfrm>
                      <a:off x="2625" y="337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27" name="Oval 663"/>
                    <p:cNvSpPr>
                      <a:spLocks noChangeArrowheads="1"/>
                    </p:cNvSpPr>
                    <p:nvPr/>
                  </p:nvSpPr>
                  <p:spPr bwMode="auto">
                    <a:xfrm>
                      <a:off x="2483" y="343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28" name="Oval 664"/>
                    <p:cNvSpPr>
                      <a:spLocks noChangeArrowheads="1"/>
                    </p:cNvSpPr>
                    <p:nvPr/>
                  </p:nvSpPr>
                  <p:spPr bwMode="auto">
                    <a:xfrm>
                      <a:off x="2653" y="332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29" name="Oval 665"/>
                    <p:cNvSpPr>
                      <a:spLocks noChangeArrowheads="1"/>
                    </p:cNvSpPr>
                    <p:nvPr/>
                  </p:nvSpPr>
                  <p:spPr bwMode="auto">
                    <a:xfrm>
                      <a:off x="2682" y="343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330" name="Oval 666"/>
                    <p:cNvSpPr>
                      <a:spLocks noChangeArrowheads="1"/>
                    </p:cNvSpPr>
                    <p:nvPr/>
                  </p:nvSpPr>
                  <p:spPr bwMode="auto">
                    <a:xfrm>
                      <a:off x="2540" y="343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grpSp>
              <p:nvGrpSpPr>
                <p:cNvPr id="25243" name="Group 667"/>
                <p:cNvGrpSpPr>
                  <a:grpSpLocks/>
                </p:cNvGrpSpPr>
                <p:nvPr/>
              </p:nvGrpSpPr>
              <p:grpSpPr bwMode="auto">
                <a:xfrm>
                  <a:off x="1037" y="1139"/>
                  <a:ext cx="114" cy="112"/>
                  <a:chOff x="2200" y="1310"/>
                  <a:chExt cx="114" cy="112"/>
                </a:xfrm>
              </p:grpSpPr>
              <p:sp>
                <p:nvSpPr>
                  <p:cNvPr id="25302" name="Oval 668"/>
                  <p:cNvSpPr>
                    <a:spLocks noChangeArrowheads="1"/>
                  </p:cNvSpPr>
                  <p:nvPr/>
                </p:nvSpPr>
                <p:spPr bwMode="auto">
                  <a:xfrm>
                    <a:off x="2200" y="1310"/>
                    <a:ext cx="114" cy="112"/>
                  </a:xfrm>
                  <a:prstGeom prst="ellipse">
                    <a:avLst/>
                  </a:prstGeom>
                  <a:solidFill>
                    <a:srgbClr val="FFCC99"/>
                  </a:solidFill>
                  <a:ln w="9525">
                    <a:solidFill>
                      <a:srgbClr val="993300"/>
                    </a:solidFill>
                    <a:round/>
                    <a:headEnd/>
                    <a:tailEnd/>
                  </a:ln>
                </p:spPr>
                <p:txBody>
                  <a:bodyPr rot="10800000" wrap="none" anchor="ctr"/>
                  <a:lstStyle/>
                  <a:p>
                    <a:endParaRPr lang="en-US">
                      <a:latin typeface="Calibri" pitchFamily="34" charset="0"/>
                    </a:endParaRPr>
                  </a:p>
                </p:txBody>
              </p:sp>
              <p:sp>
                <p:nvSpPr>
                  <p:cNvPr id="25303" name="Freeform 669"/>
                  <p:cNvSpPr>
                    <a:spLocks/>
                  </p:cNvSpPr>
                  <p:nvPr/>
                </p:nvSpPr>
                <p:spPr bwMode="auto">
                  <a:xfrm>
                    <a:off x="2228" y="1338"/>
                    <a:ext cx="71" cy="64"/>
                  </a:xfrm>
                  <a:custGeom>
                    <a:avLst/>
                    <a:gdLst>
                      <a:gd name="T0" fmla="*/ 0 w 276"/>
                      <a:gd name="T1" fmla="*/ 0 h 324"/>
                      <a:gd name="T2" fmla="*/ 0 w 276"/>
                      <a:gd name="T3" fmla="*/ 0 h 324"/>
                      <a:gd name="T4" fmla="*/ 0 w 276"/>
                      <a:gd name="T5" fmla="*/ 0 h 324"/>
                      <a:gd name="T6" fmla="*/ 0 w 276"/>
                      <a:gd name="T7" fmla="*/ 0 h 324"/>
                      <a:gd name="T8" fmla="*/ 0 w 276"/>
                      <a:gd name="T9" fmla="*/ 0 h 324"/>
                      <a:gd name="T10" fmla="*/ 0 w 276"/>
                      <a:gd name="T11" fmla="*/ 0 h 324"/>
                      <a:gd name="T12" fmla="*/ 0 w 276"/>
                      <a:gd name="T13" fmla="*/ 0 h 324"/>
                      <a:gd name="T14" fmla="*/ 0 w 276"/>
                      <a:gd name="T15" fmla="*/ 0 h 324"/>
                      <a:gd name="T16" fmla="*/ 0 w 276"/>
                      <a:gd name="T17" fmla="*/ 0 h 324"/>
                      <a:gd name="T18" fmla="*/ 0 w 276"/>
                      <a:gd name="T19" fmla="*/ 0 h 324"/>
                      <a:gd name="T20" fmla="*/ 0 w 276"/>
                      <a:gd name="T21" fmla="*/ 0 h 324"/>
                      <a:gd name="T22" fmla="*/ 0 w 276"/>
                      <a:gd name="T23" fmla="*/ 0 h 324"/>
                      <a:gd name="T24" fmla="*/ 0 w 276"/>
                      <a:gd name="T25" fmla="*/ 0 h 324"/>
                      <a:gd name="T26" fmla="*/ 0 w 276"/>
                      <a:gd name="T27" fmla="*/ 0 h 324"/>
                      <a:gd name="T28" fmla="*/ 0 w 276"/>
                      <a:gd name="T29" fmla="*/ 0 h 324"/>
                      <a:gd name="T30" fmla="*/ 0 w 276"/>
                      <a:gd name="T31" fmla="*/ 0 h 324"/>
                      <a:gd name="T32" fmla="*/ 0 w 276"/>
                      <a:gd name="T33" fmla="*/ 0 h 324"/>
                      <a:gd name="T34" fmla="*/ 0 w 276"/>
                      <a:gd name="T35" fmla="*/ 0 h 324"/>
                      <a:gd name="T36" fmla="*/ 0 w 276"/>
                      <a:gd name="T37" fmla="*/ 0 h 324"/>
                      <a:gd name="T38" fmla="*/ 0 w 276"/>
                      <a:gd name="T39" fmla="*/ 0 h 324"/>
                      <a:gd name="T40" fmla="*/ 0 w 276"/>
                      <a:gd name="T41" fmla="*/ 0 h 324"/>
                      <a:gd name="T42" fmla="*/ 0 w 276"/>
                      <a:gd name="T43" fmla="*/ 0 h 324"/>
                      <a:gd name="T44" fmla="*/ 0 w 276"/>
                      <a:gd name="T45" fmla="*/ 0 h 3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6"/>
                      <a:gd name="T70" fmla="*/ 0 h 324"/>
                      <a:gd name="T71" fmla="*/ 276 w 276"/>
                      <a:gd name="T72" fmla="*/ 324 h 3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6" h="324">
                        <a:moveTo>
                          <a:pt x="162" y="168"/>
                        </a:moveTo>
                        <a:cubicBezTo>
                          <a:pt x="150" y="164"/>
                          <a:pt x="138" y="160"/>
                          <a:pt x="126" y="156"/>
                        </a:cubicBezTo>
                        <a:cubicBezTo>
                          <a:pt x="120" y="154"/>
                          <a:pt x="108" y="150"/>
                          <a:pt x="108" y="150"/>
                        </a:cubicBezTo>
                        <a:cubicBezTo>
                          <a:pt x="94" y="129"/>
                          <a:pt x="84" y="116"/>
                          <a:pt x="60" y="108"/>
                        </a:cubicBezTo>
                        <a:cubicBezTo>
                          <a:pt x="47" y="70"/>
                          <a:pt x="89" y="58"/>
                          <a:pt x="120" y="48"/>
                        </a:cubicBezTo>
                        <a:cubicBezTo>
                          <a:pt x="127" y="21"/>
                          <a:pt x="129" y="9"/>
                          <a:pt x="156" y="0"/>
                        </a:cubicBezTo>
                        <a:cubicBezTo>
                          <a:pt x="209" y="9"/>
                          <a:pt x="222" y="12"/>
                          <a:pt x="240" y="66"/>
                        </a:cubicBezTo>
                        <a:cubicBezTo>
                          <a:pt x="245" y="115"/>
                          <a:pt x="250" y="141"/>
                          <a:pt x="276" y="180"/>
                        </a:cubicBezTo>
                        <a:cubicBezTo>
                          <a:pt x="272" y="192"/>
                          <a:pt x="275" y="209"/>
                          <a:pt x="264" y="216"/>
                        </a:cubicBezTo>
                        <a:cubicBezTo>
                          <a:pt x="252" y="224"/>
                          <a:pt x="228" y="240"/>
                          <a:pt x="228" y="240"/>
                        </a:cubicBezTo>
                        <a:cubicBezTo>
                          <a:pt x="224" y="246"/>
                          <a:pt x="218" y="251"/>
                          <a:pt x="216" y="258"/>
                        </a:cubicBezTo>
                        <a:cubicBezTo>
                          <a:pt x="212" y="272"/>
                          <a:pt x="218" y="288"/>
                          <a:pt x="210" y="300"/>
                        </a:cubicBezTo>
                        <a:cubicBezTo>
                          <a:pt x="202" y="312"/>
                          <a:pt x="174" y="324"/>
                          <a:pt x="174" y="324"/>
                        </a:cubicBezTo>
                        <a:cubicBezTo>
                          <a:pt x="168" y="320"/>
                          <a:pt x="160" y="318"/>
                          <a:pt x="156" y="312"/>
                        </a:cubicBezTo>
                        <a:cubicBezTo>
                          <a:pt x="149" y="301"/>
                          <a:pt x="144" y="276"/>
                          <a:pt x="144" y="276"/>
                        </a:cubicBezTo>
                        <a:cubicBezTo>
                          <a:pt x="146" y="260"/>
                          <a:pt x="147" y="244"/>
                          <a:pt x="150" y="228"/>
                        </a:cubicBezTo>
                        <a:cubicBezTo>
                          <a:pt x="153" y="216"/>
                          <a:pt x="162" y="192"/>
                          <a:pt x="162" y="192"/>
                        </a:cubicBezTo>
                        <a:cubicBezTo>
                          <a:pt x="158" y="189"/>
                          <a:pt x="134" y="171"/>
                          <a:pt x="126" y="174"/>
                        </a:cubicBezTo>
                        <a:cubicBezTo>
                          <a:pt x="106" y="181"/>
                          <a:pt x="92" y="197"/>
                          <a:pt x="72" y="204"/>
                        </a:cubicBezTo>
                        <a:cubicBezTo>
                          <a:pt x="69" y="204"/>
                          <a:pt x="16" y="198"/>
                          <a:pt x="12" y="192"/>
                        </a:cubicBezTo>
                        <a:cubicBezTo>
                          <a:pt x="5" y="182"/>
                          <a:pt x="0" y="156"/>
                          <a:pt x="0" y="156"/>
                        </a:cubicBezTo>
                        <a:cubicBezTo>
                          <a:pt x="2" y="150"/>
                          <a:pt x="0" y="139"/>
                          <a:pt x="6" y="138"/>
                        </a:cubicBezTo>
                        <a:cubicBezTo>
                          <a:pt x="44" y="130"/>
                          <a:pt x="116" y="168"/>
                          <a:pt x="162" y="168"/>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a:p>
                </p:txBody>
              </p:sp>
            </p:grpSp>
            <p:grpSp>
              <p:nvGrpSpPr>
                <p:cNvPr id="25244" name="Group 670"/>
                <p:cNvGrpSpPr>
                  <a:grpSpLocks/>
                </p:cNvGrpSpPr>
                <p:nvPr/>
              </p:nvGrpSpPr>
              <p:grpSpPr bwMode="auto">
                <a:xfrm>
                  <a:off x="1066" y="1621"/>
                  <a:ext cx="114" cy="112"/>
                  <a:chOff x="2200" y="1310"/>
                  <a:chExt cx="114" cy="112"/>
                </a:xfrm>
              </p:grpSpPr>
              <p:sp>
                <p:nvSpPr>
                  <p:cNvPr id="25300" name="Oval 671"/>
                  <p:cNvSpPr>
                    <a:spLocks noChangeArrowheads="1"/>
                  </p:cNvSpPr>
                  <p:nvPr/>
                </p:nvSpPr>
                <p:spPr bwMode="auto">
                  <a:xfrm>
                    <a:off x="2200" y="1310"/>
                    <a:ext cx="114" cy="112"/>
                  </a:xfrm>
                  <a:prstGeom prst="ellipse">
                    <a:avLst/>
                  </a:prstGeom>
                  <a:solidFill>
                    <a:srgbClr val="FFCC99"/>
                  </a:solidFill>
                  <a:ln w="9525">
                    <a:solidFill>
                      <a:srgbClr val="993300"/>
                    </a:solidFill>
                    <a:round/>
                    <a:headEnd/>
                    <a:tailEnd/>
                  </a:ln>
                </p:spPr>
                <p:txBody>
                  <a:bodyPr rot="10800000" wrap="none" anchor="ctr"/>
                  <a:lstStyle/>
                  <a:p>
                    <a:endParaRPr lang="en-US">
                      <a:latin typeface="Calibri" pitchFamily="34" charset="0"/>
                    </a:endParaRPr>
                  </a:p>
                </p:txBody>
              </p:sp>
              <p:sp>
                <p:nvSpPr>
                  <p:cNvPr id="25301" name="Freeform 672"/>
                  <p:cNvSpPr>
                    <a:spLocks/>
                  </p:cNvSpPr>
                  <p:nvPr/>
                </p:nvSpPr>
                <p:spPr bwMode="auto">
                  <a:xfrm>
                    <a:off x="2228" y="1338"/>
                    <a:ext cx="71" cy="64"/>
                  </a:xfrm>
                  <a:custGeom>
                    <a:avLst/>
                    <a:gdLst>
                      <a:gd name="T0" fmla="*/ 0 w 276"/>
                      <a:gd name="T1" fmla="*/ 0 h 324"/>
                      <a:gd name="T2" fmla="*/ 0 w 276"/>
                      <a:gd name="T3" fmla="*/ 0 h 324"/>
                      <a:gd name="T4" fmla="*/ 0 w 276"/>
                      <a:gd name="T5" fmla="*/ 0 h 324"/>
                      <a:gd name="T6" fmla="*/ 0 w 276"/>
                      <a:gd name="T7" fmla="*/ 0 h 324"/>
                      <a:gd name="T8" fmla="*/ 0 w 276"/>
                      <a:gd name="T9" fmla="*/ 0 h 324"/>
                      <a:gd name="T10" fmla="*/ 0 w 276"/>
                      <a:gd name="T11" fmla="*/ 0 h 324"/>
                      <a:gd name="T12" fmla="*/ 0 w 276"/>
                      <a:gd name="T13" fmla="*/ 0 h 324"/>
                      <a:gd name="T14" fmla="*/ 0 w 276"/>
                      <a:gd name="T15" fmla="*/ 0 h 324"/>
                      <a:gd name="T16" fmla="*/ 0 w 276"/>
                      <a:gd name="T17" fmla="*/ 0 h 324"/>
                      <a:gd name="T18" fmla="*/ 0 w 276"/>
                      <a:gd name="T19" fmla="*/ 0 h 324"/>
                      <a:gd name="T20" fmla="*/ 0 w 276"/>
                      <a:gd name="T21" fmla="*/ 0 h 324"/>
                      <a:gd name="T22" fmla="*/ 0 w 276"/>
                      <a:gd name="T23" fmla="*/ 0 h 324"/>
                      <a:gd name="T24" fmla="*/ 0 w 276"/>
                      <a:gd name="T25" fmla="*/ 0 h 324"/>
                      <a:gd name="T26" fmla="*/ 0 w 276"/>
                      <a:gd name="T27" fmla="*/ 0 h 324"/>
                      <a:gd name="T28" fmla="*/ 0 w 276"/>
                      <a:gd name="T29" fmla="*/ 0 h 324"/>
                      <a:gd name="T30" fmla="*/ 0 w 276"/>
                      <a:gd name="T31" fmla="*/ 0 h 324"/>
                      <a:gd name="T32" fmla="*/ 0 w 276"/>
                      <a:gd name="T33" fmla="*/ 0 h 324"/>
                      <a:gd name="T34" fmla="*/ 0 w 276"/>
                      <a:gd name="T35" fmla="*/ 0 h 324"/>
                      <a:gd name="T36" fmla="*/ 0 w 276"/>
                      <a:gd name="T37" fmla="*/ 0 h 324"/>
                      <a:gd name="T38" fmla="*/ 0 w 276"/>
                      <a:gd name="T39" fmla="*/ 0 h 324"/>
                      <a:gd name="T40" fmla="*/ 0 w 276"/>
                      <a:gd name="T41" fmla="*/ 0 h 324"/>
                      <a:gd name="T42" fmla="*/ 0 w 276"/>
                      <a:gd name="T43" fmla="*/ 0 h 324"/>
                      <a:gd name="T44" fmla="*/ 0 w 276"/>
                      <a:gd name="T45" fmla="*/ 0 h 3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6"/>
                      <a:gd name="T70" fmla="*/ 0 h 324"/>
                      <a:gd name="T71" fmla="*/ 276 w 276"/>
                      <a:gd name="T72" fmla="*/ 324 h 3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6" h="324">
                        <a:moveTo>
                          <a:pt x="162" y="168"/>
                        </a:moveTo>
                        <a:cubicBezTo>
                          <a:pt x="150" y="164"/>
                          <a:pt x="138" y="160"/>
                          <a:pt x="126" y="156"/>
                        </a:cubicBezTo>
                        <a:cubicBezTo>
                          <a:pt x="120" y="154"/>
                          <a:pt x="108" y="150"/>
                          <a:pt x="108" y="150"/>
                        </a:cubicBezTo>
                        <a:cubicBezTo>
                          <a:pt x="94" y="129"/>
                          <a:pt x="84" y="116"/>
                          <a:pt x="60" y="108"/>
                        </a:cubicBezTo>
                        <a:cubicBezTo>
                          <a:pt x="47" y="70"/>
                          <a:pt x="89" y="58"/>
                          <a:pt x="120" y="48"/>
                        </a:cubicBezTo>
                        <a:cubicBezTo>
                          <a:pt x="127" y="21"/>
                          <a:pt x="129" y="9"/>
                          <a:pt x="156" y="0"/>
                        </a:cubicBezTo>
                        <a:cubicBezTo>
                          <a:pt x="209" y="9"/>
                          <a:pt x="222" y="12"/>
                          <a:pt x="240" y="66"/>
                        </a:cubicBezTo>
                        <a:cubicBezTo>
                          <a:pt x="245" y="115"/>
                          <a:pt x="250" y="141"/>
                          <a:pt x="276" y="180"/>
                        </a:cubicBezTo>
                        <a:cubicBezTo>
                          <a:pt x="272" y="192"/>
                          <a:pt x="275" y="209"/>
                          <a:pt x="264" y="216"/>
                        </a:cubicBezTo>
                        <a:cubicBezTo>
                          <a:pt x="252" y="224"/>
                          <a:pt x="228" y="240"/>
                          <a:pt x="228" y="240"/>
                        </a:cubicBezTo>
                        <a:cubicBezTo>
                          <a:pt x="224" y="246"/>
                          <a:pt x="218" y="251"/>
                          <a:pt x="216" y="258"/>
                        </a:cubicBezTo>
                        <a:cubicBezTo>
                          <a:pt x="212" y="272"/>
                          <a:pt x="218" y="288"/>
                          <a:pt x="210" y="300"/>
                        </a:cubicBezTo>
                        <a:cubicBezTo>
                          <a:pt x="202" y="312"/>
                          <a:pt x="174" y="324"/>
                          <a:pt x="174" y="324"/>
                        </a:cubicBezTo>
                        <a:cubicBezTo>
                          <a:pt x="168" y="320"/>
                          <a:pt x="160" y="318"/>
                          <a:pt x="156" y="312"/>
                        </a:cubicBezTo>
                        <a:cubicBezTo>
                          <a:pt x="149" y="301"/>
                          <a:pt x="144" y="276"/>
                          <a:pt x="144" y="276"/>
                        </a:cubicBezTo>
                        <a:cubicBezTo>
                          <a:pt x="146" y="260"/>
                          <a:pt x="147" y="244"/>
                          <a:pt x="150" y="228"/>
                        </a:cubicBezTo>
                        <a:cubicBezTo>
                          <a:pt x="153" y="216"/>
                          <a:pt x="162" y="192"/>
                          <a:pt x="162" y="192"/>
                        </a:cubicBezTo>
                        <a:cubicBezTo>
                          <a:pt x="158" y="189"/>
                          <a:pt x="134" y="171"/>
                          <a:pt x="126" y="174"/>
                        </a:cubicBezTo>
                        <a:cubicBezTo>
                          <a:pt x="106" y="181"/>
                          <a:pt x="92" y="197"/>
                          <a:pt x="72" y="204"/>
                        </a:cubicBezTo>
                        <a:cubicBezTo>
                          <a:pt x="69" y="204"/>
                          <a:pt x="16" y="198"/>
                          <a:pt x="12" y="192"/>
                        </a:cubicBezTo>
                        <a:cubicBezTo>
                          <a:pt x="5" y="182"/>
                          <a:pt x="0" y="156"/>
                          <a:pt x="0" y="156"/>
                        </a:cubicBezTo>
                        <a:cubicBezTo>
                          <a:pt x="2" y="150"/>
                          <a:pt x="0" y="139"/>
                          <a:pt x="6" y="138"/>
                        </a:cubicBezTo>
                        <a:cubicBezTo>
                          <a:pt x="44" y="130"/>
                          <a:pt x="116" y="168"/>
                          <a:pt x="162" y="168"/>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a:p>
                </p:txBody>
              </p:sp>
            </p:grpSp>
            <p:grpSp>
              <p:nvGrpSpPr>
                <p:cNvPr id="25245" name="Group 673"/>
                <p:cNvGrpSpPr>
                  <a:grpSpLocks/>
                </p:cNvGrpSpPr>
                <p:nvPr/>
              </p:nvGrpSpPr>
              <p:grpSpPr bwMode="auto">
                <a:xfrm>
                  <a:off x="1066" y="1848"/>
                  <a:ext cx="170" cy="170"/>
                  <a:chOff x="2200" y="1310"/>
                  <a:chExt cx="114" cy="112"/>
                </a:xfrm>
              </p:grpSpPr>
              <p:sp>
                <p:nvSpPr>
                  <p:cNvPr id="25298" name="Oval 674"/>
                  <p:cNvSpPr>
                    <a:spLocks noChangeArrowheads="1"/>
                  </p:cNvSpPr>
                  <p:nvPr/>
                </p:nvSpPr>
                <p:spPr bwMode="auto">
                  <a:xfrm>
                    <a:off x="2200" y="1310"/>
                    <a:ext cx="114" cy="112"/>
                  </a:xfrm>
                  <a:prstGeom prst="ellipse">
                    <a:avLst/>
                  </a:prstGeom>
                  <a:solidFill>
                    <a:srgbClr val="FFCC99"/>
                  </a:solidFill>
                  <a:ln w="9525">
                    <a:solidFill>
                      <a:srgbClr val="993300"/>
                    </a:solidFill>
                    <a:round/>
                    <a:headEnd/>
                    <a:tailEnd/>
                  </a:ln>
                </p:spPr>
                <p:txBody>
                  <a:bodyPr rot="10800000" wrap="none" anchor="ctr"/>
                  <a:lstStyle/>
                  <a:p>
                    <a:endParaRPr lang="en-US">
                      <a:latin typeface="Calibri" pitchFamily="34" charset="0"/>
                    </a:endParaRPr>
                  </a:p>
                </p:txBody>
              </p:sp>
              <p:sp>
                <p:nvSpPr>
                  <p:cNvPr id="25299" name="Freeform 675"/>
                  <p:cNvSpPr>
                    <a:spLocks/>
                  </p:cNvSpPr>
                  <p:nvPr/>
                </p:nvSpPr>
                <p:spPr bwMode="auto">
                  <a:xfrm>
                    <a:off x="2228" y="1338"/>
                    <a:ext cx="71" cy="64"/>
                  </a:xfrm>
                  <a:custGeom>
                    <a:avLst/>
                    <a:gdLst>
                      <a:gd name="T0" fmla="*/ 0 w 276"/>
                      <a:gd name="T1" fmla="*/ 0 h 324"/>
                      <a:gd name="T2" fmla="*/ 0 w 276"/>
                      <a:gd name="T3" fmla="*/ 0 h 324"/>
                      <a:gd name="T4" fmla="*/ 0 w 276"/>
                      <a:gd name="T5" fmla="*/ 0 h 324"/>
                      <a:gd name="T6" fmla="*/ 0 w 276"/>
                      <a:gd name="T7" fmla="*/ 0 h 324"/>
                      <a:gd name="T8" fmla="*/ 0 w 276"/>
                      <a:gd name="T9" fmla="*/ 0 h 324"/>
                      <a:gd name="T10" fmla="*/ 0 w 276"/>
                      <a:gd name="T11" fmla="*/ 0 h 324"/>
                      <a:gd name="T12" fmla="*/ 0 w 276"/>
                      <a:gd name="T13" fmla="*/ 0 h 324"/>
                      <a:gd name="T14" fmla="*/ 0 w 276"/>
                      <a:gd name="T15" fmla="*/ 0 h 324"/>
                      <a:gd name="T16" fmla="*/ 0 w 276"/>
                      <a:gd name="T17" fmla="*/ 0 h 324"/>
                      <a:gd name="T18" fmla="*/ 0 w 276"/>
                      <a:gd name="T19" fmla="*/ 0 h 324"/>
                      <a:gd name="T20" fmla="*/ 0 w 276"/>
                      <a:gd name="T21" fmla="*/ 0 h 324"/>
                      <a:gd name="T22" fmla="*/ 0 w 276"/>
                      <a:gd name="T23" fmla="*/ 0 h 324"/>
                      <a:gd name="T24" fmla="*/ 0 w 276"/>
                      <a:gd name="T25" fmla="*/ 0 h 324"/>
                      <a:gd name="T26" fmla="*/ 0 w 276"/>
                      <a:gd name="T27" fmla="*/ 0 h 324"/>
                      <a:gd name="T28" fmla="*/ 0 w 276"/>
                      <a:gd name="T29" fmla="*/ 0 h 324"/>
                      <a:gd name="T30" fmla="*/ 0 w 276"/>
                      <a:gd name="T31" fmla="*/ 0 h 324"/>
                      <a:gd name="T32" fmla="*/ 0 w 276"/>
                      <a:gd name="T33" fmla="*/ 0 h 324"/>
                      <a:gd name="T34" fmla="*/ 0 w 276"/>
                      <a:gd name="T35" fmla="*/ 0 h 324"/>
                      <a:gd name="T36" fmla="*/ 0 w 276"/>
                      <a:gd name="T37" fmla="*/ 0 h 324"/>
                      <a:gd name="T38" fmla="*/ 0 w 276"/>
                      <a:gd name="T39" fmla="*/ 0 h 324"/>
                      <a:gd name="T40" fmla="*/ 0 w 276"/>
                      <a:gd name="T41" fmla="*/ 0 h 324"/>
                      <a:gd name="T42" fmla="*/ 0 w 276"/>
                      <a:gd name="T43" fmla="*/ 0 h 324"/>
                      <a:gd name="T44" fmla="*/ 0 w 276"/>
                      <a:gd name="T45" fmla="*/ 0 h 3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6"/>
                      <a:gd name="T70" fmla="*/ 0 h 324"/>
                      <a:gd name="T71" fmla="*/ 276 w 276"/>
                      <a:gd name="T72" fmla="*/ 324 h 3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6" h="324">
                        <a:moveTo>
                          <a:pt x="162" y="168"/>
                        </a:moveTo>
                        <a:cubicBezTo>
                          <a:pt x="150" y="164"/>
                          <a:pt x="138" y="160"/>
                          <a:pt x="126" y="156"/>
                        </a:cubicBezTo>
                        <a:cubicBezTo>
                          <a:pt x="120" y="154"/>
                          <a:pt x="108" y="150"/>
                          <a:pt x="108" y="150"/>
                        </a:cubicBezTo>
                        <a:cubicBezTo>
                          <a:pt x="94" y="129"/>
                          <a:pt x="84" y="116"/>
                          <a:pt x="60" y="108"/>
                        </a:cubicBezTo>
                        <a:cubicBezTo>
                          <a:pt x="47" y="70"/>
                          <a:pt x="89" y="58"/>
                          <a:pt x="120" y="48"/>
                        </a:cubicBezTo>
                        <a:cubicBezTo>
                          <a:pt x="127" y="21"/>
                          <a:pt x="129" y="9"/>
                          <a:pt x="156" y="0"/>
                        </a:cubicBezTo>
                        <a:cubicBezTo>
                          <a:pt x="209" y="9"/>
                          <a:pt x="222" y="12"/>
                          <a:pt x="240" y="66"/>
                        </a:cubicBezTo>
                        <a:cubicBezTo>
                          <a:pt x="245" y="115"/>
                          <a:pt x="250" y="141"/>
                          <a:pt x="276" y="180"/>
                        </a:cubicBezTo>
                        <a:cubicBezTo>
                          <a:pt x="272" y="192"/>
                          <a:pt x="275" y="209"/>
                          <a:pt x="264" y="216"/>
                        </a:cubicBezTo>
                        <a:cubicBezTo>
                          <a:pt x="252" y="224"/>
                          <a:pt x="228" y="240"/>
                          <a:pt x="228" y="240"/>
                        </a:cubicBezTo>
                        <a:cubicBezTo>
                          <a:pt x="224" y="246"/>
                          <a:pt x="218" y="251"/>
                          <a:pt x="216" y="258"/>
                        </a:cubicBezTo>
                        <a:cubicBezTo>
                          <a:pt x="212" y="272"/>
                          <a:pt x="218" y="288"/>
                          <a:pt x="210" y="300"/>
                        </a:cubicBezTo>
                        <a:cubicBezTo>
                          <a:pt x="202" y="312"/>
                          <a:pt x="174" y="324"/>
                          <a:pt x="174" y="324"/>
                        </a:cubicBezTo>
                        <a:cubicBezTo>
                          <a:pt x="168" y="320"/>
                          <a:pt x="160" y="318"/>
                          <a:pt x="156" y="312"/>
                        </a:cubicBezTo>
                        <a:cubicBezTo>
                          <a:pt x="149" y="301"/>
                          <a:pt x="144" y="276"/>
                          <a:pt x="144" y="276"/>
                        </a:cubicBezTo>
                        <a:cubicBezTo>
                          <a:pt x="146" y="260"/>
                          <a:pt x="147" y="244"/>
                          <a:pt x="150" y="228"/>
                        </a:cubicBezTo>
                        <a:cubicBezTo>
                          <a:pt x="153" y="216"/>
                          <a:pt x="162" y="192"/>
                          <a:pt x="162" y="192"/>
                        </a:cubicBezTo>
                        <a:cubicBezTo>
                          <a:pt x="158" y="189"/>
                          <a:pt x="134" y="171"/>
                          <a:pt x="126" y="174"/>
                        </a:cubicBezTo>
                        <a:cubicBezTo>
                          <a:pt x="106" y="181"/>
                          <a:pt x="92" y="197"/>
                          <a:pt x="72" y="204"/>
                        </a:cubicBezTo>
                        <a:cubicBezTo>
                          <a:pt x="69" y="204"/>
                          <a:pt x="16" y="198"/>
                          <a:pt x="12" y="192"/>
                        </a:cubicBezTo>
                        <a:cubicBezTo>
                          <a:pt x="5" y="182"/>
                          <a:pt x="0" y="156"/>
                          <a:pt x="0" y="156"/>
                        </a:cubicBezTo>
                        <a:cubicBezTo>
                          <a:pt x="2" y="150"/>
                          <a:pt x="0" y="139"/>
                          <a:pt x="6" y="138"/>
                        </a:cubicBezTo>
                        <a:cubicBezTo>
                          <a:pt x="44" y="130"/>
                          <a:pt x="116" y="168"/>
                          <a:pt x="162" y="168"/>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a:p>
                </p:txBody>
              </p:sp>
            </p:grpSp>
            <p:grpSp>
              <p:nvGrpSpPr>
                <p:cNvPr id="25246" name="Group 676"/>
                <p:cNvGrpSpPr>
                  <a:grpSpLocks/>
                </p:cNvGrpSpPr>
                <p:nvPr/>
              </p:nvGrpSpPr>
              <p:grpSpPr bwMode="auto">
                <a:xfrm>
                  <a:off x="1009" y="1962"/>
                  <a:ext cx="325" cy="236"/>
                  <a:chOff x="3646" y="2727"/>
                  <a:chExt cx="1048" cy="765"/>
                </a:xfrm>
              </p:grpSpPr>
              <p:sp>
                <p:nvSpPr>
                  <p:cNvPr id="25273" name="Oval 677"/>
                  <p:cNvSpPr>
                    <a:spLocks noChangeArrowheads="1"/>
                  </p:cNvSpPr>
                  <p:nvPr/>
                </p:nvSpPr>
                <p:spPr bwMode="auto">
                  <a:xfrm>
                    <a:off x="4212" y="2926"/>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74" name="Oval 678"/>
                  <p:cNvSpPr>
                    <a:spLocks noChangeArrowheads="1"/>
                  </p:cNvSpPr>
                  <p:nvPr/>
                </p:nvSpPr>
                <p:spPr bwMode="auto">
                  <a:xfrm>
                    <a:off x="3873" y="3407"/>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75" name="Oval 679"/>
                  <p:cNvSpPr>
                    <a:spLocks noChangeArrowheads="1"/>
                  </p:cNvSpPr>
                  <p:nvPr/>
                </p:nvSpPr>
                <p:spPr bwMode="auto">
                  <a:xfrm>
                    <a:off x="4269" y="3011"/>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76" name="Oval 680"/>
                  <p:cNvSpPr>
                    <a:spLocks noChangeArrowheads="1"/>
                  </p:cNvSpPr>
                  <p:nvPr/>
                </p:nvSpPr>
                <p:spPr bwMode="auto">
                  <a:xfrm>
                    <a:off x="4042" y="3124"/>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77" name="Oval 681"/>
                  <p:cNvSpPr>
                    <a:spLocks noChangeArrowheads="1"/>
                  </p:cNvSpPr>
                  <p:nvPr/>
                </p:nvSpPr>
                <p:spPr bwMode="auto">
                  <a:xfrm>
                    <a:off x="4184" y="2982"/>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78" name="Oval 682"/>
                  <p:cNvSpPr>
                    <a:spLocks noChangeArrowheads="1"/>
                  </p:cNvSpPr>
                  <p:nvPr/>
                </p:nvSpPr>
                <p:spPr bwMode="auto">
                  <a:xfrm>
                    <a:off x="4099" y="3153"/>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79" name="Oval 683"/>
                  <p:cNvSpPr>
                    <a:spLocks noChangeArrowheads="1"/>
                  </p:cNvSpPr>
                  <p:nvPr/>
                </p:nvSpPr>
                <p:spPr bwMode="auto">
                  <a:xfrm>
                    <a:off x="4156" y="3096"/>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80" name="Oval 684"/>
                  <p:cNvSpPr>
                    <a:spLocks noChangeArrowheads="1"/>
                  </p:cNvSpPr>
                  <p:nvPr/>
                </p:nvSpPr>
                <p:spPr bwMode="auto">
                  <a:xfrm>
                    <a:off x="4297" y="2897"/>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81" name="Oval 685"/>
                  <p:cNvSpPr>
                    <a:spLocks noChangeArrowheads="1"/>
                  </p:cNvSpPr>
                  <p:nvPr/>
                </p:nvSpPr>
                <p:spPr bwMode="auto">
                  <a:xfrm>
                    <a:off x="4014" y="3351"/>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82" name="Oval 686"/>
                  <p:cNvSpPr>
                    <a:spLocks noChangeArrowheads="1"/>
                  </p:cNvSpPr>
                  <p:nvPr/>
                </p:nvSpPr>
                <p:spPr bwMode="auto">
                  <a:xfrm>
                    <a:off x="3759" y="3209"/>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83" name="Oval 687"/>
                  <p:cNvSpPr>
                    <a:spLocks noChangeArrowheads="1"/>
                  </p:cNvSpPr>
                  <p:nvPr/>
                </p:nvSpPr>
                <p:spPr bwMode="auto">
                  <a:xfrm>
                    <a:off x="3731" y="3294"/>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84" name="Oval 688"/>
                  <p:cNvSpPr>
                    <a:spLocks noChangeArrowheads="1"/>
                  </p:cNvSpPr>
                  <p:nvPr/>
                </p:nvSpPr>
                <p:spPr bwMode="auto">
                  <a:xfrm>
                    <a:off x="4099" y="3266"/>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85" name="Oval 689"/>
                  <p:cNvSpPr>
                    <a:spLocks noChangeArrowheads="1"/>
                  </p:cNvSpPr>
                  <p:nvPr/>
                </p:nvSpPr>
                <p:spPr bwMode="auto">
                  <a:xfrm>
                    <a:off x="3957" y="3323"/>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86" name="Oval 690"/>
                  <p:cNvSpPr>
                    <a:spLocks noChangeArrowheads="1"/>
                  </p:cNvSpPr>
                  <p:nvPr/>
                </p:nvSpPr>
                <p:spPr bwMode="auto">
                  <a:xfrm>
                    <a:off x="4127" y="3209"/>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87" name="Oval 691"/>
                  <p:cNvSpPr>
                    <a:spLocks noChangeArrowheads="1"/>
                  </p:cNvSpPr>
                  <p:nvPr/>
                </p:nvSpPr>
                <p:spPr bwMode="auto">
                  <a:xfrm>
                    <a:off x="4156" y="3323"/>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88" name="Oval 692"/>
                  <p:cNvSpPr>
                    <a:spLocks noChangeArrowheads="1"/>
                  </p:cNvSpPr>
                  <p:nvPr/>
                </p:nvSpPr>
                <p:spPr bwMode="auto">
                  <a:xfrm>
                    <a:off x="4014" y="3323"/>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89" name="Oval 693"/>
                  <p:cNvSpPr>
                    <a:spLocks noChangeArrowheads="1"/>
                  </p:cNvSpPr>
                  <p:nvPr/>
                </p:nvSpPr>
                <p:spPr bwMode="auto">
                  <a:xfrm>
                    <a:off x="4184" y="3067"/>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90" name="Oval 694"/>
                  <p:cNvSpPr>
                    <a:spLocks noChangeArrowheads="1"/>
                  </p:cNvSpPr>
                  <p:nvPr/>
                </p:nvSpPr>
                <p:spPr bwMode="auto">
                  <a:xfrm>
                    <a:off x="3759" y="3379"/>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91" name="Oval 695"/>
                  <p:cNvSpPr>
                    <a:spLocks noChangeArrowheads="1"/>
                  </p:cNvSpPr>
                  <p:nvPr/>
                </p:nvSpPr>
                <p:spPr bwMode="auto">
                  <a:xfrm>
                    <a:off x="3646" y="3266"/>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92" name="Oval 696"/>
                  <p:cNvSpPr>
                    <a:spLocks noChangeArrowheads="1"/>
                  </p:cNvSpPr>
                  <p:nvPr/>
                </p:nvSpPr>
                <p:spPr bwMode="auto">
                  <a:xfrm>
                    <a:off x="4411" y="2869"/>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93" name="Oval 697"/>
                  <p:cNvSpPr>
                    <a:spLocks noChangeArrowheads="1"/>
                  </p:cNvSpPr>
                  <p:nvPr/>
                </p:nvSpPr>
                <p:spPr bwMode="auto">
                  <a:xfrm>
                    <a:off x="4496" y="2784"/>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94" name="Oval 698"/>
                  <p:cNvSpPr>
                    <a:spLocks noChangeArrowheads="1"/>
                  </p:cNvSpPr>
                  <p:nvPr/>
                </p:nvSpPr>
                <p:spPr bwMode="auto">
                  <a:xfrm>
                    <a:off x="4354" y="2841"/>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95" name="Oval 699"/>
                  <p:cNvSpPr>
                    <a:spLocks noChangeArrowheads="1"/>
                  </p:cNvSpPr>
                  <p:nvPr/>
                </p:nvSpPr>
                <p:spPr bwMode="auto">
                  <a:xfrm>
                    <a:off x="4524" y="2727"/>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96" name="Oval 700"/>
                  <p:cNvSpPr>
                    <a:spLocks noChangeArrowheads="1"/>
                  </p:cNvSpPr>
                  <p:nvPr/>
                </p:nvSpPr>
                <p:spPr bwMode="auto">
                  <a:xfrm>
                    <a:off x="4553" y="2841"/>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97" name="Oval 701"/>
                  <p:cNvSpPr>
                    <a:spLocks noChangeArrowheads="1"/>
                  </p:cNvSpPr>
                  <p:nvPr/>
                </p:nvSpPr>
                <p:spPr bwMode="auto">
                  <a:xfrm>
                    <a:off x="4411" y="2841"/>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nvGrpSpPr>
                <p:cNvPr id="25247" name="Group 702"/>
                <p:cNvGrpSpPr>
                  <a:grpSpLocks/>
                </p:cNvGrpSpPr>
                <p:nvPr/>
              </p:nvGrpSpPr>
              <p:grpSpPr bwMode="auto">
                <a:xfrm rot="6878788">
                  <a:off x="879" y="1099"/>
                  <a:ext cx="325" cy="236"/>
                  <a:chOff x="3646" y="2727"/>
                  <a:chExt cx="1048" cy="765"/>
                </a:xfrm>
              </p:grpSpPr>
              <p:sp>
                <p:nvSpPr>
                  <p:cNvPr id="25248" name="Oval 703"/>
                  <p:cNvSpPr>
                    <a:spLocks noChangeArrowheads="1"/>
                  </p:cNvSpPr>
                  <p:nvPr/>
                </p:nvSpPr>
                <p:spPr bwMode="auto">
                  <a:xfrm>
                    <a:off x="4212" y="2926"/>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49" name="Oval 704"/>
                  <p:cNvSpPr>
                    <a:spLocks noChangeArrowheads="1"/>
                  </p:cNvSpPr>
                  <p:nvPr/>
                </p:nvSpPr>
                <p:spPr bwMode="auto">
                  <a:xfrm>
                    <a:off x="3873" y="3407"/>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50" name="Oval 705"/>
                  <p:cNvSpPr>
                    <a:spLocks noChangeArrowheads="1"/>
                  </p:cNvSpPr>
                  <p:nvPr/>
                </p:nvSpPr>
                <p:spPr bwMode="auto">
                  <a:xfrm>
                    <a:off x="4269" y="3011"/>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51" name="Oval 706"/>
                  <p:cNvSpPr>
                    <a:spLocks noChangeArrowheads="1"/>
                  </p:cNvSpPr>
                  <p:nvPr/>
                </p:nvSpPr>
                <p:spPr bwMode="auto">
                  <a:xfrm>
                    <a:off x="4042" y="3124"/>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52" name="Oval 707"/>
                  <p:cNvSpPr>
                    <a:spLocks noChangeArrowheads="1"/>
                  </p:cNvSpPr>
                  <p:nvPr/>
                </p:nvSpPr>
                <p:spPr bwMode="auto">
                  <a:xfrm>
                    <a:off x="4184" y="2982"/>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53" name="Oval 708"/>
                  <p:cNvSpPr>
                    <a:spLocks noChangeArrowheads="1"/>
                  </p:cNvSpPr>
                  <p:nvPr/>
                </p:nvSpPr>
                <p:spPr bwMode="auto">
                  <a:xfrm>
                    <a:off x="4099" y="3153"/>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54" name="Oval 709"/>
                  <p:cNvSpPr>
                    <a:spLocks noChangeArrowheads="1"/>
                  </p:cNvSpPr>
                  <p:nvPr/>
                </p:nvSpPr>
                <p:spPr bwMode="auto">
                  <a:xfrm>
                    <a:off x="4156" y="3096"/>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55" name="Oval 710"/>
                  <p:cNvSpPr>
                    <a:spLocks noChangeArrowheads="1"/>
                  </p:cNvSpPr>
                  <p:nvPr/>
                </p:nvSpPr>
                <p:spPr bwMode="auto">
                  <a:xfrm>
                    <a:off x="4297" y="2897"/>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56" name="Oval 711"/>
                  <p:cNvSpPr>
                    <a:spLocks noChangeArrowheads="1"/>
                  </p:cNvSpPr>
                  <p:nvPr/>
                </p:nvSpPr>
                <p:spPr bwMode="auto">
                  <a:xfrm>
                    <a:off x="4014" y="3351"/>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57" name="Oval 712"/>
                  <p:cNvSpPr>
                    <a:spLocks noChangeArrowheads="1"/>
                  </p:cNvSpPr>
                  <p:nvPr/>
                </p:nvSpPr>
                <p:spPr bwMode="auto">
                  <a:xfrm>
                    <a:off x="3759" y="3209"/>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58" name="Oval 713"/>
                  <p:cNvSpPr>
                    <a:spLocks noChangeArrowheads="1"/>
                  </p:cNvSpPr>
                  <p:nvPr/>
                </p:nvSpPr>
                <p:spPr bwMode="auto">
                  <a:xfrm>
                    <a:off x="3731" y="3294"/>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59" name="Oval 714"/>
                  <p:cNvSpPr>
                    <a:spLocks noChangeArrowheads="1"/>
                  </p:cNvSpPr>
                  <p:nvPr/>
                </p:nvSpPr>
                <p:spPr bwMode="auto">
                  <a:xfrm>
                    <a:off x="4099" y="3266"/>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60" name="Oval 715"/>
                  <p:cNvSpPr>
                    <a:spLocks noChangeArrowheads="1"/>
                  </p:cNvSpPr>
                  <p:nvPr/>
                </p:nvSpPr>
                <p:spPr bwMode="auto">
                  <a:xfrm>
                    <a:off x="3957" y="3323"/>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61" name="Oval 716"/>
                  <p:cNvSpPr>
                    <a:spLocks noChangeArrowheads="1"/>
                  </p:cNvSpPr>
                  <p:nvPr/>
                </p:nvSpPr>
                <p:spPr bwMode="auto">
                  <a:xfrm>
                    <a:off x="4127" y="3209"/>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62" name="Oval 717"/>
                  <p:cNvSpPr>
                    <a:spLocks noChangeArrowheads="1"/>
                  </p:cNvSpPr>
                  <p:nvPr/>
                </p:nvSpPr>
                <p:spPr bwMode="auto">
                  <a:xfrm>
                    <a:off x="4156" y="3323"/>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63" name="Oval 718"/>
                  <p:cNvSpPr>
                    <a:spLocks noChangeArrowheads="1"/>
                  </p:cNvSpPr>
                  <p:nvPr/>
                </p:nvSpPr>
                <p:spPr bwMode="auto">
                  <a:xfrm>
                    <a:off x="4014" y="3323"/>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64" name="Oval 719"/>
                  <p:cNvSpPr>
                    <a:spLocks noChangeArrowheads="1"/>
                  </p:cNvSpPr>
                  <p:nvPr/>
                </p:nvSpPr>
                <p:spPr bwMode="auto">
                  <a:xfrm>
                    <a:off x="4184" y="3067"/>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65" name="Oval 720"/>
                  <p:cNvSpPr>
                    <a:spLocks noChangeArrowheads="1"/>
                  </p:cNvSpPr>
                  <p:nvPr/>
                </p:nvSpPr>
                <p:spPr bwMode="auto">
                  <a:xfrm>
                    <a:off x="3759" y="3379"/>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66" name="Oval 721"/>
                  <p:cNvSpPr>
                    <a:spLocks noChangeArrowheads="1"/>
                  </p:cNvSpPr>
                  <p:nvPr/>
                </p:nvSpPr>
                <p:spPr bwMode="auto">
                  <a:xfrm>
                    <a:off x="3646" y="3266"/>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67" name="Oval 722"/>
                  <p:cNvSpPr>
                    <a:spLocks noChangeArrowheads="1"/>
                  </p:cNvSpPr>
                  <p:nvPr/>
                </p:nvSpPr>
                <p:spPr bwMode="auto">
                  <a:xfrm>
                    <a:off x="4411" y="2869"/>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68" name="Oval 723"/>
                  <p:cNvSpPr>
                    <a:spLocks noChangeArrowheads="1"/>
                  </p:cNvSpPr>
                  <p:nvPr/>
                </p:nvSpPr>
                <p:spPr bwMode="auto">
                  <a:xfrm>
                    <a:off x="4496" y="2784"/>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69" name="Oval 724"/>
                  <p:cNvSpPr>
                    <a:spLocks noChangeArrowheads="1"/>
                  </p:cNvSpPr>
                  <p:nvPr/>
                </p:nvSpPr>
                <p:spPr bwMode="auto">
                  <a:xfrm>
                    <a:off x="4354" y="2841"/>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70" name="Oval 725"/>
                  <p:cNvSpPr>
                    <a:spLocks noChangeArrowheads="1"/>
                  </p:cNvSpPr>
                  <p:nvPr/>
                </p:nvSpPr>
                <p:spPr bwMode="auto">
                  <a:xfrm>
                    <a:off x="4524" y="2727"/>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71" name="Oval 726"/>
                  <p:cNvSpPr>
                    <a:spLocks noChangeArrowheads="1"/>
                  </p:cNvSpPr>
                  <p:nvPr/>
                </p:nvSpPr>
                <p:spPr bwMode="auto">
                  <a:xfrm>
                    <a:off x="4553" y="2841"/>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272" name="Oval 727"/>
                  <p:cNvSpPr>
                    <a:spLocks noChangeArrowheads="1"/>
                  </p:cNvSpPr>
                  <p:nvPr/>
                </p:nvSpPr>
                <p:spPr bwMode="auto">
                  <a:xfrm>
                    <a:off x="4411" y="2841"/>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grpSp>
            <p:nvGrpSpPr>
              <p:cNvPr id="25189" name="Group 728"/>
              <p:cNvGrpSpPr>
                <a:grpSpLocks/>
              </p:cNvGrpSpPr>
              <p:nvPr/>
            </p:nvGrpSpPr>
            <p:grpSpPr bwMode="auto">
              <a:xfrm>
                <a:off x="584" y="1224"/>
                <a:ext cx="85" cy="227"/>
                <a:chOff x="2029" y="3039"/>
                <a:chExt cx="794" cy="681"/>
              </a:xfrm>
            </p:grpSpPr>
            <p:sp>
              <p:nvSpPr>
                <p:cNvPr id="25216" name="Oval 729"/>
                <p:cNvSpPr>
                  <a:spLocks noChangeArrowheads="1"/>
                </p:cNvSpPr>
                <p:nvPr/>
              </p:nvSpPr>
              <p:spPr bwMode="auto">
                <a:xfrm>
                  <a:off x="2369" y="3181"/>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17" name="Oval 730"/>
                <p:cNvSpPr>
                  <a:spLocks noChangeArrowheads="1"/>
                </p:cNvSpPr>
                <p:nvPr/>
              </p:nvSpPr>
              <p:spPr bwMode="auto">
                <a:xfrm>
                  <a:off x="2256" y="3237"/>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18" name="Oval 731"/>
                <p:cNvSpPr>
                  <a:spLocks noChangeArrowheads="1"/>
                </p:cNvSpPr>
                <p:nvPr/>
              </p:nvSpPr>
              <p:spPr bwMode="auto">
                <a:xfrm>
                  <a:off x="2398" y="3606"/>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19" name="Oval 732"/>
                <p:cNvSpPr>
                  <a:spLocks noChangeArrowheads="1"/>
                </p:cNvSpPr>
                <p:nvPr/>
              </p:nvSpPr>
              <p:spPr bwMode="auto">
                <a:xfrm>
                  <a:off x="2199" y="3379"/>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20" name="Oval 733"/>
                <p:cNvSpPr>
                  <a:spLocks noChangeArrowheads="1"/>
                </p:cNvSpPr>
                <p:nvPr/>
              </p:nvSpPr>
              <p:spPr bwMode="auto">
                <a:xfrm>
                  <a:off x="2341" y="3237"/>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21" name="Oval 734"/>
                <p:cNvSpPr>
                  <a:spLocks noChangeArrowheads="1"/>
                </p:cNvSpPr>
                <p:nvPr/>
              </p:nvSpPr>
              <p:spPr bwMode="auto">
                <a:xfrm>
                  <a:off x="2256" y="3408"/>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22" name="Oval 735"/>
                <p:cNvSpPr>
                  <a:spLocks noChangeArrowheads="1"/>
                </p:cNvSpPr>
                <p:nvPr/>
              </p:nvSpPr>
              <p:spPr bwMode="auto">
                <a:xfrm>
                  <a:off x="2313" y="3351"/>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23" name="Oval 736"/>
                <p:cNvSpPr>
                  <a:spLocks noChangeArrowheads="1"/>
                </p:cNvSpPr>
                <p:nvPr/>
              </p:nvSpPr>
              <p:spPr bwMode="auto">
                <a:xfrm>
                  <a:off x="2426" y="3492"/>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24" name="Oval 737"/>
                <p:cNvSpPr>
                  <a:spLocks noChangeArrowheads="1"/>
                </p:cNvSpPr>
                <p:nvPr/>
              </p:nvSpPr>
              <p:spPr bwMode="auto">
                <a:xfrm>
                  <a:off x="2171" y="3606"/>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25" name="Oval 738"/>
                <p:cNvSpPr>
                  <a:spLocks noChangeArrowheads="1"/>
                </p:cNvSpPr>
                <p:nvPr/>
              </p:nvSpPr>
              <p:spPr bwMode="auto">
                <a:xfrm>
                  <a:off x="2142" y="3039"/>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26" name="Oval 739"/>
                <p:cNvSpPr>
                  <a:spLocks noChangeArrowheads="1"/>
                </p:cNvSpPr>
                <p:nvPr/>
              </p:nvSpPr>
              <p:spPr bwMode="auto">
                <a:xfrm>
                  <a:off x="2114" y="3124"/>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27" name="Oval 740"/>
                <p:cNvSpPr>
                  <a:spLocks noChangeArrowheads="1"/>
                </p:cNvSpPr>
                <p:nvPr/>
              </p:nvSpPr>
              <p:spPr bwMode="auto">
                <a:xfrm>
                  <a:off x="2256" y="3521"/>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28" name="Oval 741"/>
                <p:cNvSpPr>
                  <a:spLocks noChangeArrowheads="1"/>
                </p:cNvSpPr>
                <p:nvPr/>
              </p:nvSpPr>
              <p:spPr bwMode="auto">
                <a:xfrm>
                  <a:off x="2114" y="3578"/>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29" name="Oval 742"/>
                <p:cNvSpPr>
                  <a:spLocks noChangeArrowheads="1"/>
                </p:cNvSpPr>
                <p:nvPr/>
              </p:nvSpPr>
              <p:spPr bwMode="auto">
                <a:xfrm>
                  <a:off x="2284" y="3464"/>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30" name="Oval 743"/>
                <p:cNvSpPr>
                  <a:spLocks noChangeArrowheads="1"/>
                </p:cNvSpPr>
                <p:nvPr/>
              </p:nvSpPr>
              <p:spPr bwMode="auto">
                <a:xfrm>
                  <a:off x="2313" y="3578"/>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31" name="Oval 744"/>
                <p:cNvSpPr>
                  <a:spLocks noChangeArrowheads="1"/>
                </p:cNvSpPr>
                <p:nvPr/>
              </p:nvSpPr>
              <p:spPr bwMode="auto">
                <a:xfrm>
                  <a:off x="2171" y="3578"/>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32" name="Oval 745"/>
                <p:cNvSpPr>
                  <a:spLocks noChangeArrowheads="1"/>
                </p:cNvSpPr>
                <p:nvPr/>
              </p:nvSpPr>
              <p:spPr bwMode="auto">
                <a:xfrm>
                  <a:off x="2341" y="3322"/>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33" name="Oval 746"/>
                <p:cNvSpPr>
                  <a:spLocks noChangeArrowheads="1"/>
                </p:cNvSpPr>
                <p:nvPr/>
              </p:nvSpPr>
              <p:spPr bwMode="auto">
                <a:xfrm>
                  <a:off x="2142" y="3209"/>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34" name="Oval 747"/>
                <p:cNvSpPr>
                  <a:spLocks noChangeArrowheads="1"/>
                </p:cNvSpPr>
                <p:nvPr/>
              </p:nvSpPr>
              <p:spPr bwMode="auto">
                <a:xfrm>
                  <a:off x="2029" y="3096"/>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35" name="Oval 748"/>
                <p:cNvSpPr>
                  <a:spLocks noChangeArrowheads="1"/>
                </p:cNvSpPr>
                <p:nvPr/>
              </p:nvSpPr>
              <p:spPr bwMode="auto">
                <a:xfrm>
                  <a:off x="2540" y="3464"/>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36" name="Oval 749"/>
                <p:cNvSpPr>
                  <a:spLocks noChangeArrowheads="1"/>
                </p:cNvSpPr>
                <p:nvPr/>
              </p:nvSpPr>
              <p:spPr bwMode="auto">
                <a:xfrm>
                  <a:off x="2625" y="3379"/>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37" name="Oval 750"/>
                <p:cNvSpPr>
                  <a:spLocks noChangeArrowheads="1"/>
                </p:cNvSpPr>
                <p:nvPr/>
              </p:nvSpPr>
              <p:spPr bwMode="auto">
                <a:xfrm>
                  <a:off x="2483" y="3436"/>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38" name="Oval 751"/>
                <p:cNvSpPr>
                  <a:spLocks noChangeArrowheads="1"/>
                </p:cNvSpPr>
                <p:nvPr/>
              </p:nvSpPr>
              <p:spPr bwMode="auto">
                <a:xfrm>
                  <a:off x="2653" y="3322"/>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39" name="Oval 752"/>
                <p:cNvSpPr>
                  <a:spLocks noChangeArrowheads="1"/>
                </p:cNvSpPr>
                <p:nvPr/>
              </p:nvSpPr>
              <p:spPr bwMode="auto">
                <a:xfrm>
                  <a:off x="2682" y="3436"/>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40" name="Oval 753"/>
                <p:cNvSpPr>
                  <a:spLocks noChangeArrowheads="1"/>
                </p:cNvSpPr>
                <p:nvPr/>
              </p:nvSpPr>
              <p:spPr bwMode="auto">
                <a:xfrm>
                  <a:off x="2540" y="3436"/>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grpSp>
          <p:grpSp>
            <p:nvGrpSpPr>
              <p:cNvPr id="25190" name="Group 754"/>
              <p:cNvGrpSpPr>
                <a:grpSpLocks/>
              </p:cNvGrpSpPr>
              <p:nvPr/>
            </p:nvGrpSpPr>
            <p:grpSpPr bwMode="auto">
              <a:xfrm>
                <a:off x="555" y="2075"/>
                <a:ext cx="113" cy="198"/>
                <a:chOff x="2029" y="3039"/>
                <a:chExt cx="794" cy="681"/>
              </a:xfrm>
            </p:grpSpPr>
            <p:sp>
              <p:nvSpPr>
                <p:cNvPr id="25191" name="Oval 755"/>
                <p:cNvSpPr>
                  <a:spLocks noChangeArrowheads="1"/>
                </p:cNvSpPr>
                <p:nvPr/>
              </p:nvSpPr>
              <p:spPr bwMode="auto">
                <a:xfrm>
                  <a:off x="2369" y="3181"/>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92" name="Oval 756"/>
                <p:cNvSpPr>
                  <a:spLocks noChangeArrowheads="1"/>
                </p:cNvSpPr>
                <p:nvPr/>
              </p:nvSpPr>
              <p:spPr bwMode="auto">
                <a:xfrm>
                  <a:off x="2256" y="3237"/>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93" name="Oval 757"/>
                <p:cNvSpPr>
                  <a:spLocks noChangeArrowheads="1"/>
                </p:cNvSpPr>
                <p:nvPr/>
              </p:nvSpPr>
              <p:spPr bwMode="auto">
                <a:xfrm>
                  <a:off x="2398" y="3606"/>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94" name="Oval 758"/>
                <p:cNvSpPr>
                  <a:spLocks noChangeArrowheads="1"/>
                </p:cNvSpPr>
                <p:nvPr/>
              </p:nvSpPr>
              <p:spPr bwMode="auto">
                <a:xfrm>
                  <a:off x="2199" y="3379"/>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95" name="Oval 759"/>
                <p:cNvSpPr>
                  <a:spLocks noChangeArrowheads="1"/>
                </p:cNvSpPr>
                <p:nvPr/>
              </p:nvSpPr>
              <p:spPr bwMode="auto">
                <a:xfrm>
                  <a:off x="2341" y="3237"/>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96" name="Oval 760"/>
                <p:cNvSpPr>
                  <a:spLocks noChangeArrowheads="1"/>
                </p:cNvSpPr>
                <p:nvPr/>
              </p:nvSpPr>
              <p:spPr bwMode="auto">
                <a:xfrm>
                  <a:off x="2256" y="3408"/>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97" name="Oval 761"/>
                <p:cNvSpPr>
                  <a:spLocks noChangeArrowheads="1"/>
                </p:cNvSpPr>
                <p:nvPr/>
              </p:nvSpPr>
              <p:spPr bwMode="auto">
                <a:xfrm>
                  <a:off x="2313" y="3351"/>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98" name="Oval 762"/>
                <p:cNvSpPr>
                  <a:spLocks noChangeArrowheads="1"/>
                </p:cNvSpPr>
                <p:nvPr/>
              </p:nvSpPr>
              <p:spPr bwMode="auto">
                <a:xfrm>
                  <a:off x="2426" y="3492"/>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99" name="Oval 763"/>
                <p:cNvSpPr>
                  <a:spLocks noChangeArrowheads="1"/>
                </p:cNvSpPr>
                <p:nvPr/>
              </p:nvSpPr>
              <p:spPr bwMode="auto">
                <a:xfrm>
                  <a:off x="2171" y="3606"/>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00" name="Oval 764"/>
                <p:cNvSpPr>
                  <a:spLocks noChangeArrowheads="1"/>
                </p:cNvSpPr>
                <p:nvPr/>
              </p:nvSpPr>
              <p:spPr bwMode="auto">
                <a:xfrm>
                  <a:off x="2142" y="3039"/>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01" name="Oval 765"/>
                <p:cNvSpPr>
                  <a:spLocks noChangeArrowheads="1"/>
                </p:cNvSpPr>
                <p:nvPr/>
              </p:nvSpPr>
              <p:spPr bwMode="auto">
                <a:xfrm>
                  <a:off x="2114" y="3124"/>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02" name="Oval 766"/>
                <p:cNvSpPr>
                  <a:spLocks noChangeArrowheads="1"/>
                </p:cNvSpPr>
                <p:nvPr/>
              </p:nvSpPr>
              <p:spPr bwMode="auto">
                <a:xfrm>
                  <a:off x="2256" y="3521"/>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03" name="Oval 767"/>
                <p:cNvSpPr>
                  <a:spLocks noChangeArrowheads="1"/>
                </p:cNvSpPr>
                <p:nvPr/>
              </p:nvSpPr>
              <p:spPr bwMode="auto">
                <a:xfrm>
                  <a:off x="2114" y="3578"/>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04" name="Oval 768"/>
                <p:cNvSpPr>
                  <a:spLocks noChangeArrowheads="1"/>
                </p:cNvSpPr>
                <p:nvPr/>
              </p:nvSpPr>
              <p:spPr bwMode="auto">
                <a:xfrm>
                  <a:off x="2284" y="3464"/>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05" name="Oval 769"/>
                <p:cNvSpPr>
                  <a:spLocks noChangeArrowheads="1"/>
                </p:cNvSpPr>
                <p:nvPr/>
              </p:nvSpPr>
              <p:spPr bwMode="auto">
                <a:xfrm>
                  <a:off x="2313" y="3578"/>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06" name="Oval 770"/>
                <p:cNvSpPr>
                  <a:spLocks noChangeArrowheads="1"/>
                </p:cNvSpPr>
                <p:nvPr/>
              </p:nvSpPr>
              <p:spPr bwMode="auto">
                <a:xfrm>
                  <a:off x="2171" y="3578"/>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07" name="Oval 771"/>
                <p:cNvSpPr>
                  <a:spLocks noChangeArrowheads="1"/>
                </p:cNvSpPr>
                <p:nvPr/>
              </p:nvSpPr>
              <p:spPr bwMode="auto">
                <a:xfrm>
                  <a:off x="2341" y="3322"/>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08" name="Oval 772"/>
                <p:cNvSpPr>
                  <a:spLocks noChangeArrowheads="1"/>
                </p:cNvSpPr>
                <p:nvPr/>
              </p:nvSpPr>
              <p:spPr bwMode="auto">
                <a:xfrm>
                  <a:off x="2142" y="3209"/>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09" name="Oval 773"/>
                <p:cNvSpPr>
                  <a:spLocks noChangeArrowheads="1"/>
                </p:cNvSpPr>
                <p:nvPr/>
              </p:nvSpPr>
              <p:spPr bwMode="auto">
                <a:xfrm>
                  <a:off x="2029" y="3096"/>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10" name="Oval 774"/>
                <p:cNvSpPr>
                  <a:spLocks noChangeArrowheads="1"/>
                </p:cNvSpPr>
                <p:nvPr/>
              </p:nvSpPr>
              <p:spPr bwMode="auto">
                <a:xfrm>
                  <a:off x="2540" y="3464"/>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11" name="Oval 775"/>
                <p:cNvSpPr>
                  <a:spLocks noChangeArrowheads="1"/>
                </p:cNvSpPr>
                <p:nvPr/>
              </p:nvSpPr>
              <p:spPr bwMode="auto">
                <a:xfrm>
                  <a:off x="2625" y="3379"/>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12" name="Oval 776"/>
                <p:cNvSpPr>
                  <a:spLocks noChangeArrowheads="1"/>
                </p:cNvSpPr>
                <p:nvPr/>
              </p:nvSpPr>
              <p:spPr bwMode="auto">
                <a:xfrm>
                  <a:off x="2483" y="3436"/>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13" name="Oval 777"/>
                <p:cNvSpPr>
                  <a:spLocks noChangeArrowheads="1"/>
                </p:cNvSpPr>
                <p:nvPr/>
              </p:nvSpPr>
              <p:spPr bwMode="auto">
                <a:xfrm>
                  <a:off x="2653" y="3322"/>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14" name="Oval 778"/>
                <p:cNvSpPr>
                  <a:spLocks noChangeArrowheads="1"/>
                </p:cNvSpPr>
                <p:nvPr/>
              </p:nvSpPr>
              <p:spPr bwMode="auto">
                <a:xfrm>
                  <a:off x="2682" y="3436"/>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215" name="Oval 779"/>
                <p:cNvSpPr>
                  <a:spLocks noChangeArrowheads="1"/>
                </p:cNvSpPr>
                <p:nvPr/>
              </p:nvSpPr>
              <p:spPr bwMode="auto">
                <a:xfrm>
                  <a:off x="2540" y="3436"/>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grpSp>
        </p:grpSp>
        <p:grpSp>
          <p:nvGrpSpPr>
            <p:cNvPr id="25136" name="Group 780"/>
            <p:cNvGrpSpPr>
              <a:grpSpLocks/>
            </p:cNvGrpSpPr>
            <p:nvPr/>
          </p:nvGrpSpPr>
          <p:grpSpPr bwMode="auto">
            <a:xfrm>
              <a:off x="555" y="1706"/>
              <a:ext cx="141" cy="199"/>
              <a:chOff x="2965" y="2103"/>
              <a:chExt cx="822" cy="738"/>
            </a:xfrm>
          </p:grpSpPr>
          <p:sp>
            <p:nvSpPr>
              <p:cNvPr id="25163" name="Oval 781"/>
              <p:cNvSpPr>
                <a:spLocks noChangeArrowheads="1"/>
              </p:cNvSpPr>
              <p:nvPr/>
            </p:nvSpPr>
            <p:spPr bwMode="auto">
              <a:xfrm>
                <a:off x="3305" y="2302"/>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64" name="Oval 782"/>
              <p:cNvSpPr>
                <a:spLocks noChangeArrowheads="1"/>
              </p:cNvSpPr>
              <p:nvPr/>
            </p:nvSpPr>
            <p:spPr bwMode="auto">
              <a:xfrm>
                <a:off x="3192" y="2358"/>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65" name="Oval 783"/>
              <p:cNvSpPr>
                <a:spLocks noChangeArrowheads="1"/>
              </p:cNvSpPr>
              <p:nvPr/>
            </p:nvSpPr>
            <p:spPr bwMode="auto">
              <a:xfrm>
                <a:off x="3362" y="2387"/>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66" name="Oval 784"/>
              <p:cNvSpPr>
                <a:spLocks noChangeArrowheads="1"/>
              </p:cNvSpPr>
              <p:nvPr/>
            </p:nvSpPr>
            <p:spPr bwMode="auto">
              <a:xfrm>
                <a:off x="3135" y="2500"/>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67" name="Oval 785"/>
              <p:cNvSpPr>
                <a:spLocks noChangeArrowheads="1"/>
              </p:cNvSpPr>
              <p:nvPr/>
            </p:nvSpPr>
            <p:spPr bwMode="auto">
              <a:xfrm>
                <a:off x="3277" y="2358"/>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68" name="Oval 786"/>
              <p:cNvSpPr>
                <a:spLocks noChangeArrowheads="1"/>
              </p:cNvSpPr>
              <p:nvPr/>
            </p:nvSpPr>
            <p:spPr bwMode="auto">
              <a:xfrm>
                <a:off x="3192" y="2529"/>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69" name="Oval 787"/>
              <p:cNvSpPr>
                <a:spLocks noChangeArrowheads="1"/>
              </p:cNvSpPr>
              <p:nvPr/>
            </p:nvSpPr>
            <p:spPr bwMode="auto">
              <a:xfrm>
                <a:off x="3249" y="2472"/>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70" name="Oval 788"/>
              <p:cNvSpPr>
                <a:spLocks noChangeArrowheads="1"/>
              </p:cNvSpPr>
              <p:nvPr/>
            </p:nvSpPr>
            <p:spPr bwMode="auto">
              <a:xfrm>
                <a:off x="3390" y="2273"/>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71" name="Oval 789"/>
              <p:cNvSpPr>
                <a:spLocks noChangeArrowheads="1"/>
              </p:cNvSpPr>
              <p:nvPr/>
            </p:nvSpPr>
            <p:spPr bwMode="auto">
              <a:xfrm>
                <a:off x="3107" y="2727"/>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72" name="Oval 790"/>
              <p:cNvSpPr>
                <a:spLocks noChangeArrowheads="1"/>
              </p:cNvSpPr>
              <p:nvPr/>
            </p:nvSpPr>
            <p:spPr bwMode="auto">
              <a:xfrm>
                <a:off x="3078" y="2160"/>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73" name="Oval 791"/>
              <p:cNvSpPr>
                <a:spLocks noChangeArrowheads="1"/>
              </p:cNvSpPr>
              <p:nvPr/>
            </p:nvSpPr>
            <p:spPr bwMode="auto">
              <a:xfrm>
                <a:off x="3050" y="2245"/>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74" name="Oval 792"/>
              <p:cNvSpPr>
                <a:spLocks noChangeArrowheads="1"/>
              </p:cNvSpPr>
              <p:nvPr/>
            </p:nvSpPr>
            <p:spPr bwMode="auto">
              <a:xfrm>
                <a:off x="3192" y="2642"/>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75" name="Oval 793"/>
              <p:cNvSpPr>
                <a:spLocks noChangeArrowheads="1"/>
              </p:cNvSpPr>
              <p:nvPr/>
            </p:nvSpPr>
            <p:spPr bwMode="auto">
              <a:xfrm>
                <a:off x="3050" y="2699"/>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76" name="Oval 794"/>
              <p:cNvSpPr>
                <a:spLocks noChangeArrowheads="1"/>
              </p:cNvSpPr>
              <p:nvPr/>
            </p:nvSpPr>
            <p:spPr bwMode="auto">
              <a:xfrm>
                <a:off x="3220" y="2585"/>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77" name="Oval 795"/>
              <p:cNvSpPr>
                <a:spLocks noChangeArrowheads="1"/>
              </p:cNvSpPr>
              <p:nvPr/>
            </p:nvSpPr>
            <p:spPr bwMode="auto">
              <a:xfrm>
                <a:off x="3249" y="2699"/>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78" name="Oval 796"/>
              <p:cNvSpPr>
                <a:spLocks noChangeArrowheads="1"/>
              </p:cNvSpPr>
              <p:nvPr/>
            </p:nvSpPr>
            <p:spPr bwMode="auto">
              <a:xfrm>
                <a:off x="3107" y="2699"/>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79" name="Oval 797"/>
              <p:cNvSpPr>
                <a:spLocks noChangeArrowheads="1"/>
              </p:cNvSpPr>
              <p:nvPr/>
            </p:nvSpPr>
            <p:spPr bwMode="auto">
              <a:xfrm>
                <a:off x="3277" y="2443"/>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80" name="Oval 798"/>
              <p:cNvSpPr>
                <a:spLocks noChangeArrowheads="1"/>
              </p:cNvSpPr>
              <p:nvPr/>
            </p:nvSpPr>
            <p:spPr bwMode="auto">
              <a:xfrm>
                <a:off x="3078" y="2330"/>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81" name="Oval 799"/>
              <p:cNvSpPr>
                <a:spLocks noChangeArrowheads="1"/>
              </p:cNvSpPr>
              <p:nvPr/>
            </p:nvSpPr>
            <p:spPr bwMode="auto">
              <a:xfrm>
                <a:off x="2965" y="2217"/>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82" name="Oval 800"/>
              <p:cNvSpPr>
                <a:spLocks noChangeArrowheads="1"/>
              </p:cNvSpPr>
              <p:nvPr/>
            </p:nvSpPr>
            <p:spPr bwMode="auto">
              <a:xfrm>
                <a:off x="3504" y="2245"/>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83" name="Oval 801"/>
              <p:cNvSpPr>
                <a:spLocks noChangeArrowheads="1"/>
              </p:cNvSpPr>
              <p:nvPr/>
            </p:nvSpPr>
            <p:spPr bwMode="auto">
              <a:xfrm>
                <a:off x="3589" y="2160"/>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84" name="Oval 802"/>
              <p:cNvSpPr>
                <a:spLocks noChangeArrowheads="1"/>
              </p:cNvSpPr>
              <p:nvPr/>
            </p:nvSpPr>
            <p:spPr bwMode="auto">
              <a:xfrm>
                <a:off x="3447" y="2217"/>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85" name="Oval 803"/>
              <p:cNvSpPr>
                <a:spLocks noChangeArrowheads="1"/>
              </p:cNvSpPr>
              <p:nvPr/>
            </p:nvSpPr>
            <p:spPr bwMode="auto">
              <a:xfrm>
                <a:off x="3617" y="2103"/>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86" name="Oval 804"/>
              <p:cNvSpPr>
                <a:spLocks noChangeArrowheads="1"/>
              </p:cNvSpPr>
              <p:nvPr/>
            </p:nvSpPr>
            <p:spPr bwMode="auto">
              <a:xfrm>
                <a:off x="3646" y="2217"/>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87" name="Oval 805"/>
              <p:cNvSpPr>
                <a:spLocks noChangeArrowheads="1"/>
              </p:cNvSpPr>
              <p:nvPr/>
            </p:nvSpPr>
            <p:spPr bwMode="auto">
              <a:xfrm>
                <a:off x="3504" y="2217"/>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grpSp>
        <p:grpSp>
          <p:nvGrpSpPr>
            <p:cNvPr id="25137" name="Group 806"/>
            <p:cNvGrpSpPr>
              <a:grpSpLocks/>
            </p:cNvGrpSpPr>
            <p:nvPr/>
          </p:nvGrpSpPr>
          <p:grpSpPr bwMode="auto">
            <a:xfrm>
              <a:off x="555" y="1905"/>
              <a:ext cx="85" cy="143"/>
              <a:chOff x="2965" y="2103"/>
              <a:chExt cx="822" cy="738"/>
            </a:xfrm>
          </p:grpSpPr>
          <p:sp>
            <p:nvSpPr>
              <p:cNvPr id="25138" name="Oval 807"/>
              <p:cNvSpPr>
                <a:spLocks noChangeArrowheads="1"/>
              </p:cNvSpPr>
              <p:nvPr/>
            </p:nvSpPr>
            <p:spPr bwMode="auto">
              <a:xfrm>
                <a:off x="3305" y="2302"/>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39" name="Oval 808"/>
              <p:cNvSpPr>
                <a:spLocks noChangeArrowheads="1"/>
              </p:cNvSpPr>
              <p:nvPr/>
            </p:nvSpPr>
            <p:spPr bwMode="auto">
              <a:xfrm>
                <a:off x="3192" y="2358"/>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40" name="Oval 809"/>
              <p:cNvSpPr>
                <a:spLocks noChangeArrowheads="1"/>
              </p:cNvSpPr>
              <p:nvPr/>
            </p:nvSpPr>
            <p:spPr bwMode="auto">
              <a:xfrm>
                <a:off x="3362" y="2387"/>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41" name="Oval 810"/>
              <p:cNvSpPr>
                <a:spLocks noChangeArrowheads="1"/>
              </p:cNvSpPr>
              <p:nvPr/>
            </p:nvSpPr>
            <p:spPr bwMode="auto">
              <a:xfrm>
                <a:off x="3135" y="2500"/>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42" name="Oval 811"/>
              <p:cNvSpPr>
                <a:spLocks noChangeArrowheads="1"/>
              </p:cNvSpPr>
              <p:nvPr/>
            </p:nvSpPr>
            <p:spPr bwMode="auto">
              <a:xfrm>
                <a:off x="3277" y="2358"/>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43" name="Oval 812"/>
              <p:cNvSpPr>
                <a:spLocks noChangeArrowheads="1"/>
              </p:cNvSpPr>
              <p:nvPr/>
            </p:nvSpPr>
            <p:spPr bwMode="auto">
              <a:xfrm>
                <a:off x="3192" y="2529"/>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44" name="Oval 813"/>
              <p:cNvSpPr>
                <a:spLocks noChangeArrowheads="1"/>
              </p:cNvSpPr>
              <p:nvPr/>
            </p:nvSpPr>
            <p:spPr bwMode="auto">
              <a:xfrm>
                <a:off x="3249" y="2472"/>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45" name="Oval 814"/>
              <p:cNvSpPr>
                <a:spLocks noChangeArrowheads="1"/>
              </p:cNvSpPr>
              <p:nvPr/>
            </p:nvSpPr>
            <p:spPr bwMode="auto">
              <a:xfrm>
                <a:off x="3390" y="2273"/>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46" name="Oval 815"/>
              <p:cNvSpPr>
                <a:spLocks noChangeArrowheads="1"/>
              </p:cNvSpPr>
              <p:nvPr/>
            </p:nvSpPr>
            <p:spPr bwMode="auto">
              <a:xfrm>
                <a:off x="3107" y="2727"/>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47" name="Oval 816"/>
              <p:cNvSpPr>
                <a:spLocks noChangeArrowheads="1"/>
              </p:cNvSpPr>
              <p:nvPr/>
            </p:nvSpPr>
            <p:spPr bwMode="auto">
              <a:xfrm>
                <a:off x="3078" y="2160"/>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48" name="Oval 817"/>
              <p:cNvSpPr>
                <a:spLocks noChangeArrowheads="1"/>
              </p:cNvSpPr>
              <p:nvPr/>
            </p:nvSpPr>
            <p:spPr bwMode="auto">
              <a:xfrm>
                <a:off x="3050" y="2245"/>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49" name="Oval 818"/>
              <p:cNvSpPr>
                <a:spLocks noChangeArrowheads="1"/>
              </p:cNvSpPr>
              <p:nvPr/>
            </p:nvSpPr>
            <p:spPr bwMode="auto">
              <a:xfrm>
                <a:off x="3192" y="2642"/>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50" name="Oval 819"/>
              <p:cNvSpPr>
                <a:spLocks noChangeArrowheads="1"/>
              </p:cNvSpPr>
              <p:nvPr/>
            </p:nvSpPr>
            <p:spPr bwMode="auto">
              <a:xfrm>
                <a:off x="3050" y="2699"/>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51" name="Oval 820"/>
              <p:cNvSpPr>
                <a:spLocks noChangeArrowheads="1"/>
              </p:cNvSpPr>
              <p:nvPr/>
            </p:nvSpPr>
            <p:spPr bwMode="auto">
              <a:xfrm>
                <a:off x="3220" y="2585"/>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52" name="Oval 821"/>
              <p:cNvSpPr>
                <a:spLocks noChangeArrowheads="1"/>
              </p:cNvSpPr>
              <p:nvPr/>
            </p:nvSpPr>
            <p:spPr bwMode="auto">
              <a:xfrm>
                <a:off x="3249" y="2699"/>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53" name="Oval 822"/>
              <p:cNvSpPr>
                <a:spLocks noChangeArrowheads="1"/>
              </p:cNvSpPr>
              <p:nvPr/>
            </p:nvSpPr>
            <p:spPr bwMode="auto">
              <a:xfrm>
                <a:off x="3107" y="2699"/>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54" name="Oval 823"/>
              <p:cNvSpPr>
                <a:spLocks noChangeArrowheads="1"/>
              </p:cNvSpPr>
              <p:nvPr/>
            </p:nvSpPr>
            <p:spPr bwMode="auto">
              <a:xfrm>
                <a:off x="3277" y="2443"/>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55" name="Oval 824"/>
              <p:cNvSpPr>
                <a:spLocks noChangeArrowheads="1"/>
              </p:cNvSpPr>
              <p:nvPr/>
            </p:nvSpPr>
            <p:spPr bwMode="auto">
              <a:xfrm>
                <a:off x="3078" y="2330"/>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56" name="Oval 825"/>
              <p:cNvSpPr>
                <a:spLocks noChangeArrowheads="1"/>
              </p:cNvSpPr>
              <p:nvPr/>
            </p:nvSpPr>
            <p:spPr bwMode="auto">
              <a:xfrm>
                <a:off x="2965" y="2217"/>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57" name="Oval 826"/>
              <p:cNvSpPr>
                <a:spLocks noChangeArrowheads="1"/>
              </p:cNvSpPr>
              <p:nvPr/>
            </p:nvSpPr>
            <p:spPr bwMode="auto">
              <a:xfrm>
                <a:off x="3504" y="2245"/>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58" name="Oval 827"/>
              <p:cNvSpPr>
                <a:spLocks noChangeArrowheads="1"/>
              </p:cNvSpPr>
              <p:nvPr/>
            </p:nvSpPr>
            <p:spPr bwMode="auto">
              <a:xfrm>
                <a:off x="3589" y="2160"/>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59" name="Oval 828"/>
              <p:cNvSpPr>
                <a:spLocks noChangeArrowheads="1"/>
              </p:cNvSpPr>
              <p:nvPr/>
            </p:nvSpPr>
            <p:spPr bwMode="auto">
              <a:xfrm>
                <a:off x="3447" y="2217"/>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60" name="Oval 829"/>
              <p:cNvSpPr>
                <a:spLocks noChangeArrowheads="1"/>
              </p:cNvSpPr>
              <p:nvPr/>
            </p:nvSpPr>
            <p:spPr bwMode="auto">
              <a:xfrm>
                <a:off x="3617" y="2103"/>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61" name="Oval 830"/>
              <p:cNvSpPr>
                <a:spLocks noChangeArrowheads="1"/>
              </p:cNvSpPr>
              <p:nvPr/>
            </p:nvSpPr>
            <p:spPr bwMode="auto">
              <a:xfrm>
                <a:off x="3646" y="2217"/>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sp>
            <p:nvSpPr>
              <p:cNvPr id="25162" name="Oval 831"/>
              <p:cNvSpPr>
                <a:spLocks noChangeArrowheads="1"/>
              </p:cNvSpPr>
              <p:nvPr/>
            </p:nvSpPr>
            <p:spPr bwMode="auto">
              <a:xfrm>
                <a:off x="3504" y="2217"/>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pitchFamily="34" charset="0"/>
                </a:endParaRPr>
              </a:p>
            </p:txBody>
          </p:sp>
        </p:grpSp>
      </p:grpSp>
      <p:sp>
        <p:nvSpPr>
          <p:cNvPr id="37705" name="Text Box 841"/>
          <p:cNvSpPr txBox="1">
            <a:spLocks noChangeArrowheads="1"/>
          </p:cNvSpPr>
          <p:nvPr/>
        </p:nvSpPr>
        <p:spPr bwMode="auto">
          <a:xfrm>
            <a:off x="3790950" y="1020763"/>
            <a:ext cx="1752600" cy="457200"/>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u="sng">
                <a:solidFill>
                  <a:srgbClr val="009999"/>
                </a:solidFill>
                <a:latin typeface="Arial Unicode MS" pitchFamily="34" charset="-128"/>
                <a:ea typeface="Arial Unicode MS" pitchFamily="34" charset="-128"/>
                <a:cs typeface="Arial Unicode MS" pitchFamily="34" charset="-128"/>
              </a:rPr>
              <a:t>Filtration</a:t>
            </a:r>
          </a:p>
        </p:txBody>
      </p:sp>
      <p:grpSp>
        <p:nvGrpSpPr>
          <p:cNvPr id="225809" name="Group 1064"/>
          <p:cNvGrpSpPr>
            <a:grpSpLocks/>
          </p:cNvGrpSpPr>
          <p:nvPr/>
        </p:nvGrpSpPr>
        <p:grpSpPr bwMode="auto">
          <a:xfrm>
            <a:off x="2303463" y="2816225"/>
            <a:ext cx="1252537" cy="925513"/>
            <a:chOff x="1451" y="1774"/>
            <a:chExt cx="789" cy="583"/>
          </a:xfrm>
        </p:grpSpPr>
        <p:grpSp>
          <p:nvGrpSpPr>
            <p:cNvPr id="24940" name="Group 611"/>
            <p:cNvGrpSpPr>
              <a:grpSpLocks/>
            </p:cNvGrpSpPr>
            <p:nvPr/>
          </p:nvGrpSpPr>
          <p:grpSpPr bwMode="auto">
            <a:xfrm rot="8057531">
              <a:off x="2136" y="2133"/>
              <a:ext cx="99" cy="108"/>
              <a:chOff x="1803" y="1139"/>
              <a:chExt cx="141" cy="142"/>
            </a:xfrm>
          </p:grpSpPr>
          <p:sp>
            <p:nvSpPr>
              <p:cNvPr id="25133" name="Oval 612"/>
              <p:cNvSpPr>
                <a:spLocks noChangeArrowheads="1"/>
              </p:cNvSpPr>
              <p:nvPr/>
            </p:nvSpPr>
            <p:spPr bwMode="auto">
              <a:xfrm>
                <a:off x="1803" y="1139"/>
                <a:ext cx="141" cy="142"/>
              </a:xfrm>
              <a:prstGeom prst="ellipse">
                <a:avLst/>
              </a:prstGeom>
              <a:solidFill>
                <a:srgbClr val="FFCC99"/>
              </a:solidFill>
              <a:ln w="9525">
                <a:solidFill>
                  <a:srgbClr val="993300"/>
                </a:solidFill>
                <a:round/>
                <a:headEnd/>
                <a:tailEnd/>
              </a:ln>
            </p:spPr>
            <p:txBody>
              <a:bodyPr wrap="none" anchor="ctr"/>
              <a:lstStyle/>
              <a:p>
                <a:endParaRPr lang="en-US">
                  <a:latin typeface="Calibri" pitchFamily="34" charset="0"/>
                </a:endParaRPr>
              </a:p>
            </p:txBody>
          </p:sp>
          <p:sp>
            <p:nvSpPr>
              <p:cNvPr id="25134" name="Freeform 613"/>
              <p:cNvSpPr>
                <a:spLocks/>
              </p:cNvSpPr>
              <p:nvPr/>
            </p:nvSpPr>
            <p:spPr bwMode="auto">
              <a:xfrm>
                <a:off x="1803" y="1168"/>
                <a:ext cx="99" cy="113"/>
              </a:xfrm>
              <a:custGeom>
                <a:avLst/>
                <a:gdLst>
                  <a:gd name="T0" fmla="*/ 0 w 276"/>
                  <a:gd name="T1" fmla="*/ 0 h 324"/>
                  <a:gd name="T2" fmla="*/ 0 w 276"/>
                  <a:gd name="T3" fmla="*/ 0 h 324"/>
                  <a:gd name="T4" fmla="*/ 0 w 276"/>
                  <a:gd name="T5" fmla="*/ 0 h 324"/>
                  <a:gd name="T6" fmla="*/ 0 w 276"/>
                  <a:gd name="T7" fmla="*/ 0 h 324"/>
                  <a:gd name="T8" fmla="*/ 0 w 276"/>
                  <a:gd name="T9" fmla="*/ 0 h 324"/>
                  <a:gd name="T10" fmla="*/ 0 w 276"/>
                  <a:gd name="T11" fmla="*/ 0 h 324"/>
                  <a:gd name="T12" fmla="*/ 0 w 276"/>
                  <a:gd name="T13" fmla="*/ 0 h 324"/>
                  <a:gd name="T14" fmla="*/ 0 w 276"/>
                  <a:gd name="T15" fmla="*/ 0 h 324"/>
                  <a:gd name="T16" fmla="*/ 0 w 276"/>
                  <a:gd name="T17" fmla="*/ 0 h 324"/>
                  <a:gd name="T18" fmla="*/ 0 w 276"/>
                  <a:gd name="T19" fmla="*/ 0 h 324"/>
                  <a:gd name="T20" fmla="*/ 0 w 276"/>
                  <a:gd name="T21" fmla="*/ 0 h 324"/>
                  <a:gd name="T22" fmla="*/ 0 w 276"/>
                  <a:gd name="T23" fmla="*/ 0 h 324"/>
                  <a:gd name="T24" fmla="*/ 0 w 276"/>
                  <a:gd name="T25" fmla="*/ 0 h 324"/>
                  <a:gd name="T26" fmla="*/ 0 w 276"/>
                  <a:gd name="T27" fmla="*/ 0 h 324"/>
                  <a:gd name="T28" fmla="*/ 0 w 276"/>
                  <a:gd name="T29" fmla="*/ 0 h 324"/>
                  <a:gd name="T30" fmla="*/ 0 w 276"/>
                  <a:gd name="T31" fmla="*/ 0 h 324"/>
                  <a:gd name="T32" fmla="*/ 0 w 276"/>
                  <a:gd name="T33" fmla="*/ 0 h 324"/>
                  <a:gd name="T34" fmla="*/ 0 w 276"/>
                  <a:gd name="T35" fmla="*/ 0 h 324"/>
                  <a:gd name="T36" fmla="*/ 0 w 276"/>
                  <a:gd name="T37" fmla="*/ 0 h 324"/>
                  <a:gd name="T38" fmla="*/ 0 w 276"/>
                  <a:gd name="T39" fmla="*/ 0 h 324"/>
                  <a:gd name="T40" fmla="*/ 0 w 276"/>
                  <a:gd name="T41" fmla="*/ 0 h 324"/>
                  <a:gd name="T42" fmla="*/ 0 w 276"/>
                  <a:gd name="T43" fmla="*/ 0 h 324"/>
                  <a:gd name="T44" fmla="*/ 0 w 276"/>
                  <a:gd name="T45" fmla="*/ 0 h 3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6"/>
                  <a:gd name="T70" fmla="*/ 0 h 324"/>
                  <a:gd name="T71" fmla="*/ 276 w 276"/>
                  <a:gd name="T72" fmla="*/ 324 h 3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6" h="324">
                    <a:moveTo>
                      <a:pt x="162" y="168"/>
                    </a:moveTo>
                    <a:cubicBezTo>
                      <a:pt x="150" y="164"/>
                      <a:pt x="138" y="160"/>
                      <a:pt x="126" y="156"/>
                    </a:cubicBezTo>
                    <a:cubicBezTo>
                      <a:pt x="120" y="154"/>
                      <a:pt x="108" y="150"/>
                      <a:pt x="108" y="150"/>
                    </a:cubicBezTo>
                    <a:cubicBezTo>
                      <a:pt x="94" y="129"/>
                      <a:pt x="84" y="116"/>
                      <a:pt x="60" y="108"/>
                    </a:cubicBezTo>
                    <a:cubicBezTo>
                      <a:pt x="47" y="70"/>
                      <a:pt x="89" y="58"/>
                      <a:pt x="120" y="48"/>
                    </a:cubicBezTo>
                    <a:cubicBezTo>
                      <a:pt x="127" y="21"/>
                      <a:pt x="129" y="9"/>
                      <a:pt x="156" y="0"/>
                    </a:cubicBezTo>
                    <a:cubicBezTo>
                      <a:pt x="209" y="9"/>
                      <a:pt x="222" y="12"/>
                      <a:pt x="240" y="66"/>
                    </a:cubicBezTo>
                    <a:cubicBezTo>
                      <a:pt x="245" y="115"/>
                      <a:pt x="250" y="141"/>
                      <a:pt x="276" y="180"/>
                    </a:cubicBezTo>
                    <a:cubicBezTo>
                      <a:pt x="272" y="192"/>
                      <a:pt x="275" y="209"/>
                      <a:pt x="264" y="216"/>
                    </a:cubicBezTo>
                    <a:cubicBezTo>
                      <a:pt x="252" y="224"/>
                      <a:pt x="228" y="240"/>
                      <a:pt x="228" y="240"/>
                    </a:cubicBezTo>
                    <a:cubicBezTo>
                      <a:pt x="224" y="246"/>
                      <a:pt x="218" y="251"/>
                      <a:pt x="216" y="258"/>
                    </a:cubicBezTo>
                    <a:cubicBezTo>
                      <a:pt x="212" y="272"/>
                      <a:pt x="218" y="288"/>
                      <a:pt x="210" y="300"/>
                    </a:cubicBezTo>
                    <a:cubicBezTo>
                      <a:pt x="202" y="312"/>
                      <a:pt x="174" y="324"/>
                      <a:pt x="174" y="324"/>
                    </a:cubicBezTo>
                    <a:cubicBezTo>
                      <a:pt x="168" y="320"/>
                      <a:pt x="160" y="318"/>
                      <a:pt x="156" y="312"/>
                    </a:cubicBezTo>
                    <a:cubicBezTo>
                      <a:pt x="149" y="301"/>
                      <a:pt x="144" y="276"/>
                      <a:pt x="144" y="276"/>
                    </a:cubicBezTo>
                    <a:cubicBezTo>
                      <a:pt x="146" y="260"/>
                      <a:pt x="147" y="244"/>
                      <a:pt x="150" y="228"/>
                    </a:cubicBezTo>
                    <a:cubicBezTo>
                      <a:pt x="153" y="216"/>
                      <a:pt x="162" y="192"/>
                      <a:pt x="162" y="192"/>
                    </a:cubicBezTo>
                    <a:cubicBezTo>
                      <a:pt x="158" y="189"/>
                      <a:pt x="134" y="171"/>
                      <a:pt x="126" y="174"/>
                    </a:cubicBezTo>
                    <a:cubicBezTo>
                      <a:pt x="106" y="181"/>
                      <a:pt x="92" y="197"/>
                      <a:pt x="72" y="204"/>
                    </a:cubicBezTo>
                    <a:cubicBezTo>
                      <a:pt x="69" y="204"/>
                      <a:pt x="16" y="198"/>
                      <a:pt x="12" y="192"/>
                    </a:cubicBezTo>
                    <a:cubicBezTo>
                      <a:pt x="5" y="182"/>
                      <a:pt x="0" y="156"/>
                      <a:pt x="0" y="156"/>
                    </a:cubicBezTo>
                    <a:cubicBezTo>
                      <a:pt x="2" y="150"/>
                      <a:pt x="0" y="139"/>
                      <a:pt x="6" y="138"/>
                    </a:cubicBezTo>
                    <a:cubicBezTo>
                      <a:pt x="44" y="130"/>
                      <a:pt x="116" y="168"/>
                      <a:pt x="162" y="168"/>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4941" name="Group 614"/>
            <p:cNvGrpSpPr>
              <a:grpSpLocks/>
            </p:cNvGrpSpPr>
            <p:nvPr/>
          </p:nvGrpSpPr>
          <p:grpSpPr bwMode="auto">
            <a:xfrm rot="-9189012">
              <a:off x="1451" y="2024"/>
              <a:ext cx="404" cy="286"/>
              <a:chOff x="329" y="2925"/>
              <a:chExt cx="1332" cy="1050"/>
            </a:xfrm>
          </p:grpSpPr>
          <p:grpSp>
            <p:nvGrpSpPr>
              <p:cNvPr id="25081" name="Group 615"/>
              <p:cNvGrpSpPr>
                <a:grpSpLocks/>
              </p:cNvGrpSpPr>
              <p:nvPr/>
            </p:nvGrpSpPr>
            <p:grpSpPr bwMode="auto">
              <a:xfrm>
                <a:off x="329" y="2925"/>
                <a:ext cx="1048" cy="765"/>
                <a:chOff x="3646" y="2727"/>
                <a:chExt cx="1048" cy="765"/>
              </a:xfrm>
            </p:grpSpPr>
            <p:sp>
              <p:nvSpPr>
                <p:cNvPr id="25108" name="Oval 616"/>
                <p:cNvSpPr>
                  <a:spLocks noChangeArrowheads="1"/>
                </p:cNvSpPr>
                <p:nvPr/>
              </p:nvSpPr>
              <p:spPr bwMode="auto">
                <a:xfrm>
                  <a:off x="4212" y="292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09" name="Oval 617"/>
                <p:cNvSpPr>
                  <a:spLocks noChangeArrowheads="1"/>
                </p:cNvSpPr>
                <p:nvPr/>
              </p:nvSpPr>
              <p:spPr bwMode="auto">
                <a:xfrm>
                  <a:off x="3873" y="340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10" name="Oval 618"/>
                <p:cNvSpPr>
                  <a:spLocks noChangeArrowheads="1"/>
                </p:cNvSpPr>
                <p:nvPr/>
              </p:nvSpPr>
              <p:spPr bwMode="auto">
                <a:xfrm>
                  <a:off x="4269" y="301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11" name="Oval 619"/>
                <p:cNvSpPr>
                  <a:spLocks noChangeArrowheads="1"/>
                </p:cNvSpPr>
                <p:nvPr/>
              </p:nvSpPr>
              <p:spPr bwMode="auto">
                <a:xfrm>
                  <a:off x="4042" y="3124"/>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12" name="Oval 620"/>
                <p:cNvSpPr>
                  <a:spLocks noChangeArrowheads="1"/>
                </p:cNvSpPr>
                <p:nvPr/>
              </p:nvSpPr>
              <p:spPr bwMode="auto">
                <a:xfrm>
                  <a:off x="4184" y="2982"/>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13" name="Oval 621"/>
                <p:cNvSpPr>
                  <a:spLocks noChangeArrowheads="1"/>
                </p:cNvSpPr>
                <p:nvPr/>
              </p:nvSpPr>
              <p:spPr bwMode="auto">
                <a:xfrm>
                  <a:off x="4099" y="3153"/>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14" name="Oval 622"/>
                <p:cNvSpPr>
                  <a:spLocks noChangeArrowheads="1"/>
                </p:cNvSpPr>
                <p:nvPr/>
              </p:nvSpPr>
              <p:spPr bwMode="auto">
                <a:xfrm>
                  <a:off x="4156" y="309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15" name="Oval 623"/>
                <p:cNvSpPr>
                  <a:spLocks noChangeArrowheads="1"/>
                </p:cNvSpPr>
                <p:nvPr/>
              </p:nvSpPr>
              <p:spPr bwMode="auto">
                <a:xfrm>
                  <a:off x="4297" y="2897"/>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16" name="Oval 624"/>
                <p:cNvSpPr>
                  <a:spLocks noChangeArrowheads="1"/>
                </p:cNvSpPr>
                <p:nvPr/>
              </p:nvSpPr>
              <p:spPr bwMode="auto">
                <a:xfrm>
                  <a:off x="4014" y="335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17" name="Oval 625"/>
                <p:cNvSpPr>
                  <a:spLocks noChangeArrowheads="1"/>
                </p:cNvSpPr>
                <p:nvPr/>
              </p:nvSpPr>
              <p:spPr bwMode="auto">
                <a:xfrm>
                  <a:off x="3759" y="320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18" name="Oval 626"/>
                <p:cNvSpPr>
                  <a:spLocks noChangeArrowheads="1"/>
                </p:cNvSpPr>
                <p:nvPr/>
              </p:nvSpPr>
              <p:spPr bwMode="auto">
                <a:xfrm>
                  <a:off x="3731" y="329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19" name="Oval 627"/>
                <p:cNvSpPr>
                  <a:spLocks noChangeArrowheads="1"/>
                </p:cNvSpPr>
                <p:nvPr/>
              </p:nvSpPr>
              <p:spPr bwMode="auto">
                <a:xfrm>
                  <a:off x="4099" y="326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20" name="Oval 628"/>
                <p:cNvSpPr>
                  <a:spLocks noChangeArrowheads="1"/>
                </p:cNvSpPr>
                <p:nvPr/>
              </p:nvSpPr>
              <p:spPr bwMode="auto">
                <a:xfrm>
                  <a:off x="3957" y="3323"/>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21" name="Oval 629"/>
                <p:cNvSpPr>
                  <a:spLocks noChangeArrowheads="1"/>
                </p:cNvSpPr>
                <p:nvPr/>
              </p:nvSpPr>
              <p:spPr bwMode="auto">
                <a:xfrm>
                  <a:off x="4127" y="320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22" name="Oval 630"/>
                <p:cNvSpPr>
                  <a:spLocks noChangeArrowheads="1"/>
                </p:cNvSpPr>
                <p:nvPr/>
              </p:nvSpPr>
              <p:spPr bwMode="auto">
                <a:xfrm>
                  <a:off x="4156" y="3323"/>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23" name="Oval 631"/>
                <p:cNvSpPr>
                  <a:spLocks noChangeArrowheads="1"/>
                </p:cNvSpPr>
                <p:nvPr/>
              </p:nvSpPr>
              <p:spPr bwMode="auto">
                <a:xfrm>
                  <a:off x="4014" y="3323"/>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24" name="Oval 632"/>
                <p:cNvSpPr>
                  <a:spLocks noChangeArrowheads="1"/>
                </p:cNvSpPr>
                <p:nvPr/>
              </p:nvSpPr>
              <p:spPr bwMode="auto">
                <a:xfrm>
                  <a:off x="4184" y="306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25" name="Oval 633"/>
                <p:cNvSpPr>
                  <a:spLocks noChangeArrowheads="1"/>
                </p:cNvSpPr>
                <p:nvPr/>
              </p:nvSpPr>
              <p:spPr bwMode="auto">
                <a:xfrm>
                  <a:off x="3759" y="337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26" name="Oval 634"/>
                <p:cNvSpPr>
                  <a:spLocks noChangeArrowheads="1"/>
                </p:cNvSpPr>
                <p:nvPr/>
              </p:nvSpPr>
              <p:spPr bwMode="auto">
                <a:xfrm>
                  <a:off x="3646" y="326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27" name="Oval 635"/>
                <p:cNvSpPr>
                  <a:spLocks noChangeArrowheads="1"/>
                </p:cNvSpPr>
                <p:nvPr/>
              </p:nvSpPr>
              <p:spPr bwMode="auto">
                <a:xfrm>
                  <a:off x="4411" y="286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28" name="Oval 636"/>
                <p:cNvSpPr>
                  <a:spLocks noChangeArrowheads="1"/>
                </p:cNvSpPr>
                <p:nvPr/>
              </p:nvSpPr>
              <p:spPr bwMode="auto">
                <a:xfrm>
                  <a:off x="4496" y="278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29" name="Oval 637"/>
                <p:cNvSpPr>
                  <a:spLocks noChangeArrowheads="1"/>
                </p:cNvSpPr>
                <p:nvPr/>
              </p:nvSpPr>
              <p:spPr bwMode="auto">
                <a:xfrm>
                  <a:off x="4354" y="284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30" name="Oval 638"/>
                <p:cNvSpPr>
                  <a:spLocks noChangeArrowheads="1"/>
                </p:cNvSpPr>
                <p:nvPr/>
              </p:nvSpPr>
              <p:spPr bwMode="auto">
                <a:xfrm>
                  <a:off x="4524" y="272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31" name="Oval 639"/>
                <p:cNvSpPr>
                  <a:spLocks noChangeArrowheads="1"/>
                </p:cNvSpPr>
                <p:nvPr/>
              </p:nvSpPr>
              <p:spPr bwMode="auto">
                <a:xfrm>
                  <a:off x="4553" y="284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32" name="Oval 640"/>
                <p:cNvSpPr>
                  <a:spLocks noChangeArrowheads="1"/>
                </p:cNvSpPr>
                <p:nvPr/>
              </p:nvSpPr>
              <p:spPr bwMode="auto">
                <a:xfrm>
                  <a:off x="4411" y="284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nvGrpSpPr>
              <p:cNvPr id="25082" name="Group 641"/>
              <p:cNvGrpSpPr>
                <a:grpSpLocks/>
              </p:cNvGrpSpPr>
              <p:nvPr/>
            </p:nvGrpSpPr>
            <p:grpSpPr bwMode="auto">
              <a:xfrm>
                <a:off x="867" y="3294"/>
                <a:ext cx="794" cy="681"/>
                <a:chOff x="2029" y="3039"/>
                <a:chExt cx="794" cy="681"/>
              </a:xfrm>
            </p:grpSpPr>
            <p:sp>
              <p:nvSpPr>
                <p:cNvPr id="25083" name="Oval 642"/>
                <p:cNvSpPr>
                  <a:spLocks noChangeArrowheads="1"/>
                </p:cNvSpPr>
                <p:nvPr/>
              </p:nvSpPr>
              <p:spPr bwMode="auto">
                <a:xfrm>
                  <a:off x="2369" y="318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84" name="Oval 643"/>
                <p:cNvSpPr>
                  <a:spLocks noChangeArrowheads="1"/>
                </p:cNvSpPr>
                <p:nvPr/>
              </p:nvSpPr>
              <p:spPr bwMode="auto">
                <a:xfrm>
                  <a:off x="2256" y="323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85" name="Oval 644"/>
                <p:cNvSpPr>
                  <a:spLocks noChangeArrowheads="1"/>
                </p:cNvSpPr>
                <p:nvPr/>
              </p:nvSpPr>
              <p:spPr bwMode="auto">
                <a:xfrm>
                  <a:off x="2398" y="360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86" name="Oval 645"/>
                <p:cNvSpPr>
                  <a:spLocks noChangeArrowheads="1"/>
                </p:cNvSpPr>
                <p:nvPr/>
              </p:nvSpPr>
              <p:spPr bwMode="auto">
                <a:xfrm>
                  <a:off x="2199" y="337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87" name="Oval 646"/>
                <p:cNvSpPr>
                  <a:spLocks noChangeArrowheads="1"/>
                </p:cNvSpPr>
                <p:nvPr/>
              </p:nvSpPr>
              <p:spPr bwMode="auto">
                <a:xfrm>
                  <a:off x="2341" y="3237"/>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88" name="Oval 647"/>
                <p:cNvSpPr>
                  <a:spLocks noChangeArrowheads="1"/>
                </p:cNvSpPr>
                <p:nvPr/>
              </p:nvSpPr>
              <p:spPr bwMode="auto">
                <a:xfrm>
                  <a:off x="2256" y="340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89" name="Oval 648"/>
                <p:cNvSpPr>
                  <a:spLocks noChangeArrowheads="1"/>
                </p:cNvSpPr>
                <p:nvPr/>
              </p:nvSpPr>
              <p:spPr bwMode="auto">
                <a:xfrm>
                  <a:off x="2313" y="335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90" name="Oval 649"/>
                <p:cNvSpPr>
                  <a:spLocks noChangeArrowheads="1"/>
                </p:cNvSpPr>
                <p:nvPr/>
              </p:nvSpPr>
              <p:spPr bwMode="auto">
                <a:xfrm>
                  <a:off x="2426" y="3492"/>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91" name="Oval 650"/>
                <p:cNvSpPr>
                  <a:spLocks noChangeArrowheads="1"/>
                </p:cNvSpPr>
                <p:nvPr/>
              </p:nvSpPr>
              <p:spPr bwMode="auto">
                <a:xfrm>
                  <a:off x="2171" y="360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92" name="Oval 651"/>
                <p:cNvSpPr>
                  <a:spLocks noChangeArrowheads="1"/>
                </p:cNvSpPr>
                <p:nvPr/>
              </p:nvSpPr>
              <p:spPr bwMode="auto">
                <a:xfrm>
                  <a:off x="2142" y="303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93" name="Oval 652"/>
                <p:cNvSpPr>
                  <a:spLocks noChangeArrowheads="1"/>
                </p:cNvSpPr>
                <p:nvPr/>
              </p:nvSpPr>
              <p:spPr bwMode="auto">
                <a:xfrm>
                  <a:off x="2114" y="312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94" name="Oval 653"/>
                <p:cNvSpPr>
                  <a:spLocks noChangeArrowheads="1"/>
                </p:cNvSpPr>
                <p:nvPr/>
              </p:nvSpPr>
              <p:spPr bwMode="auto">
                <a:xfrm>
                  <a:off x="2256" y="352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95" name="Oval 654"/>
                <p:cNvSpPr>
                  <a:spLocks noChangeArrowheads="1"/>
                </p:cNvSpPr>
                <p:nvPr/>
              </p:nvSpPr>
              <p:spPr bwMode="auto">
                <a:xfrm>
                  <a:off x="2114" y="3578"/>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96" name="Oval 655"/>
                <p:cNvSpPr>
                  <a:spLocks noChangeArrowheads="1"/>
                </p:cNvSpPr>
                <p:nvPr/>
              </p:nvSpPr>
              <p:spPr bwMode="auto">
                <a:xfrm>
                  <a:off x="2284" y="3464"/>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97" name="Oval 656"/>
                <p:cNvSpPr>
                  <a:spLocks noChangeArrowheads="1"/>
                </p:cNvSpPr>
                <p:nvPr/>
              </p:nvSpPr>
              <p:spPr bwMode="auto">
                <a:xfrm>
                  <a:off x="2313" y="357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98" name="Oval 657"/>
                <p:cNvSpPr>
                  <a:spLocks noChangeArrowheads="1"/>
                </p:cNvSpPr>
                <p:nvPr/>
              </p:nvSpPr>
              <p:spPr bwMode="auto">
                <a:xfrm>
                  <a:off x="2171" y="357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99" name="Oval 658"/>
                <p:cNvSpPr>
                  <a:spLocks noChangeArrowheads="1"/>
                </p:cNvSpPr>
                <p:nvPr/>
              </p:nvSpPr>
              <p:spPr bwMode="auto">
                <a:xfrm>
                  <a:off x="2341" y="332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00" name="Oval 659"/>
                <p:cNvSpPr>
                  <a:spLocks noChangeArrowheads="1"/>
                </p:cNvSpPr>
                <p:nvPr/>
              </p:nvSpPr>
              <p:spPr bwMode="auto">
                <a:xfrm>
                  <a:off x="2142" y="320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01" name="Oval 660"/>
                <p:cNvSpPr>
                  <a:spLocks noChangeArrowheads="1"/>
                </p:cNvSpPr>
                <p:nvPr/>
              </p:nvSpPr>
              <p:spPr bwMode="auto">
                <a:xfrm>
                  <a:off x="2029" y="309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02" name="Oval 661"/>
                <p:cNvSpPr>
                  <a:spLocks noChangeArrowheads="1"/>
                </p:cNvSpPr>
                <p:nvPr/>
              </p:nvSpPr>
              <p:spPr bwMode="auto">
                <a:xfrm>
                  <a:off x="2540" y="346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03" name="Oval 662"/>
                <p:cNvSpPr>
                  <a:spLocks noChangeArrowheads="1"/>
                </p:cNvSpPr>
                <p:nvPr/>
              </p:nvSpPr>
              <p:spPr bwMode="auto">
                <a:xfrm>
                  <a:off x="2625" y="337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04" name="Oval 663"/>
                <p:cNvSpPr>
                  <a:spLocks noChangeArrowheads="1"/>
                </p:cNvSpPr>
                <p:nvPr/>
              </p:nvSpPr>
              <p:spPr bwMode="auto">
                <a:xfrm>
                  <a:off x="2483" y="343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05" name="Oval 664"/>
                <p:cNvSpPr>
                  <a:spLocks noChangeArrowheads="1"/>
                </p:cNvSpPr>
                <p:nvPr/>
              </p:nvSpPr>
              <p:spPr bwMode="auto">
                <a:xfrm>
                  <a:off x="2653" y="332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06" name="Oval 665"/>
                <p:cNvSpPr>
                  <a:spLocks noChangeArrowheads="1"/>
                </p:cNvSpPr>
                <p:nvPr/>
              </p:nvSpPr>
              <p:spPr bwMode="auto">
                <a:xfrm>
                  <a:off x="2682" y="343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107" name="Oval 666"/>
                <p:cNvSpPr>
                  <a:spLocks noChangeArrowheads="1"/>
                </p:cNvSpPr>
                <p:nvPr/>
              </p:nvSpPr>
              <p:spPr bwMode="auto">
                <a:xfrm>
                  <a:off x="2540" y="343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grpSp>
          <p:nvGrpSpPr>
            <p:cNvPr id="24942" name="Group 667"/>
            <p:cNvGrpSpPr>
              <a:grpSpLocks/>
            </p:cNvGrpSpPr>
            <p:nvPr/>
          </p:nvGrpSpPr>
          <p:grpSpPr bwMode="auto">
            <a:xfrm rot="8057531">
              <a:off x="1794" y="2021"/>
              <a:ext cx="80" cy="85"/>
              <a:chOff x="2200" y="1310"/>
              <a:chExt cx="114" cy="112"/>
            </a:xfrm>
          </p:grpSpPr>
          <p:sp>
            <p:nvSpPr>
              <p:cNvPr id="25079" name="Oval 668"/>
              <p:cNvSpPr>
                <a:spLocks noChangeArrowheads="1"/>
              </p:cNvSpPr>
              <p:nvPr/>
            </p:nvSpPr>
            <p:spPr bwMode="auto">
              <a:xfrm>
                <a:off x="2200" y="1310"/>
                <a:ext cx="114" cy="112"/>
              </a:xfrm>
              <a:prstGeom prst="ellipse">
                <a:avLst/>
              </a:prstGeom>
              <a:solidFill>
                <a:srgbClr val="FFCC99"/>
              </a:solidFill>
              <a:ln w="9525">
                <a:solidFill>
                  <a:srgbClr val="993300"/>
                </a:solidFill>
                <a:round/>
                <a:headEnd/>
                <a:tailEnd/>
              </a:ln>
            </p:spPr>
            <p:txBody>
              <a:bodyPr wrap="none" anchor="ctr"/>
              <a:lstStyle/>
              <a:p>
                <a:endParaRPr lang="en-US">
                  <a:latin typeface="Calibri" pitchFamily="34" charset="0"/>
                </a:endParaRPr>
              </a:p>
            </p:txBody>
          </p:sp>
          <p:sp>
            <p:nvSpPr>
              <p:cNvPr id="25080" name="Freeform 669"/>
              <p:cNvSpPr>
                <a:spLocks/>
              </p:cNvSpPr>
              <p:nvPr/>
            </p:nvSpPr>
            <p:spPr bwMode="auto">
              <a:xfrm>
                <a:off x="2228" y="1338"/>
                <a:ext cx="71" cy="64"/>
              </a:xfrm>
              <a:custGeom>
                <a:avLst/>
                <a:gdLst>
                  <a:gd name="T0" fmla="*/ 0 w 276"/>
                  <a:gd name="T1" fmla="*/ 0 h 324"/>
                  <a:gd name="T2" fmla="*/ 0 w 276"/>
                  <a:gd name="T3" fmla="*/ 0 h 324"/>
                  <a:gd name="T4" fmla="*/ 0 w 276"/>
                  <a:gd name="T5" fmla="*/ 0 h 324"/>
                  <a:gd name="T6" fmla="*/ 0 w 276"/>
                  <a:gd name="T7" fmla="*/ 0 h 324"/>
                  <a:gd name="T8" fmla="*/ 0 w 276"/>
                  <a:gd name="T9" fmla="*/ 0 h 324"/>
                  <a:gd name="T10" fmla="*/ 0 w 276"/>
                  <a:gd name="T11" fmla="*/ 0 h 324"/>
                  <a:gd name="T12" fmla="*/ 0 w 276"/>
                  <a:gd name="T13" fmla="*/ 0 h 324"/>
                  <a:gd name="T14" fmla="*/ 0 w 276"/>
                  <a:gd name="T15" fmla="*/ 0 h 324"/>
                  <a:gd name="T16" fmla="*/ 0 w 276"/>
                  <a:gd name="T17" fmla="*/ 0 h 324"/>
                  <a:gd name="T18" fmla="*/ 0 w 276"/>
                  <a:gd name="T19" fmla="*/ 0 h 324"/>
                  <a:gd name="T20" fmla="*/ 0 w 276"/>
                  <a:gd name="T21" fmla="*/ 0 h 324"/>
                  <a:gd name="T22" fmla="*/ 0 w 276"/>
                  <a:gd name="T23" fmla="*/ 0 h 324"/>
                  <a:gd name="T24" fmla="*/ 0 w 276"/>
                  <a:gd name="T25" fmla="*/ 0 h 324"/>
                  <a:gd name="T26" fmla="*/ 0 w 276"/>
                  <a:gd name="T27" fmla="*/ 0 h 324"/>
                  <a:gd name="T28" fmla="*/ 0 w 276"/>
                  <a:gd name="T29" fmla="*/ 0 h 324"/>
                  <a:gd name="T30" fmla="*/ 0 w 276"/>
                  <a:gd name="T31" fmla="*/ 0 h 324"/>
                  <a:gd name="T32" fmla="*/ 0 w 276"/>
                  <a:gd name="T33" fmla="*/ 0 h 324"/>
                  <a:gd name="T34" fmla="*/ 0 w 276"/>
                  <a:gd name="T35" fmla="*/ 0 h 324"/>
                  <a:gd name="T36" fmla="*/ 0 w 276"/>
                  <a:gd name="T37" fmla="*/ 0 h 324"/>
                  <a:gd name="T38" fmla="*/ 0 w 276"/>
                  <a:gd name="T39" fmla="*/ 0 h 324"/>
                  <a:gd name="T40" fmla="*/ 0 w 276"/>
                  <a:gd name="T41" fmla="*/ 0 h 324"/>
                  <a:gd name="T42" fmla="*/ 0 w 276"/>
                  <a:gd name="T43" fmla="*/ 0 h 324"/>
                  <a:gd name="T44" fmla="*/ 0 w 276"/>
                  <a:gd name="T45" fmla="*/ 0 h 3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6"/>
                  <a:gd name="T70" fmla="*/ 0 h 324"/>
                  <a:gd name="T71" fmla="*/ 276 w 276"/>
                  <a:gd name="T72" fmla="*/ 324 h 3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6" h="324">
                    <a:moveTo>
                      <a:pt x="162" y="168"/>
                    </a:moveTo>
                    <a:cubicBezTo>
                      <a:pt x="150" y="164"/>
                      <a:pt x="138" y="160"/>
                      <a:pt x="126" y="156"/>
                    </a:cubicBezTo>
                    <a:cubicBezTo>
                      <a:pt x="120" y="154"/>
                      <a:pt x="108" y="150"/>
                      <a:pt x="108" y="150"/>
                    </a:cubicBezTo>
                    <a:cubicBezTo>
                      <a:pt x="94" y="129"/>
                      <a:pt x="84" y="116"/>
                      <a:pt x="60" y="108"/>
                    </a:cubicBezTo>
                    <a:cubicBezTo>
                      <a:pt x="47" y="70"/>
                      <a:pt x="89" y="58"/>
                      <a:pt x="120" y="48"/>
                    </a:cubicBezTo>
                    <a:cubicBezTo>
                      <a:pt x="127" y="21"/>
                      <a:pt x="129" y="9"/>
                      <a:pt x="156" y="0"/>
                    </a:cubicBezTo>
                    <a:cubicBezTo>
                      <a:pt x="209" y="9"/>
                      <a:pt x="222" y="12"/>
                      <a:pt x="240" y="66"/>
                    </a:cubicBezTo>
                    <a:cubicBezTo>
                      <a:pt x="245" y="115"/>
                      <a:pt x="250" y="141"/>
                      <a:pt x="276" y="180"/>
                    </a:cubicBezTo>
                    <a:cubicBezTo>
                      <a:pt x="272" y="192"/>
                      <a:pt x="275" y="209"/>
                      <a:pt x="264" y="216"/>
                    </a:cubicBezTo>
                    <a:cubicBezTo>
                      <a:pt x="252" y="224"/>
                      <a:pt x="228" y="240"/>
                      <a:pt x="228" y="240"/>
                    </a:cubicBezTo>
                    <a:cubicBezTo>
                      <a:pt x="224" y="246"/>
                      <a:pt x="218" y="251"/>
                      <a:pt x="216" y="258"/>
                    </a:cubicBezTo>
                    <a:cubicBezTo>
                      <a:pt x="212" y="272"/>
                      <a:pt x="218" y="288"/>
                      <a:pt x="210" y="300"/>
                    </a:cubicBezTo>
                    <a:cubicBezTo>
                      <a:pt x="202" y="312"/>
                      <a:pt x="174" y="324"/>
                      <a:pt x="174" y="324"/>
                    </a:cubicBezTo>
                    <a:cubicBezTo>
                      <a:pt x="168" y="320"/>
                      <a:pt x="160" y="318"/>
                      <a:pt x="156" y="312"/>
                    </a:cubicBezTo>
                    <a:cubicBezTo>
                      <a:pt x="149" y="301"/>
                      <a:pt x="144" y="276"/>
                      <a:pt x="144" y="276"/>
                    </a:cubicBezTo>
                    <a:cubicBezTo>
                      <a:pt x="146" y="260"/>
                      <a:pt x="147" y="244"/>
                      <a:pt x="150" y="228"/>
                    </a:cubicBezTo>
                    <a:cubicBezTo>
                      <a:pt x="153" y="216"/>
                      <a:pt x="162" y="192"/>
                      <a:pt x="162" y="192"/>
                    </a:cubicBezTo>
                    <a:cubicBezTo>
                      <a:pt x="158" y="189"/>
                      <a:pt x="134" y="171"/>
                      <a:pt x="126" y="174"/>
                    </a:cubicBezTo>
                    <a:cubicBezTo>
                      <a:pt x="106" y="181"/>
                      <a:pt x="92" y="197"/>
                      <a:pt x="72" y="204"/>
                    </a:cubicBezTo>
                    <a:cubicBezTo>
                      <a:pt x="69" y="204"/>
                      <a:pt x="16" y="198"/>
                      <a:pt x="12" y="192"/>
                    </a:cubicBezTo>
                    <a:cubicBezTo>
                      <a:pt x="5" y="182"/>
                      <a:pt x="0" y="156"/>
                      <a:pt x="0" y="156"/>
                    </a:cubicBezTo>
                    <a:cubicBezTo>
                      <a:pt x="2" y="150"/>
                      <a:pt x="0" y="139"/>
                      <a:pt x="6" y="138"/>
                    </a:cubicBezTo>
                    <a:cubicBezTo>
                      <a:pt x="44" y="130"/>
                      <a:pt x="116" y="168"/>
                      <a:pt x="162" y="168"/>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4943" name="Group 670"/>
            <p:cNvGrpSpPr>
              <a:grpSpLocks/>
            </p:cNvGrpSpPr>
            <p:nvPr/>
          </p:nvGrpSpPr>
          <p:grpSpPr bwMode="auto">
            <a:xfrm rot="8057531">
              <a:off x="1749" y="2248"/>
              <a:ext cx="80" cy="85"/>
              <a:chOff x="2200" y="1310"/>
              <a:chExt cx="114" cy="112"/>
            </a:xfrm>
          </p:grpSpPr>
          <p:sp>
            <p:nvSpPr>
              <p:cNvPr id="25077" name="Oval 671"/>
              <p:cNvSpPr>
                <a:spLocks noChangeArrowheads="1"/>
              </p:cNvSpPr>
              <p:nvPr/>
            </p:nvSpPr>
            <p:spPr bwMode="auto">
              <a:xfrm>
                <a:off x="2200" y="1310"/>
                <a:ext cx="114" cy="112"/>
              </a:xfrm>
              <a:prstGeom prst="ellipse">
                <a:avLst/>
              </a:prstGeom>
              <a:solidFill>
                <a:srgbClr val="FFCC99"/>
              </a:solidFill>
              <a:ln w="9525">
                <a:solidFill>
                  <a:srgbClr val="993300"/>
                </a:solidFill>
                <a:round/>
                <a:headEnd/>
                <a:tailEnd/>
              </a:ln>
            </p:spPr>
            <p:txBody>
              <a:bodyPr wrap="none" anchor="ctr"/>
              <a:lstStyle/>
              <a:p>
                <a:endParaRPr lang="en-US">
                  <a:latin typeface="Calibri" pitchFamily="34" charset="0"/>
                </a:endParaRPr>
              </a:p>
            </p:txBody>
          </p:sp>
          <p:sp>
            <p:nvSpPr>
              <p:cNvPr id="25078" name="Freeform 672"/>
              <p:cNvSpPr>
                <a:spLocks/>
              </p:cNvSpPr>
              <p:nvPr/>
            </p:nvSpPr>
            <p:spPr bwMode="auto">
              <a:xfrm>
                <a:off x="2228" y="1338"/>
                <a:ext cx="71" cy="64"/>
              </a:xfrm>
              <a:custGeom>
                <a:avLst/>
                <a:gdLst>
                  <a:gd name="T0" fmla="*/ 0 w 276"/>
                  <a:gd name="T1" fmla="*/ 0 h 324"/>
                  <a:gd name="T2" fmla="*/ 0 w 276"/>
                  <a:gd name="T3" fmla="*/ 0 h 324"/>
                  <a:gd name="T4" fmla="*/ 0 w 276"/>
                  <a:gd name="T5" fmla="*/ 0 h 324"/>
                  <a:gd name="T6" fmla="*/ 0 w 276"/>
                  <a:gd name="T7" fmla="*/ 0 h 324"/>
                  <a:gd name="T8" fmla="*/ 0 w 276"/>
                  <a:gd name="T9" fmla="*/ 0 h 324"/>
                  <a:gd name="T10" fmla="*/ 0 w 276"/>
                  <a:gd name="T11" fmla="*/ 0 h 324"/>
                  <a:gd name="T12" fmla="*/ 0 w 276"/>
                  <a:gd name="T13" fmla="*/ 0 h 324"/>
                  <a:gd name="T14" fmla="*/ 0 w 276"/>
                  <a:gd name="T15" fmla="*/ 0 h 324"/>
                  <a:gd name="T16" fmla="*/ 0 w 276"/>
                  <a:gd name="T17" fmla="*/ 0 h 324"/>
                  <a:gd name="T18" fmla="*/ 0 w 276"/>
                  <a:gd name="T19" fmla="*/ 0 h 324"/>
                  <a:gd name="T20" fmla="*/ 0 w 276"/>
                  <a:gd name="T21" fmla="*/ 0 h 324"/>
                  <a:gd name="T22" fmla="*/ 0 w 276"/>
                  <a:gd name="T23" fmla="*/ 0 h 324"/>
                  <a:gd name="T24" fmla="*/ 0 w 276"/>
                  <a:gd name="T25" fmla="*/ 0 h 324"/>
                  <a:gd name="T26" fmla="*/ 0 w 276"/>
                  <a:gd name="T27" fmla="*/ 0 h 324"/>
                  <a:gd name="T28" fmla="*/ 0 w 276"/>
                  <a:gd name="T29" fmla="*/ 0 h 324"/>
                  <a:gd name="T30" fmla="*/ 0 w 276"/>
                  <a:gd name="T31" fmla="*/ 0 h 324"/>
                  <a:gd name="T32" fmla="*/ 0 w 276"/>
                  <a:gd name="T33" fmla="*/ 0 h 324"/>
                  <a:gd name="T34" fmla="*/ 0 w 276"/>
                  <a:gd name="T35" fmla="*/ 0 h 324"/>
                  <a:gd name="T36" fmla="*/ 0 w 276"/>
                  <a:gd name="T37" fmla="*/ 0 h 324"/>
                  <a:gd name="T38" fmla="*/ 0 w 276"/>
                  <a:gd name="T39" fmla="*/ 0 h 324"/>
                  <a:gd name="T40" fmla="*/ 0 w 276"/>
                  <a:gd name="T41" fmla="*/ 0 h 324"/>
                  <a:gd name="T42" fmla="*/ 0 w 276"/>
                  <a:gd name="T43" fmla="*/ 0 h 324"/>
                  <a:gd name="T44" fmla="*/ 0 w 276"/>
                  <a:gd name="T45" fmla="*/ 0 h 3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6"/>
                  <a:gd name="T70" fmla="*/ 0 h 324"/>
                  <a:gd name="T71" fmla="*/ 276 w 276"/>
                  <a:gd name="T72" fmla="*/ 324 h 3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6" h="324">
                    <a:moveTo>
                      <a:pt x="162" y="168"/>
                    </a:moveTo>
                    <a:cubicBezTo>
                      <a:pt x="150" y="164"/>
                      <a:pt x="138" y="160"/>
                      <a:pt x="126" y="156"/>
                    </a:cubicBezTo>
                    <a:cubicBezTo>
                      <a:pt x="120" y="154"/>
                      <a:pt x="108" y="150"/>
                      <a:pt x="108" y="150"/>
                    </a:cubicBezTo>
                    <a:cubicBezTo>
                      <a:pt x="94" y="129"/>
                      <a:pt x="84" y="116"/>
                      <a:pt x="60" y="108"/>
                    </a:cubicBezTo>
                    <a:cubicBezTo>
                      <a:pt x="47" y="70"/>
                      <a:pt x="89" y="58"/>
                      <a:pt x="120" y="48"/>
                    </a:cubicBezTo>
                    <a:cubicBezTo>
                      <a:pt x="127" y="21"/>
                      <a:pt x="129" y="9"/>
                      <a:pt x="156" y="0"/>
                    </a:cubicBezTo>
                    <a:cubicBezTo>
                      <a:pt x="209" y="9"/>
                      <a:pt x="222" y="12"/>
                      <a:pt x="240" y="66"/>
                    </a:cubicBezTo>
                    <a:cubicBezTo>
                      <a:pt x="245" y="115"/>
                      <a:pt x="250" y="141"/>
                      <a:pt x="276" y="180"/>
                    </a:cubicBezTo>
                    <a:cubicBezTo>
                      <a:pt x="272" y="192"/>
                      <a:pt x="275" y="209"/>
                      <a:pt x="264" y="216"/>
                    </a:cubicBezTo>
                    <a:cubicBezTo>
                      <a:pt x="252" y="224"/>
                      <a:pt x="228" y="240"/>
                      <a:pt x="228" y="240"/>
                    </a:cubicBezTo>
                    <a:cubicBezTo>
                      <a:pt x="224" y="246"/>
                      <a:pt x="218" y="251"/>
                      <a:pt x="216" y="258"/>
                    </a:cubicBezTo>
                    <a:cubicBezTo>
                      <a:pt x="212" y="272"/>
                      <a:pt x="218" y="288"/>
                      <a:pt x="210" y="300"/>
                    </a:cubicBezTo>
                    <a:cubicBezTo>
                      <a:pt x="202" y="312"/>
                      <a:pt x="174" y="324"/>
                      <a:pt x="174" y="324"/>
                    </a:cubicBezTo>
                    <a:cubicBezTo>
                      <a:pt x="168" y="320"/>
                      <a:pt x="160" y="318"/>
                      <a:pt x="156" y="312"/>
                    </a:cubicBezTo>
                    <a:cubicBezTo>
                      <a:pt x="149" y="301"/>
                      <a:pt x="144" y="276"/>
                      <a:pt x="144" y="276"/>
                    </a:cubicBezTo>
                    <a:cubicBezTo>
                      <a:pt x="146" y="260"/>
                      <a:pt x="147" y="244"/>
                      <a:pt x="150" y="228"/>
                    </a:cubicBezTo>
                    <a:cubicBezTo>
                      <a:pt x="153" y="216"/>
                      <a:pt x="162" y="192"/>
                      <a:pt x="162" y="192"/>
                    </a:cubicBezTo>
                    <a:cubicBezTo>
                      <a:pt x="158" y="189"/>
                      <a:pt x="134" y="171"/>
                      <a:pt x="126" y="174"/>
                    </a:cubicBezTo>
                    <a:cubicBezTo>
                      <a:pt x="106" y="181"/>
                      <a:pt x="92" y="197"/>
                      <a:pt x="72" y="204"/>
                    </a:cubicBezTo>
                    <a:cubicBezTo>
                      <a:pt x="69" y="204"/>
                      <a:pt x="16" y="198"/>
                      <a:pt x="12" y="192"/>
                    </a:cubicBezTo>
                    <a:cubicBezTo>
                      <a:pt x="5" y="182"/>
                      <a:pt x="0" y="156"/>
                      <a:pt x="0" y="156"/>
                    </a:cubicBezTo>
                    <a:cubicBezTo>
                      <a:pt x="2" y="150"/>
                      <a:pt x="0" y="139"/>
                      <a:pt x="6" y="138"/>
                    </a:cubicBezTo>
                    <a:cubicBezTo>
                      <a:pt x="44" y="130"/>
                      <a:pt x="116" y="168"/>
                      <a:pt x="162" y="168"/>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4944" name="Group 673"/>
            <p:cNvGrpSpPr>
              <a:grpSpLocks/>
            </p:cNvGrpSpPr>
            <p:nvPr/>
          </p:nvGrpSpPr>
          <p:grpSpPr bwMode="auto">
            <a:xfrm rot="8057531">
              <a:off x="1908" y="1913"/>
              <a:ext cx="119" cy="130"/>
              <a:chOff x="2200" y="1310"/>
              <a:chExt cx="114" cy="112"/>
            </a:xfrm>
          </p:grpSpPr>
          <p:sp>
            <p:nvSpPr>
              <p:cNvPr id="25075" name="Oval 674"/>
              <p:cNvSpPr>
                <a:spLocks noChangeArrowheads="1"/>
              </p:cNvSpPr>
              <p:nvPr/>
            </p:nvSpPr>
            <p:spPr bwMode="auto">
              <a:xfrm>
                <a:off x="2200" y="1310"/>
                <a:ext cx="114" cy="112"/>
              </a:xfrm>
              <a:prstGeom prst="ellipse">
                <a:avLst/>
              </a:prstGeom>
              <a:solidFill>
                <a:srgbClr val="FFCC99"/>
              </a:solidFill>
              <a:ln w="9525">
                <a:solidFill>
                  <a:srgbClr val="993300"/>
                </a:solidFill>
                <a:round/>
                <a:headEnd/>
                <a:tailEnd/>
              </a:ln>
            </p:spPr>
            <p:txBody>
              <a:bodyPr wrap="none" anchor="ctr"/>
              <a:lstStyle/>
              <a:p>
                <a:endParaRPr lang="en-US">
                  <a:latin typeface="Calibri" pitchFamily="34" charset="0"/>
                </a:endParaRPr>
              </a:p>
            </p:txBody>
          </p:sp>
          <p:sp>
            <p:nvSpPr>
              <p:cNvPr id="25076" name="Freeform 675"/>
              <p:cNvSpPr>
                <a:spLocks/>
              </p:cNvSpPr>
              <p:nvPr/>
            </p:nvSpPr>
            <p:spPr bwMode="auto">
              <a:xfrm>
                <a:off x="2228" y="1338"/>
                <a:ext cx="71" cy="64"/>
              </a:xfrm>
              <a:custGeom>
                <a:avLst/>
                <a:gdLst>
                  <a:gd name="T0" fmla="*/ 0 w 276"/>
                  <a:gd name="T1" fmla="*/ 0 h 324"/>
                  <a:gd name="T2" fmla="*/ 0 w 276"/>
                  <a:gd name="T3" fmla="*/ 0 h 324"/>
                  <a:gd name="T4" fmla="*/ 0 w 276"/>
                  <a:gd name="T5" fmla="*/ 0 h 324"/>
                  <a:gd name="T6" fmla="*/ 0 w 276"/>
                  <a:gd name="T7" fmla="*/ 0 h 324"/>
                  <a:gd name="T8" fmla="*/ 0 w 276"/>
                  <a:gd name="T9" fmla="*/ 0 h 324"/>
                  <a:gd name="T10" fmla="*/ 0 w 276"/>
                  <a:gd name="T11" fmla="*/ 0 h 324"/>
                  <a:gd name="T12" fmla="*/ 0 w 276"/>
                  <a:gd name="T13" fmla="*/ 0 h 324"/>
                  <a:gd name="T14" fmla="*/ 0 w 276"/>
                  <a:gd name="T15" fmla="*/ 0 h 324"/>
                  <a:gd name="T16" fmla="*/ 0 w 276"/>
                  <a:gd name="T17" fmla="*/ 0 h 324"/>
                  <a:gd name="T18" fmla="*/ 0 w 276"/>
                  <a:gd name="T19" fmla="*/ 0 h 324"/>
                  <a:gd name="T20" fmla="*/ 0 w 276"/>
                  <a:gd name="T21" fmla="*/ 0 h 324"/>
                  <a:gd name="T22" fmla="*/ 0 w 276"/>
                  <a:gd name="T23" fmla="*/ 0 h 324"/>
                  <a:gd name="T24" fmla="*/ 0 w 276"/>
                  <a:gd name="T25" fmla="*/ 0 h 324"/>
                  <a:gd name="T26" fmla="*/ 0 w 276"/>
                  <a:gd name="T27" fmla="*/ 0 h 324"/>
                  <a:gd name="T28" fmla="*/ 0 w 276"/>
                  <a:gd name="T29" fmla="*/ 0 h 324"/>
                  <a:gd name="T30" fmla="*/ 0 w 276"/>
                  <a:gd name="T31" fmla="*/ 0 h 324"/>
                  <a:gd name="T32" fmla="*/ 0 w 276"/>
                  <a:gd name="T33" fmla="*/ 0 h 324"/>
                  <a:gd name="T34" fmla="*/ 0 w 276"/>
                  <a:gd name="T35" fmla="*/ 0 h 324"/>
                  <a:gd name="T36" fmla="*/ 0 w 276"/>
                  <a:gd name="T37" fmla="*/ 0 h 324"/>
                  <a:gd name="T38" fmla="*/ 0 w 276"/>
                  <a:gd name="T39" fmla="*/ 0 h 324"/>
                  <a:gd name="T40" fmla="*/ 0 w 276"/>
                  <a:gd name="T41" fmla="*/ 0 h 324"/>
                  <a:gd name="T42" fmla="*/ 0 w 276"/>
                  <a:gd name="T43" fmla="*/ 0 h 324"/>
                  <a:gd name="T44" fmla="*/ 0 w 276"/>
                  <a:gd name="T45" fmla="*/ 0 h 3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6"/>
                  <a:gd name="T70" fmla="*/ 0 h 324"/>
                  <a:gd name="T71" fmla="*/ 276 w 276"/>
                  <a:gd name="T72" fmla="*/ 324 h 3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6" h="324">
                    <a:moveTo>
                      <a:pt x="162" y="168"/>
                    </a:moveTo>
                    <a:cubicBezTo>
                      <a:pt x="150" y="164"/>
                      <a:pt x="138" y="160"/>
                      <a:pt x="126" y="156"/>
                    </a:cubicBezTo>
                    <a:cubicBezTo>
                      <a:pt x="120" y="154"/>
                      <a:pt x="108" y="150"/>
                      <a:pt x="108" y="150"/>
                    </a:cubicBezTo>
                    <a:cubicBezTo>
                      <a:pt x="94" y="129"/>
                      <a:pt x="84" y="116"/>
                      <a:pt x="60" y="108"/>
                    </a:cubicBezTo>
                    <a:cubicBezTo>
                      <a:pt x="47" y="70"/>
                      <a:pt x="89" y="58"/>
                      <a:pt x="120" y="48"/>
                    </a:cubicBezTo>
                    <a:cubicBezTo>
                      <a:pt x="127" y="21"/>
                      <a:pt x="129" y="9"/>
                      <a:pt x="156" y="0"/>
                    </a:cubicBezTo>
                    <a:cubicBezTo>
                      <a:pt x="209" y="9"/>
                      <a:pt x="222" y="12"/>
                      <a:pt x="240" y="66"/>
                    </a:cubicBezTo>
                    <a:cubicBezTo>
                      <a:pt x="245" y="115"/>
                      <a:pt x="250" y="141"/>
                      <a:pt x="276" y="180"/>
                    </a:cubicBezTo>
                    <a:cubicBezTo>
                      <a:pt x="272" y="192"/>
                      <a:pt x="275" y="209"/>
                      <a:pt x="264" y="216"/>
                    </a:cubicBezTo>
                    <a:cubicBezTo>
                      <a:pt x="252" y="224"/>
                      <a:pt x="228" y="240"/>
                      <a:pt x="228" y="240"/>
                    </a:cubicBezTo>
                    <a:cubicBezTo>
                      <a:pt x="224" y="246"/>
                      <a:pt x="218" y="251"/>
                      <a:pt x="216" y="258"/>
                    </a:cubicBezTo>
                    <a:cubicBezTo>
                      <a:pt x="212" y="272"/>
                      <a:pt x="218" y="288"/>
                      <a:pt x="210" y="300"/>
                    </a:cubicBezTo>
                    <a:cubicBezTo>
                      <a:pt x="202" y="312"/>
                      <a:pt x="174" y="324"/>
                      <a:pt x="174" y="324"/>
                    </a:cubicBezTo>
                    <a:cubicBezTo>
                      <a:pt x="168" y="320"/>
                      <a:pt x="160" y="318"/>
                      <a:pt x="156" y="312"/>
                    </a:cubicBezTo>
                    <a:cubicBezTo>
                      <a:pt x="149" y="301"/>
                      <a:pt x="144" y="276"/>
                      <a:pt x="144" y="276"/>
                    </a:cubicBezTo>
                    <a:cubicBezTo>
                      <a:pt x="146" y="260"/>
                      <a:pt x="147" y="244"/>
                      <a:pt x="150" y="228"/>
                    </a:cubicBezTo>
                    <a:cubicBezTo>
                      <a:pt x="153" y="216"/>
                      <a:pt x="162" y="192"/>
                      <a:pt x="162" y="192"/>
                    </a:cubicBezTo>
                    <a:cubicBezTo>
                      <a:pt x="158" y="189"/>
                      <a:pt x="134" y="171"/>
                      <a:pt x="126" y="174"/>
                    </a:cubicBezTo>
                    <a:cubicBezTo>
                      <a:pt x="106" y="181"/>
                      <a:pt x="92" y="197"/>
                      <a:pt x="72" y="204"/>
                    </a:cubicBezTo>
                    <a:cubicBezTo>
                      <a:pt x="69" y="204"/>
                      <a:pt x="16" y="198"/>
                      <a:pt x="12" y="192"/>
                    </a:cubicBezTo>
                    <a:cubicBezTo>
                      <a:pt x="5" y="182"/>
                      <a:pt x="0" y="156"/>
                      <a:pt x="0" y="156"/>
                    </a:cubicBezTo>
                    <a:cubicBezTo>
                      <a:pt x="2" y="150"/>
                      <a:pt x="0" y="139"/>
                      <a:pt x="6" y="138"/>
                    </a:cubicBezTo>
                    <a:cubicBezTo>
                      <a:pt x="44" y="130"/>
                      <a:pt x="116" y="168"/>
                      <a:pt x="162" y="168"/>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4945" name="Group 702"/>
            <p:cNvGrpSpPr>
              <a:grpSpLocks/>
            </p:cNvGrpSpPr>
            <p:nvPr/>
          </p:nvGrpSpPr>
          <p:grpSpPr bwMode="auto">
            <a:xfrm rot="-6663680">
              <a:off x="1766" y="1815"/>
              <a:ext cx="248" cy="166"/>
              <a:chOff x="3646" y="2727"/>
              <a:chExt cx="1048" cy="765"/>
            </a:xfrm>
          </p:grpSpPr>
          <p:sp>
            <p:nvSpPr>
              <p:cNvPr id="25050" name="Oval 703"/>
              <p:cNvSpPr>
                <a:spLocks noChangeArrowheads="1"/>
              </p:cNvSpPr>
              <p:nvPr/>
            </p:nvSpPr>
            <p:spPr bwMode="auto">
              <a:xfrm>
                <a:off x="4212" y="2926"/>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51" name="Oval 704"/>
              <p:cNvSpPr>
                <a:spLocks noChangeArrowheads="1"/>
              </p:cNvSpPr>
              <p:nvPr/>
            </p:nvSpPr>
            <p:spPr bwMode="auto">
              <a:xfrm>
                <a:off x="3873" y="3407"/>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52" name="Oval 705"/>
              <p:cNvSpPr>
                <a:spLocks noChangeArrowheads="1"/>
              </p:cNvSpPr>
              <p:nvPr/>
            </p:nvSpPr>
            <p:spPr bwMode="auto">
              <a:xfrm>
                <a:off x="4269" y="3011"/>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53" name="Oval 706"/>
              <p:cNvSpPr>
                <a:spLocks noChangeArrowheads="1"/>
              </p:cNvSpPr>
              <p:nvPr/>
            </p:nvSpPr>
            <p:spPr bwMode="auto">
              <a:xfrm>
                <a:off x="4042" y="3124"/>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54" name="Oval 707"/>
              <p:cNvSpPr>
                <a:spLocks noChangeArrowheads="1"/>
              </p:cNvSpPr>
              <p:nvPr/>
            </p:nvSpPr>
            <p:spPr bwMode="auto">
              <a:xfrm>
                <a:off x="4184" y="2982"/>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55" name="Oval 708"/>
              <p:cNvSpPr>
                <a:spLocks noChangeArrowheads="1"/>
              </p:cNvSpPr>
              <p:nvPr/>
            </p:nvSpPr>
            <p:spPr bwMode="auto">
              <a:xfrm>
                <a:off x="4099" y="3153"/>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56" name="Oval 709"/>
              <p:cNvSpPr>
                <a:spLocks noChangeArrowheads="1"/>
              </p:cNvSpPr>
              <p:nvPr/>
            </p:nvSpPr>
            <p:spPr bwMode="auto">
              <a:xfrm>
                <a:off x="4156" y="3096"/>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57" name="Oval 710"/>
              <p:cNvSpPr>
                <a:spLocks noChangeArrowheads="1"/>
              </p:cNvSpPr>
              <p:nvPr/>
            </p:nvSpPr>
            <p:spPr bwMode="auto">
              <a:xfrm>
                <a:off x="4297" y="2897"/>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58" name="Oval 711"/>
              <p:cNvSpPr>
                <a:spLocks noChangeArrowheads="1"/>
              </p:cNvSpPr>
              <p:nvPr/>
            </p:nvSpPr>
            <p:spPr bwMode="auto">
              <a:xfrm>
                <a:off x="4014" y="3351"/>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59" name="Oval 712"/>
              <p:cNvSpPr>
                <a:spLocks noChangeArrowheads="1"/>
              </p:cNvSpPr>
              <p:nvPr/>
            </p:nvSpPr>
            <p:spPr bwMode="auto">
              <a:xfrm>
                <a:off x="3759" y="3209"/>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60" name="Oval 713"/>
              <p:cNvSpPr>
                <a:spLocks noChangeArrowheads="1"/>
              </p:cNvSpPr>
              <p:nvPr/>
            </p:nvSpPr>
            <p:spPr bwMode="auto">
              <a:xfrm>
                <a:off x="3731" y="3294"/>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61" name="Oval 714"/>
              <p:cNvSpPr>
                <a:spLocks noChangeArrowheads="1"/>
              </p:cNvSpPr>
              <p:nvPr/>
            </p:nvSpPr>
            <p:spPr bwMode="auto">
              <a:xfrm>
                <a:off x="4099" y="3266"/>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62" name="Oval 715"/>
              <p:cNvSpPr>
                <a:spLocks noChangeArrowheads="1"/>
              </p:cNvSpPr>
              <p:nvPr/>
            </p:nvSpPr>
            <p:spPr bwMode="auto">
              <a:xfrm>
                <a:off x="3957" y="3323"/>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63" name="Oval 716"/>
              <p:cNvSpPr>
                <a:spLocks noChangeArrowheads="1"/>
              </p:cNvSpPr>
              <p:nvPr/>
            </p:nvSpPr>
            <p:spPr bwMode="auto">
              <a:xfrm>
                <a:off x="4127" y="3209"/>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64" name="Oval 717"/>
              <p:cNvSpPr>
                <a:spLocks noChangeArrowheads="1"/>
              </p:cNvSpPr>
              <p:nvPr/>
            </p:nvSpPr>
            <p:spPr bwMode="auto">
              <a:xfrm>
                <a:off x="4156" y="3323"/>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65" name="Oval 718"/>
              <p:cNvSpPr>
                <a:spLocks noChangeArrowheads="1"/>
              </p:cNvSpPr>
              <p:nvPr/>
            </p:nvSpPr>
            <p:spPr bwMode="auto">
              <a:xfrm>
                <a:off x="4014" y="3323"/>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66" name="Oval 719"/>
              <p:cNvSpPr>
                <a:spLocks noChangeArrowheads="1"/>
              </p:cNvSpPr>
              <p:nvPr/>
            </p:nvSpPr>
            <p:spPr bwMode="auto">
              <a:xfrm>
                <a:off x="4184" y="3067"/>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67" name="Oval 720"/>
              <p:cNvSpPr>
                <a:spLocks noChangeArrowheads="1"/>
              </p:cNvSpPr>
              <p:nvPr/>
            </p:nvSpPr>
            <p:spPr bwMode="auto">
              <a:xfrm>
                <a:off x="3759" y="3379"/>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68" name="Oval 721"/>
              <p:cNvSpPr>
                <a:spLocks noChangeArrowheads="1"/>
              </p:cNvSpPr>
              <p:nvPr/>
            </p:nvSpPr>
            <p:spPr bwMode="auto">
              <a:xfrm>
                <a:off x="3646" y="3266"/>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69" name="Oval 722"/>
              <p:cNvSpPr>
                <a:spLocks noChangeArrowheads="1"/>
              </p:cNvSpPr>
              <p:nvPr/>
            </p:nvSpPr>
            <p:spPr bwMode="auto">
              <a:xfrm>
                <a:off x="4411" y="2869"/>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70" name="Oval 723"/>
              <p:cNvSpPr>
                <a:spLocks noChangeArrowheads="1"/>
              </p:cNvSpPr>
              <p:nvPr/>
            </p:nvSpPr>
            <p:spPr bwMode="auto">
              <a:xfrm>
                <a:off x="4496" y="2784"/>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71" name="Oval 724"/>
              <p:cNvSpPr>
                <a:spLocks noChangeArrowheads="1"/>
              </p:cNvSpPr>
              <p:nvPr/>
            </p:nvSpPr>
            <p:spPr bwMode="auto">
              <a:xfrm>
                <a:off x="4354" y="2841"/>
                <a:ext cx="114" cy="114"/>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72" name="Oval 725"/>
              <p:cNvSpPr>
                <a:spLocks noChangeArrowheads="1"/>
              </p:cNvSpPr>
              <p:nvPr/>
            </p:nvSpPr>
            <p:spPr bwMode="auto">
              <a:xfrm>
                <a:off x="4524" y="2727"/>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73" name="Oval 726"/>
              <p:cNvSpPr>
                <a:spLocks noChangeArrowheads="1"/>
              </p:cNvSpPr>
              <p:nvPr/>
            </p:nvSpPr>
            <p:spPr bwMode="auto">
              <a:xfrm>
                <a:off x="4553" y="2841"/>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74" name="Oval 727"/>
              <p:cNvSpPr>
                <a:spLocks noChangeArrowheads="1"/>
              </p:cNvSpPr>
              <p:nvPr/>
            </p:nvSpPr>
            <p:spPr bwMode="auto">
              <a:xfrm>
                <a:off x="4411" y="2841"/>
                <a:ext cx="141" cy="85"/>
              </a:xfrm>
              <a:prstGeom prst="ellipse">
                <a:avLst/>
              </a:prstGeom>
              <a:solidFill>
                <a:schemeClr val="bg2">
                  <a:alpha val="81175"/>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nvGrpSpPr>
            <p:cNvPr id="24946" name="Group 728"/>
            <p:cNvGrpSpPr>
              <a:grpSpLocks/>
            </p:cNvGrpSpPr>
            <p:nvPr/>
          </p:nvGrpSpPr>
          <p:grpSpPr bwMode="auto">
            <a:xfrm rot="-2742469">
              <a:off x="1905" y="1820"/>
              <a:ext cx="91" cy="192"/>
              <a:chOff x="2029" y="3039"/>
              <a:chExt cx="794" cy="681"/>
            </a:xfrm>
          </p:grpSpPr>
          <p:sp>
            <p:nvSpPr>
              <p:cNvPr id="25025" name="Oval 729"/>
              <p:cNvSpPr>
                <a:spLocks noChangeArrowheads="1"/>
              </p:cNvSpPr>
              <p:nvPr/>
            </p:nvSpPr>
            <p:spPr bwMode="auto">
              <a:xfrm>
                <a:off x="2369" y="3181"/>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26" name="Oval 730"/>
              <p:cNvSpPr>
                <a:spLocks noChangeArrowheads="1"/>
              </p:cNvSpPr>
              <p:nvPr/>
            </p:nvSpPr>
            <p:spPr bwMode="auto">
              <a:xfrm>
                <a:off x="2256" y="3237"/>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27" name="Oval 731"/>
              <p:cNvSpPr>
                <a:spLocks noChangeArrowheads="1"/>
              </p:cNvSpPr>
              <p:nvPr/>
            </p:nvSpPr>
            <p:spPr bwMode="auto">
              <a:xfrm>
                <a:off x="2398" y="3606"/>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28" name="Oval 732"/>
              <p:cNvSpPr>
                <a:spLocks noChangeArrowheads="1"/>
              </p:cNvSpPr>
              <p:nvPr/>
            </p:nvSpPr>
            <p:spPr bwMode="auto">
              <a:xfrm>
                <a:off x="2199" y="3379"/>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29" name="Oval 733"/>
              <p:cNvSpPr>
                <a:spLocks noChangeArrowheads="1"/>
              </p:cNvSpPr>
              <p:nvPr/>
            </p:nvSpPr>
            <p:spPr bwMode="auto">
              <a:xfrm>
                <a:off x="2341" y="3237"/>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30" name="Oval 734"/>
              <p:cNvSpPr>
                <a:spLocks noChangeArrowheads="1"/>
              </p:cNvSpPr>
              <p:nvPr/>
            </p:nvSpPr>
            <p:spPr bwMode="auto">
              <a:xfrm>
                <a:off x="2256" y="3408"/>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31" name="Oval 735"/>
              <p:cNvSpPr>
                <a:spLocks noChangeArrowheads="1"/>
              </p:cNvSpPr>
              <p:nvPr/>
            </p:nvSpPr>
            <p:spPr bwMode="auto">
              <a:xfrm>
                <a:off x="2313" y="3351"/>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32" name="Oval 736"/>
              <p:cNvSpPr>
                <a:spLocks noChangeArrowheads="1"/>
              </p:cNvSpPr>
              <p:nvPr/>
            </p:nvSpPr>
            <p:spPr bwMode="auto">
              <a:xfrm>
                <a:off x="2426" y="3492"/>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33" name="Oval 737"/>
              <p:cNvSpPr>
                <a:spLocks noChangeArrowheads="1"/>
              </p:cNvSpPr>
              <p:nvPr/>
            </p:nvSpPr>
            <p:spPr bwMode="auto">
              <a:xfrm>
                <a:off x="2171" y="3606"/>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34" name="Oval 738"/>
              <p:cNvSpPr>
                <a:spLocks noChangeArrowheads="1"/>
              </p:cNvSpPr>
              <p:nvPr/>
            </p:nvSpPr>
            <p:spPr bwMode="auto">
              <a:xfrm>
                <a:off x="2142" y="3039"/>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35" name="Oval 739"/>
              <p:cNvSpPr>
                <a:spLocks noChangeArrowheads="1"/>
              </p:cNvSpPr>
              <p:nvPr/>
            </p:nvSpPr>
            <p:spPr bwMode="auto">
              <a:xfrm>
                <a:off x="2114" y="3124"/>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36" name="Oval 740"/>
              <p:cNvSpPr>
                <a:spLocks noChangeArrowheads="1"/>
              </p:cNvSpPr>
              <p:nvPr/>
            </p:nvSpPr>
            <p:spPr bwMode="auto">
              <a:xfrm>
                <a:off x="2256" y="3521"/>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37" name="Oval 741"/>
              <p:cNvSpPr>
                <a:spLocks noChangeArrowheads="1"/>
              </p:cNvSpPr>
              <p:nvPr/>
            </p:nvSpPr>
            <p:spPr bwMode="auto">
              <a:xfrm>
                <a:off x="2114" y="3578"/>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38" name="Oval 742"/>
              <p:cNvSpPr>
                <a:spLocks noChangeArrowheads="1"/>
              </p:cNvSpPr>
              <p:nvPr/>
            </p:nvSpPr>
            <p:spPr bwMode="auto">
              <a:xfrm>
                <a:off x="2284" y="3464"/>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39" name="Oval 743"/>
              <p:cNvSpPr>
                <a:spLocks noChangeArrowheads="1"/>
              </p:cNvSpPr>
              <p:nvPr/>
            </p:nvSpPr>
            <p:spPr bwMode="auto">
              <a:xfrm>
                <a:off x="2313" y="3578"/>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40" name="Oval 744"/>
              <p:cNvSpPr>
                <a:spLocks noChangeArrowheads="1"/>
              </p:cNvSpPr>
              <p:nvPr/>
            </p:nvSpPr>
            <p:spPr bwMode="auto">
              <a:xfrm>
                <a:off x="2171" y="3578"/>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41" name="Oval 745"/>
              <p:cNvSpPr>
                <a:spLocks noChangeArrowheads="1"/>
              </p:cNvSpPr>
              <p:nvPr/>
            </p:nvSpPr>
            <p:spPr bwMode="auto">
              <a:xfrm>
                <a:off x="2341" y="3322"/>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42" name="Oval 746"/>
              <p:cNvSpPr>
                <a:spLocks noChangeArrowheads="1"/>
              </p:cNvSpPr>
              <p:nvPr/>
            </p:nvSpPr>
            <p:spPr bwMode="auto">
              <a:xfrm>
                <a:off x="2142" y="3209"/>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43" name="Oval 747"/>
              <p:cNvSpPr>
                <a:spLocks noChangeArrowheads="1"/>
              </p:cNvSpPr>
              <p:nvPr/>
            </p:nvSpPr>
            <p:spPr bwMode="auto">
              <a:xfrm>
                <a:off x="2029" y="3096"/>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44" name="Oval 748"/>
              <p:cNvSpPr>
                <a:spLocks noChangeArrowheads="1"/>
              </p:cNvSpPr>
              <p:nvPr/>
            </p:nvSpPr>
            <p:spPr bwMode="auto">
              <a:xfrm>
                <a:off x="2540" y="3464"/>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45" name="Oval 749"/>
              <p:cNvSpPr>
                <a:spLocks noChangeArrowheads="1"/>
              </p:cNvSpPr>
              <p:nvPr/>
            </p:nvSpPr>
            <p:spPr bwMode="auto">
              <a:xfrm>
                <a:off x="2625" y="3379"/>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46" name="Oval 750"/>
              <p:cNvSpPr>
                <a:spLocks noChangeArrowheads="1"/>
              </p:cNvSpPr>
              <p:nvPr/>
            </p:nvSpPr>
            <p:spPr bwMode="auto">
              <a:xfrm>
                <a:off x="2483" y="3436"/>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47" name="Oval 751"/>
              <p:cNvSpPr>
                <a:spLocks noChangeArrowheads="1"/>
              </p:cNvSpPr>
              <p:nvPr/>
            </p:nvSpPr>
            <p:spPr bwMode="auto">
              <a:xfrm>
                <a:off x="2653" y="3322"/>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48" name="Oval 752"/>
              <p:cNvSpPr>
                <a:spLocks noChangeArrowheads="1"/>
              </p:cNvSpPr>
              <p:nvPr/>
            </p:nvSpPr>
            <p:spPr bwMode="auto">
              <a:xfrm>
                <a:off x="2682" y="3436"/>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49" name="Oval 753"/>
              <p:cNvSpPr>
                <a:spLocks noChangeArrowheads="1"/>
              </p:cNvSpPr>
              <p:nvPr/>
            </p:nvSpPr>
            <p:spPr bwMode="auto">
              <a:xfrm>
                <a:off x="2540" y="3436"/>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nvGrpSpPr>
            <p:cNvPr id="24947" name="Group 754"/>
            <p:cNvGrpSpPr>
              <a:grpSpLocks/>
            </p:cNvGrpSpPr>
            <p:nvPr/>
          </p:nvGrpSpPr>
          <p:grpSpPr bwMode="auto">
            <a:xfrm rot="-2742469">
              <a:off x="2022" y="1895"/>
              <a:ext cx="122" cy="168"/>
              <a:chOff x="2029" y="3039"/>
              <a:chExt cx="794" cy="681"/>
            </a:xfrm>
          </p:grpSpPr>
          <p:sp>
            <p:nvSpPr>
              <p:cNvPr id="25000" name="Oval 755"/>
              <p:cNvSpPr>
                <a:spLocks noChangeArrowheads="1"/>
              </p:cNvSpPr>
              <p:nvPr/>
            </p:nvSpPr>
            <p:spPr bwMode="auto">
              <a:xfrm>
                <a:off x="2369" y="3181"/>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01" name="Oval 756"/>
              <p:cNvSpPr>
                <a:spLocks noChangeArrowheads="1"/>
              </p:cNvSpPr>
              <p:nvPr/>
            </p:nvSpPr>
            <p:spPr bwMode="auto">
              <a:xfrm>
                <a:off x="2256" y="3237"/>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02" name="Oval 757"/>
              <p:cNvSpPr>
                <a:spLocks noChangeArrowheads="1"/>
              </p:cNvSpPr>
              <p:nvPr/>
            </p:nvSpPr>
            <p:spPr bwMode="auto">
              <a:xfrm>
                <a:off x="2398" y="3606"/>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03" name="Oval 758"/>
              <p:cNvSpPr>
                <a:spLocks noChangeArrowheads="1"/>
              </p:cNvSpPr>
              <p:nvPr/>
            </p:nvSpPr>
            <p:spPr bwMode="auto">
              <a:xfrm>
                <a:off x="2199" y="3379"/>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04" name="Oval 759"/>
              <p:cNvSpPr>
                <a:spLocks noChangeArrowheads="1"/>
              </p:cNvSpPr>
              <p:nvPr/>
            </p:nvSpPr>
            <p:spPr bwMode="auto">
              <a:xfrm>
                <a:off x="2341" y="3237"/>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05" name="Oval 760"/>
              <p:cNvSpPr>
                <a:spLocks noChangeArrowheads="1"/>
              </p:cNvSpPr>
              <p:nvPr/>
            </p:nvSpPr>
            <p:spPr bwMode="auto">
              <a:xfrm>
                <a:off x="2256" y="3408"/>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06" name="Oval 761"/>
              <p:cNvSpPr>
                <a:spLocks noChangeArrowheads="1"/>
              </p:cNvSpPr>
              <p:nvPr/>
            </p:nvSpPr>
            <p:spPr bwMode="auto">
              <a:xfrm>
                <a:off x="2313" y="3351"/>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07" name="Oval 762"/>
              <p:cNvSpPr>
                <a:spLocks noChangeArrowheads="1"/>
              </p:cNvSpPr>
              <p:nvPr/>
            </p:nvSpPr>
            <p:spPr bwMode="auto">
              <a:xfrm>
                <a:off x="2426" y="3492"/>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08" name="Oval 763"/>
              <p:cNvSpPr>
                <a:spLocks noChangeArrowheads="1"/>
              </p:cNvSpPr>
              <p:nvPr/>
            </p:nvSpPr>
            <p:spPr bwMode="auto">
              <a:xfrm>
                <a:off x="2171" y="3606"/>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09" name="Oval 764"/>
              <p:cNvSpPr>
                <a:spLocks noChangeArrowheads="1"/>
              </p:cNvSpPr>
              <p:nvPr/>
            </p:nvSpPr>
            <p:spPr bwMode="auto">
              <a:xfrm>
                <a:off x="2142" y="3039"/>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10" name="Oval 765"/>
              <p:cNvSpPr>
                <a:spLocks noChangeArrowheads="1"/>
              </p:cNvSpPr>
              <p:nvPr/>
            </p:nvSpPr>
            <p:spPr bwMode="auto">
              <a:xfrm>
                <a:off x="2114" y="3124"/>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11" name="Oval 766"/>
              <p:cNvSpPr>
                <a:spLocks noChangeArrowheads="1"/>
              </p:cNvSpPr>
              <p:nvPr/>
            </p:nvSpPr>
            <p:spPr bwMode="auto">
              <a:xfrm>
                <a:off x="2256" y="3521"/>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12" name="Oval 767"/>
              <p:cNvSpPr>
                <a:spLocks noChangeArrowheads="1"/>
              </p:cNvSpPr>
              <p:nvPr/>
            </p:nvSpPr>
            <p:spPr bwMode="auto">
              <a:xfrm>
                <a:off x="2114" y="3578"/>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13" name="Oval 768"/>
              <p:cNvSpPr>
                <a:spLocks noChangeArrowheads="1"/>
              </p:cNvSpPr>
              <p:nvPr/>
            </p:nvSpPr>
            <p:spPr bwMode="auto">
              <a:xfrm>
                <a:off x="2284" y="3464"/>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14" name="Oval 769"/>
              <p:cNvSpPr>
                <a:spLocks noChangeArrowheads="1"/>
              </p:cNvSpPr>
              <p:nvPr/>
            </p:nvSpPr>
            <p:spPr bwMode="auto">
              <a:xfrm>
                <a:off x="2313" y="3578"/>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15" name="Oval 770"/>
              <p:cNvSpPr>
                <a:spLocks noChangeArrowheads="1"/>
              </p:cNvSpPr>
              <p:nvPr/>
            </p:nvSpPr>
            <p:spPr bwMode="auto">
              <a:xfrm>
                <a:off x="2171" y="3578"/>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16" name="Oval 771"/>
              <p:cNvSpPr>
                <a:spLocks noChangeArrowheads="1"/>
              </p:cNvSpPr>
              <p:nvPr/>
            </p:nvSpPr>
            <p:spPr bwMode="auto">
              <a:xfrm>
                <a:off x="2341" y="3322"/>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17" name="Oval 772"/>
              <p:cNvSpPr>
                <a:spLocks noChangeArrowheads="1"/>
              </p:cNvSpPr>
              <p:nvPr/>
            </p:nvSpPr>
            <p:spPr bwMode="auto">
              <a:xfrm>
                <a:off x="2142" y="3209"/>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18" name="Oval 773"/>
              <p:cNvSpPr>
                <a:spLocks noChangeArrowheads="1"/>
              </p:cNvSpPr>
              <p:nvPr/>
            </p:nvSpPr>
            <p:spPr bwMode="auto">
              <a:xfrm>
                <a:off x="2029" y="3096"/>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19" name="Oval 774"/>
              <p:cNvSpPr>
                <a:spLocks noChangeArrowheads="1"/>
              </p:cNvSpPr>
              <p:nvPr/>
            </p:nvSpPr>
            <p:spPr bwMode="auto">
              <a:xfrm>
                <a:off x="2540" y="3464"/>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20" name="Oval 775"/>
              <p:cNvSpPr>
                <a:spLocks noChangeArrowheads="1"/>
              </p:cNvSpPr>
              <p:nvPr/>
            </p:nvSpPr>
            <p:spPr bwMode="auto">
              <a:xfrm>
                <a:off x="2625" y="3379"/>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21" name="Oval 776"/>
              <p:cNvSpPr>
                <a:spLocks noChangeArrowheads="1"/>
              </p:cNvSpPr>
              <p:nvPr/>
            </p:nvSpPr>
            <p:spPr bwMode="auto">
              <a:xfrm>
                <a:off x="2483" y="3436"/>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22" name="Oval 777"/>
              <p:cNvSpPr>
                <a:spLocks noChangeArrowheads="1"/>
              </p:cNvSpPr>
              <p:nvPr/>
            </p:nvSpPr>
            <p:spPr bwMode="auto">
              <a:xfrm>
                <a:off x="2653" y="3322"/>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23" name="Oval 778"/>
              <p:cNvSpPr>
                <a:spLocks noChangeArrowheads="1"/>
              </p:cNvSpPr>
              <p:nvPr/>
            </p:nvSpPr>
            <p:spPr bwMode="auto">
              <a:xfrm>
                <a:off x="2682" y="3436"/>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5024" name="Oval 779"/>
              <p:cNvSpPr>
                <a:spLocks noChangeArrowheads="1"/>
              </p:cNvSpPr>
              <p:nvPr/>
            </p:nvSpPr>
            <p:spPr bwMode="auto">
              <a:xfrm>
                <a:off x="2540" y="3436"/>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nvGrpSpPr>
            <p:cNvPr id="24948" name="Group 780"/>
            <p:cNvGrpSpPr>
              <a:grpSpLocks/>
            </p:cNvGrpSpPr>
            <p:nvPr/>
          </p:nvGrpSpPr>
          <p:grpSpPr bwMode="auto">
            <a:xfrm rot="-2742469">
              <a:off x="1958" y="2197"/>
              <a:ext cx="152" cy="168"/>
              <a:chOff x="2965" y="2103"/>
              <a:chExt cx="822" cy="738"/>
            </a:xfrm>
          </p:grpSpPr>
          <p:sp>
            <p:nvSpPr>
              <p:cNvPr id="24975" name="Oval 781"/>
              <p:cNvSpPr>
                <a:spLocks noChangeArrowheads="1"/>
              </p:cNvSpPr>
              <p:nvPr/>
            </p:nvSpPr>
            <p:spPr bwMode="auto">
              <a:xfrm>
                <a:off x="3305" y="2302"/>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76" name="Oval 782"/>
              <p:cNvSpPr>
                <a:spLocks noChangeArrowheads="1"/>
              </p:cNvSpPr>
              <p:nvPr/>
            </p:nvSpPr>
            <p:spPr bwMode="auto">
              <a:xfrm>
                <a:off x="3192" y="2358"/>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77" name="Oval 783"/>
              <p:cNvSpPr>
                <a:spLocks noChangeArrowheads="1"/>
              </p:cNvSpPr>
              <p:nvPr/>
            </p:nvSpPr>
            <p:spPr bwMode="auto">
              <a:xfrm>
                <a:off x="3362" y="2387"/>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78" name="Oval 784"/>
              <p:cNvSpPr>
                <a:spLocks noChangeArrowheads="1"/>
              </p:cNvSpPr>
              <p:nvPr/>
            </p:nvSpPr>
            <p:spPr bwMode="auto">
              <a:xfrm>
                <a:off x="3135" y="2500"/>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79" name="Oval 785"/>
              <p:cNvSpPr>
                <a:spLocks noChangeArrowheads="1"/>
              </p:cNvSpPr>
              <p:nvPr/>
            </p:nvSpPr>
            <p:spPr bwMode="auto">
              <a:xfrm>
                <a:off x="3277" y="2358"/>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80" name="Oval 786"/>
              <p:cNvSpPr>
                <a:spLocks noChangeArrowheads="1"/>
              </p:cNvSpPr>
              <p:nvPr/>
            </p:nvSpPr>
            <p:spPr bwMode="auto">
              <a:xfrm>
                <a:off x="3192" y="2529"/>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81" name="Oval 787"/>
              <p:cNvSpPr>
                <a:spLocks noChangeArrowheads="1"/>
              </p:cNvSpPr>
              <p:nvPr/>
            </p:nvSpPr>
            <p:spPr bwMode="auto">
              <a:xfrm>
                <a:off x="3249" y="2472"/>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82" name="Oval 788"/>
              <p:cNvSpPr>
                <a:spLocks noChangeArrowheads="1"/>
              </p:cNvSpPr>
              <p:nvPr/>
            </p:nvSpPr>
            <p:spPr bwMode="auto">
              <a:xfrm>
                <a:off x="3390" y="2273"/>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83" name="Oval 789"/>
              <p:cNvSpPr>
                <a:spLocks noChangeArrowheads="1"/>
              </p:cNvSpPr>
              <p:nvPr/>
            </p:nvSpPr>
            <p:spPr bwMode="auto">
              <a:xfrm>
                <a:off x="3107" y="2727"/>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84" name="Oval 790"/>
              <p:cNvSpPr>
                <a:spLocks noChangeArrowheads="1"/>
              </p:cNvSpPr>
              <p:nvPr/>
            </p:nvSpPr>
            <p:spPr bwMode="auto">
              <a:xfrm>
                <a:off x="3078" y="2160"/>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85" name="Oval 791"/>
              <p:cNvSpPr>
                <a:spLocks noChangeArrowheads="1"/>
              </p:cNvSpPr>
              <p:nvPr/>
            </p:nvSpPr>
            <p:spPr bwMode="auto">
              <a:xfrm>
                <a:off x="3050" y="2245"/>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86" name="Oval 792"/>
              <p:cNvSpPr>
                <a:spLocks noChangeArrowheads="1"/>
              </p:cNvSpPr>
              <p:nvPr/>
            </p:nvSpPr>
            <p:spPr bwMode="auto">
              <a:xfrm>
                <a:off x="3192" y="2642"/>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87" name="Oval 793"/>
              <p:cNvSpPr>
                <a:spLocks noChangeArrowheads="1"/>
              </p:cNvSpPr>
              <p:nvPr/>
            </p:nvSpPr>
            <p:spPr bwMode="auto">
              <a:xfrm>
                <a:off x="3050" y="2699"/>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88" name="Oval 794"/>
              <p:cNvSpPr>
                <a:spLocks noChangeArrowheads="1"/>
              </p:cNvSpPr>
              <p:nvPr/>
            </p:nvSpPr>
            <p:spPr bwMode="auto">
              <a:xfrm>
                <a:off x="3220" y="2585"/>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89" name="Oval 795"/>
              <p:cNvSpPr>
                <a:spLocks noChangeArrowheads="1"/>
              </p:cNvSpPr>
              <p:nvPr/>
            </p:nvSpPr>
            <p:spPr bwMode="auto">
              <a:xfrm>
                <a:off x="3249" y="2699"/>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90" name="Oval 796"/>
              <p:cNvSpPr>
                <a:spLocks noChangeArrowheads="1"/>
              </p:cNvSpPr>
              <p:nvPr/>
            </p:nvSpPr>
            <p:spPr bwMode="auto">
              <a:xfrm>
                <a:off x="3107" y="2699"/>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91" name="Oval 797"/>
              <p:cNvSpPr>
                <a:spLocks noChangeArrowheads="1"/>
              </p:cNvSpPr>
              <p:nvPr/>
            </p:nvSpPr>
            <p:spPr bwMode="auto">
              <a:xfrm>
                <a:off x="3277" y="2443"/>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92" name="Oval 798"/>
              <p:cNvSpPr>
                <a:spLocks noChangeArrowheads="1"/>
              </p:cNvSpPr>
              <p:nvPr/>
            </p:nvSpPr>
            <p:spPr bwMode="auto">
              <a:xfrm>
                <a:off x="3078" y="2330"/>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93" name="Oval 799"/>
              <p:cNvSpPr>
                <a:spLocks noChangeArrowheads="1"/>
              </p:cNvSpPr>
              <p:nvPr/>
            </p:nvSpPr>
            <p:spPr bwMode="auto">
              <a:xfrm>
                <a:off x="2965" y="2217"/>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94" name="Oval 800"/>
              <p:cNvSpPr>
                <a:spLocks noChangeArrowheads="1"/>
              </p:cNvSpPr>
              <p:nvPr/>
            </p:nvSpPr>
            <p:spPr bwMode="auto">
              <a:xfrm>
                <a:off x="3504" y="2245"/>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95" name="Oval 801"/>
              <p:cNvSpPr>
                <a:spLocks noChangeArrowheads="1"/>
              </p:cNvSpPr>
              <p:nvPr/>
            </p:nvSpPr>
            <p:spPr bwMode="auto">
              <a:xfrm>
                <a:off x="3589" y="2160"/>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96" name="Oval 802"/>
              <p:cNvSpPr>
                <a:spLocks noChangeArrowheads="1"/>
              </p:cNvSpPr>
              <p:nvPr/>
            </p:nvSpPr>
            <p:spPr bwMode="auto">
              <a:xfrm>
                <a:off x="3447" y="2217"/>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97" name="Oval 803"/>
              <p:cNvSpPr>
                <a:spLocks noChangeArrowheads="1"/>
              </p:cNvSpPr>
              <p:nvPr/>
            </p:nvSpPr>
            <p:spPr bwMode="auto">
              <a:xfrm>
                <a:off x="3617" y="2103"/>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98" name="Oval 804"/>
              <p:cNvSpPr>
                <a:spLocks noChangeArrowheads="1"/>
              </p:cNvSpPr>
              <p:nvPr/>
            </p:nvSpPr>
            <p:spPr bwMode="auto">
              <a:xfrm>
                <a:off x="3646" y="2217"/>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99" name="Oval 805"/>
              <p:cNvSpPr>
                <a:spLocks noChangeArrowheads="1"/>
              </p:cNvSpPr>
              <p:nvPr/>
            </p:nvSpPr>
            <p:spPr bwMode="auto">
              <a:xfrm>
                <a:off x="3504" y="2217"/>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nvGrpSpPr>
            <p:cNvPr id="24949" name="Group 806"/>
            <p:cNvGrpSpPr>
              <a:grpSpLocks/>
            </p:cNvGrpSpPr>
            <p:nvPr/>
          </p:nvGrpSpPr>
          <p:grpSpPr bwMode="auto">
            <a:xfrm rot="-2742469">
              <a:off x="2062" y="1855"/>
              <a:ext cx="92" cy="121"/>
              <a:chOff x="2965" y="2103"/>
              <a:chExt cx="822" cy="738"/>
            </a:xfrm>
          </p:grpSpPr>
          <p:sp>
            <p:nvSpPr>
              <p:cNvPr id="24950" name="Oval 807"/>
              <p:cNvSpPr>
                <a:spLocks noChangeArrowheads="1"/>
              </p:cNvSpPr>
              <p:nvPr/>
            </p:nvSpPr>
            <p:spPr bwMode="auto">
              <a:xfrm>
                <a:off x="3305" y="2302"/>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51" name="Oval 808"/>
              <p:cNvSpPr>
                <a:spLocks noChangeArrowheads="1"/>
              </p:cNvSpPr>
              <p:nvPr/>
            </p:nvSpPr>
            <p:spPr bwMode="auto">
              <a:xfrm>
                <a:off x="3192" y="2358"/>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52" name="Oval 809"/>
              <p:cNvSpPr>
                <a:spLocks noChangeArrowheads="1"/>
              </p:cNvSpPr>
              <p:nvPr/>
            </p:nvSpPr>
            <p:spPr bwMode="auto">
              <a:xfrm>
                <a:off x="3362" y="2387"/>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53" name="Oval 810"/>
              <p:cNvSpPr>
                <a:spLocks noChangeArrowheads="1"/>
              </p:cNvSpPr>
              <p:nvPr/>
            </p:nvSpPr>
            <p:spPr bwMode="auto">
              <a:xfrm>
                <a:off x="3135" y="2500"/>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54" name="Oval 811"/>
              <p:cNvSpPr>
                <a:spLocks noChangeArrowheads="1"/>
              </p:cNvSpPr>
              <p:nvPr/>
            </p:nvSpPr>
            <p:spPr bwMode="auto">
              <a:xfrm>
                <a:off x="3277" y="2358"/>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55" name="Oval 812"/>
              <p:cNvSpPr>
                <a:spLocks noChangeArrowheads="1"/>
              </p:cNvSpPr>
              <p:nvPr/>
            </p:nvSpPr>
            <p:spPr bwMode="auto">
              <a:xfrm>
                <a:off x="3192" y="2529"/>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56" name="Oval 813"/>
              <p:cNvSpPr>
                <a:spLocks noChangeArrowheads="1"/>
              </p:cNvSpPr>
              <p:nvPr/>
            </p:nvSpPr>
            <p:spPr bwMode="auto">
              <a:xfrm>
                <a:off x="3249" y="2472"/>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57" name="Oval 814"/>
              <p:cNvSpPr>
                <a:spLocks noChangeArrowheads="1"/>
              </p:cNvSpPr>
              <p:nvPr/>
            </p:nvSpPr>
            <p:spPr bwMode="auto">
              <a:xfrm>
                <a:off x="3390" y="2273"/>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58" name="Oval 815"/>
              <p:cNvSpPr>
                <a:spLocks noChangeArrowheads="1"/>
              </p:cNvSpPr>
              <p:nvPr/>
            </p:nvSpPr>
            <p:spPr bwMode="auto">
              <a:xfrm>
                <a:off x="3107" y="2727"/>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59" name="Oval 816"/>
              <p:cNvSpPr>
                <a:spLocks noChangeArrowheads="1"/>
              </p:cNvSpPr>
              <p:nvPr/>
            </p:nvSpPr>
            <p:spPr bwMode="auto">
              <a:xfrm>
                <a:off x="3078" y="2160"/>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60" name="Oval 817"/>
              <p:cNvSpPr>
                <a:spLocks noChangeArrowheads="1"/>
              </p:cNvSpPr>
              <p:nvPr/>
            </p:nvSpPr>
            <p:spPr bwMode="auto">
              <a:xfrm>
                <a:off x="3050" y="2245"/>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61" name="Oval 818"/>
              <p:cNvSpPr>
                <a:spLocks noChangeArrowheads="1"/>
              </p:cNvSpPr>
              <p:nvPr/>
            </p:nvSpPr>
            <p:spPr bwMode="auto">
              <a:xfrm>
                <a:off x="3192" y="2642"/>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62" name="Oval 819"/>
              <p:cNvSpPr>
                <a:spLocks noChangeArrowheads="1"/>
              </p:cNvSpPr>
              <p:nvPr/>
            </p:nvSpPr>
            <p:spPr bwMode="auto">
              <a:xfrm>
                <a:off x="3050" y="2699"/>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63" name="Oval 820"/>
              <p:cNvSpPr>
                <a:spLocks noChangeArrowheads="1"/>
              </p:cNvSpPr>
              <p:nvPr/>
            </p:nvSpPr>
            <p:spPr bwMode="auto">
              <a:xfrm>
                <a:off x="3220" y="2585"/>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64" name="Oval 821"/>
              <p:cNvSpPr>
                <a:spLocks noChangeArrowheads="1"/>
              </p:cNvSpPr>
              <p:nvPr/>
            </p:nvSpPr>
            <p:spPr bwMode="auto">
              <a:xfrm>
                <a:off x="3249" y="2699"/>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65" name="Oval 822"/>
              <p:cNvSpPr>
                <a:spLocks noChangeArrowheads="1"/>
              </p:cNvSpPr>
              <p:nvPr/>
            </p:nvSpPr>
            <p:spPr bwMode="auto">
              <a:xfrm>
                <a:off x="3107" y="2699"/>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66" name="Oval 823"/>
              <p:cNvSpPr>
                <a:spLocks noChangeArrowheads="1"/>
              </p:cNvSpPr>
              <p:nvPr/>
            </p:nvSpPr>
            <p:spPr bwMode="auto">
              <a:xfrm>
                <a:off x="3277" y="2443"/>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67" name="Oval 824"/>
              <p:cNvSpPr>
                <a:spLocks noChangeArrowheads="1"/>
              </p:cNvSpPr>
              <p:nvPr/>
            </p:nvSpPr>
            <p:spPr bwMode="auto">
              <a:xfrm>
                <a:off x="3078" y="2330"/>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68" name="Oval 825"/>
              <p:cNvSpPr>
                <a:spLocks noChangeArrowheads="1"/>
              </p:cNvSpPr>
              <p:nvPr/>
            </p:nvSpPr>
            <p:spPr bwMode="auto">
              <a:xfrm>
                <a:off x="2965" y="2217"/>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69" name="Oval 826"/>
              <p:cNvSpPr>
                <a:spLocks noChangeArrowheads="1"/>
              </p:cNvSpPr>
              <p:nvPr/>
            </p:nvSpPr>
            <p:spPr bwMode="auto">
              <a:xfrm>
                <a:off x="3504" y="2245"/>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70" name="Oval 827"/>
              <p:cNvSpPr>
                <a:spLocks noChangeArrowheads="1"/>
              </p:cNvSpPr>
              <p:nvPr/>
            </p:nvSpPr>
            <p:spPr bwMode="auto">
              <a:xfrm>
                <a:off x="3589" y="2160"/>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71" name="Oval 828"/>
              <p:cNvSpPr>
                <a:spLocks noChangeArrowheads="1"/>
              </p:cNvSpPr>
              <p:nvPr/>
            </p:nvSpPr>
            <p:spPr bwMode="auto">
              <a:xfrm>
                <a:off x="3447" y="2217"/>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72" name="Oval 829"/>
              <p:cNvSpPr>
                <a:spLocks noChangeArrowheads="1"/>
              </p:cNvSpPr>
              <p:nvPr/>
            </p:nvSpPr>
            <p:spPr bwMode="auto">
              <a:xfrm>
                <a:off x="3617" y="2103"/>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73" name="Oval 830"/>
              <p:cNvSpPr>
                <a:spLocks noChangeArrowheads="1"/>
              </p:cNvSpPr>
              <p:nvPr/>
            </p:nvSpPr>
            <p:spPr bwMode="auto">
              <a:xfrm>
                <a:off x="3646" y="2217"/>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74" name="Oval 831"/>
              <p:cNvSpPr>
                <a:spLocks noChangeArrowheads="1"/>
              </p:cNvSpPr>
              <p:nvPr/>
            </p:nvSpPr>
            <p:spPr bwMode="auto">
              <a:xfrm>
                <a:off x="3504" y="2217"/>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sp>
        <p:nvSpPr>
          <p:cNvPr id="38955" name="Text Box 1067"/>
          <p:cNvSpPr txBox="1">
            <a:spLocks noChangeArrowheads="1"/>
          </p:cNvSpPr>
          <p:nvPr/>
        </p:nvSpPr>
        <p:spPr bwMode="auto">
          <a:xfrm>
            <a:off x="2133600" y="1020763"/>
            <a:ext cx="1754188" cy="457200"/>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u="sng">
                <a:solidFill>
                  <a:srgbClr val="009999"/>
                </a:solidFill>
                <a:latin typeface="Arial Unicode MS" pitchFamily="34" charset="-128"/>
                <a:ea typeface="Arial Unicode MS" pitchFamily="34" charset="-128"/>
                <a:cs typeface="Arial Unicode MS" pitchFamily="34" charset="-128"/>
              </a:rPr>
              <a:t>Penetration</a:t>
            </a:r>
          </a:p>
        </p:txBody>
      </p:sp>
      <p:grpSp>
        <p:nvGrpSpPr>
          <p:cNvPr id="39622" name="Group 1295"/>
          <p:cNvGrpSpPr>
            <a:grpSpLocks/>
          </p:cNvGrpSpPr>
          <p:nvPr/>
        </p:nvGrpSpPr>
        <p:grpSpPr bwMode="auto">
          <a:xfrm rot="2449270">
            <a:off x="2555875" y="4113213"/>
            <a:ext cx="533400" cy="758825"/>
            <a:chOff x="192" y="3458"/>
            <a:chExt cx="331" cy="526"/>
          </a:xfrm>
        </p:grpSpPr>
        <p:grpSp>
          <p:nvGrpSpPr>
            <p:cNvPr id="24853" name="Group 938"/>
            <p:cNvGrpSpPr>
              <a:grpSpLocks/>
            </p:cNvGrpSpPr>
            <p:nvPr/>
          </p:nvGrpSpPr>
          <p:grpSpPr bwMode="auto">
            <a:xfrm rot="-9916589">
              <a:off x="373" y="3599"/>
              <a:ext cx="150" cy="170"/>
              <a:chOff x="2029" y="3039"/>
              <a:chExt cx="794" cy="681"/>
            </a:xfrm>
          </p:grpSpPr>
          <p:sp>
            <p:nvSpPr>
              <p:cNvPr id="24915" name="Oval 939"/>
              <p:cNvSpPr>
                <a:spLocks noChangeArrowheads="1"/>
              </p:cNvSpPr>
              <p:nvPr/>
            </p:nvSpPr>
            <p:spPr bwMode="auto">
              <a:xfrm>
                <a:off x="2369" y="318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16" name="Oval 940"/>
              <p:cNvSpPr>
                <a:spLocks noChangeArrowheads="1"/>
              </p:cNvSpPr>
              <p:nvPr/>
            </p:nvSpPr>
            <p:spPr bwMode="auto">
              <a:xfrm>
                <a:off x="2256" y="323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17" name="Oval 941"/>
              <p:cNvSpPr>
                <a:spLocks noChangeArrowheads="1"/>
              </p:cNvSpPr>
              <p:nvPr/>
            </p:nvSpPr>
            <p:spPr bwMode="auto">
              <a:xfrm>
                <a:off x="2398" y="360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18" name="Oval 942"/>
              <p:cNvSpPr>
                <a:spLocks noChangeArrowheads="1"/>
              </p:cNvSpPr>
              <p:nvPr/>
            </p:nvSpPr>
            <p:spPr bwMode="auto">
              <a:xfrm>
                <a:off x="2199" y="337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19" name="Oval 943"/>
              <p:cNvSpPr>
                <a:spLocks noChangeArrowheads="1"/>
              </p:cNvSpPr>
              <p:nvPr/>
            </p:nvSpPr>
            <p:spPr bwMode="auto">
              <a:xfrm>
                <a:off x="2341" y="3237"/>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20" name="Oval 944"/>
              <p:cNvSpPr>
                <a:spLocks noChangeArrowheads="1"/>
              </p:cNvSpPr>
              <p:nvPr/>
            </p:nvSpPr>
            <p:spPr bwMode="auto">
              <a:xfrm>
                <a:off x="2256" y="340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21" name="Oval 945"/>
              <p:cNvSpPr>
                <a:spLocks noChangeArrowheads="1"/>
              </p:cNvSpPr>
              <p:nvPr/>
            </p:nvSpPr>
            <p:spPr bwMode="auto">
              <a:xfrm>
                <a:off x="2313" y="335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22" name="Oval 946"/>
              <p:cNvSpPr>
                <a:spLocks noChangeArrowheads="1"/>
              </p:cNvSpPr>
              <p:nvPr/>
            </p:nvSpPr>
            <p:spPr bwMode="auto">
              <a:xfrm>
                <a:off x="2426" y="3492"/>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23" name="Oval 947"/>
              <p:cNvSpPr>
                <a:spLocks noChangeArrowheads="1"/>
              </p:cNvSpPr>
              <p:nvPr/>
            </p:nvSpPr>
            <p:spPr bwMode="auto">
              <a:xfrm>
                <a:off x="2171" y="360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24" name="Oval 948"/>
              <p:cNvSpPr>
                <a:spLocks noChangeArrowheads="1"/>
              </p:cNvSpPr>
              <p:nvPr/>
            </p:nvSpPr>
            <p:spPr bwMode="auto">
              <a:xfrm>
                <a:off x="2142" y="303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25" name="Oval 949"/>
              <p:cNvSpPr>
                <a:spLocks noChangeArrowheads="1"/>
              </p:cNvSpPr>
              <p:nvPr/>
            </p:nvSpPr>
            <p:spPr bwMode="auto">
              <a:xfrm>
                <a:off x="2114" y="312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26" name="Oval 950"/>
              <p:cNvSpPr>
                <a:spLocks noChangeArrowheads="1"/>
              </p:cNvSpPr>
              <p:nvPr/>
            </p:nvSpPr>
            <p:spPr bwMode="auto">
              <a:xfrm>
                <a:off x="2256" y="352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27" name="Oval 951"/>
              <p:cNvSpPr>
                <a:spLocks noChangeArrowheads="1"/>
              </p:cNvSpPr>
              <p:nvPr/>
            </p:nvSpPr>
            <p:spPr bwMode="auto">
              <a:xfrm>
                <a:off x="2114" y="3578"/>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28" name="Oval 952"/>
              <p:cNvSpPr>
                <a:spLocks noChangeArrowheads="1"/>
              </p:cNvSpPr>
              <p:nvPr/>
            </p:nvSpPr>
            <p:spPr bwMode="auto">
              <a:xfrm>
                <a:off x="2284" y="3464"/>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29" name="Oval 953"/>
              <p:cNvSpPr>
                <a:spLocks noChangeArrowheads="1"/>
              </p:cNvSpPr>
              <p:nvPr/>
            </p:nvSpPr>
            <p:spPr bwMode="auto">
              <a:xfrm>
                <a:off x="2313" y="357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30" name="Oval 954"/>
              <p:cNvSpPr>
                <a:spLocks noChangeArrowheads="1"/>
              </p:cNvSpPr>
              <p:nvPr/>
            </p:nvSpPr>
            <p:spPr bwMode="auto">
              <a:xfrm>
                <a:off x="2171" y="357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31" name="Oval 955"/>
              <p:cNvSpPr>
                <a:spLocks noChangeArrowheads="1"/>
              </p:cNvSpPr>
              <p:nvPr/>
            </p:nvSpPr>
            <p:spPr bwMode="auto">
              <a:xfrm>
                <a:off x="2341" y="332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32" name="Oval 956"/>
              <p:cNvSpPr>
                <a:spLocks noChangeArrowheads="1"/>
              </p:cNvSpPr>
              <p:nvPr/>
            </p:nvSpPr>
            <p:spPr bwMode="auto">
              <a:xfrm>
                <a:off x="2142" y="320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33" name="Oval 957"/>
              <p:cNvSpPr>
                <a:spLocks noChangeArrowheads="1"/>
              </p:cNvSpPr>
              <p:nvPr/>
            </p:nvSpPr>
            <p:spPr bwMode="auto">
              <a:xfrm>
                <a:off x="2029" y="309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34" name="Oval 958"/>
              <p:cNvSpPr>
                <a:spLocks noChangeArrowheads="1"/>
              </p:cNvSpPr>
              <p:nvPr/>
            </p:nvSpPr>
            <p:spPr bwMode="auto">
              <a:xfrm>
                <a:off x="2540" y="346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35" name="Oval 959"/>
              <p:cNvSpPr>
                <a:spLocks noChangeArrowheads="1"/>
              </p:cNvSpPr>
              <p:nvPr/>
            </p:nvSpPr>
            <p:spPr bwMode="auto">
              <a:xfrm>
                <a:off x="2625" y="337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36" name="Oval 960"/>
              <p:cNvSpPr>
                <a:spLocks noChangeArrowheads="1"/>
              </p:cNvSpPr>
              <p:nvPr/>
            </p:nvSpPr>
            <p:spPr bwMode="auto">
              <a:xfrm>
                <a:off x="2483" y="343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37" name="Oval 961"/>
              <p:cNvSpPr>
                <a:spLocks noChangeArrowheads="1"/>
              </p:cNvSpPr>
              <p:nvPr/>
            </p:nvSpPr>
            <p:spPr bwMode="auto">
              <a:xfrm>
                <a:off x="2653" y="332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38" name="Oval 962"/>
              <p:cNvSpPr>
                <a:spLocks noChangeArrowheads="1"/>
              </p:cNvSpPr>
              <p:nvPr/>
            </p:nvSpPr>
            <p:spPr bwMode="auto">
              <a:xfrm>
                <a:off x="2682" y="343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39" name="Oval 963"/>
              <p:cNvSpPr>
                <a:spLocks noChangeArrowheads="1"/>
              </p:cNvSpPr>
              <p:nvPr/>
            </p:nvSpPr>
            <p:spPr bwMode="auto">
              <a:xfrm>
                <a:off x="2540" y="343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nvGrpSpPr>
            <p:cNvPr id="24854" name="Group 964"/>
            <p:cNvGrpSpPr>
              <a:grpSpLocks/>
            </p:cNvGrpSpPr>
            <p:nvPr/>
          </p:nvGrpSpPr>
          <p:grpSpPr bwMode="auto">
            <a:xfrm rot="-9916589">
              <a:off x="192" y="3648"/>
              <a:ext cx="223" cy="336"/>
              <a:chOff x="4014" y="1139"/>
              <a:chExt cx="992" cy="1362"/>
            </a:xfrm>
          </p:grpSpPr>
          <p:grpSp>
            <p:nvGrpSpPr>
              <p:cNvPr id="24863" name="Group 965"/>
              <p:cNvGrpSpPr>
                <a:grpSpLocks/>
              </p:cNvGrpSpPr>
              <p:nvPr/>
            </p:nvGrpSpPr>
            <p:grpSpPr bwMode="auto">
              <a:xfrm>
                <a:off x="4014" y="1139"/>
                <a:ext cx="794" cy="681"/>
                <a:chOff x="2029" y="3039"/>
                <a:chExt cx="794" cy="681"/>
              </a:xfrm>
            </p:grpSpPr>
            <p:sp>
              <p:nvSpPr>
                <p:cNvPr id="24890" name="Oval 966"/>
                <p:cNvSpPr>
                  <a:spLocks noChangeArrowheads="1"/>
                </p:cNvSpPr>
                <p:nvPr/>
              </p:nvSpPr>
              <p:spPr bwMode="auto">
                <a:xfrm>
                  <a:off x="2369" y="318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91" name="Oval 967"/>
                <p:cNvSpPr>
                  <a:spLocks noChangeArrowheads="1"/>
                </p:cNvSpPr>
                <p:nvPr/>
              </p:nvSpPr>
              <p:spPr bwMode="auto">
                <a:xfrm>
                  <a:off x="2256" y="323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92" name="Oval 968"/>
                <p:cNvSpPr>
                  <a:spLocks noChangeArrowheads="1"/>
                </p:cNvSpPr>
                <p:nvPr/>
              </p:nvSpPr>
              <p:spPr bwMode="auto">
                <a:xfrm>
                  <a:off x="2398" y="360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93" name="Oval 969"/>
                <p:cNvSpPr>
                  <a:spLocks noChangeArrowheads="1"/>
                </p:cNvSpPr>
                <p:nvPr/>
              </p:nvSpPr>
              <p:spPr bwMode="auto">
                <a:xfrm>
                  <a:off x="2199" y="337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94" name="Oval 970"/>
                <p:cNvSpPr>
                  <a:spLocks noChangeArrowheads="1"/>
                </p:cNvSpPr>
                <p:nvPr/>
              </p:nvSpPr>
              <p:spPr bwMode="auto">
                <a:xfrm>
                  <a:off x="2341" y="3237"/>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95" name="Oval 971"/>
                <p:cNvSpPr>
                  <a:spLocks noChangeArrowheads="1"/>
                </p:cNvSpPr>
                <p:nvPr/>
              </p:nvSpPr>
              <p:spPr bwMode="auto">
                <a:xfrm>
                  <a:off x="2256" y="340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96" name="Oval 972"/>
                <p:cNvSpPr>
                  <a:spLocks noChangeArrowheads="1"/>
                </p:cNvSpPr>
                <p:nvPr/>
              </p:nvSpPr>
              <p:spPr bwMode="auto">
                <a:xfrm>
                  <a:off x="2313" y="335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97" name="Oval 973"/>
                <p:cNvSpPr>
                  <a:spLocks noChangeArrowheads="1"/>
                </p:cNvSpPr>
                <p:nvPr/>
              </p:nvSpPr>
              <p:spPr bwMode="auto">
                <a:xfrm>
                  <a:off x="2426" y="3492"/>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98" name="Oval 974"/>
                <p:cNvSpPr>
                  <a:spLocks noChangeArrowheads="1"/>
                </p:cNvSpPr>
                <p:nvPr/>
              </p:nvSpPr>
              <p:spPr bwMode="auto">
                <a:xfrm>
                  <a:off x="2171" y="360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99" name="Oval 975"/>
                <p:cNvSpPr>
                  <a:spLocks noChangeArrowheads="1"/>
                </p:cNvSpPr>
                <p:nvPr/>
              </p:nvSpPr>
              <p:spPr bwMode="auto">
                <a:xfrm>
                  <a:off x="2142" y="303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00" name="Oval 976"/>
                <p:cNvSpPr>
                  <a:spLocks noChangeArrowheads="1"/>
                </p:cNvSpPr>
                <p:nvPr/>
              </p:nvSpPr>
              <p:spPr bwMode="auto">
                <a:xfrm>
                  <a:off x="2114" y="312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01" name="Oval 977"/>
                <p:cNvSpPr>
                  <a:spLocks noChangeArrowheads="1"/>
                </p:cNvSpPr>
                <p:nvPr/>
              </p:nvSpPr>
              <p:spPr bwMode="auto">
                <a:xfrm>
                  <a:off x="2256" y="352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02" name="Oval 978"/>
                <p:cNvSpPr>
                  <a:spLocks noChangeArrowheads="1"/>
                </p:cNvSpPr>
                <p:nvPr/>
              </p:nvSpPr>
              <p:spPr bwMode="auto">
                <a:xfrm>
                  <a:off x="2114" y="3578"/>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03" name="Oval 979"/>
                <p:cNvSpPr>
                  <a:spLocks noChangeArrowheads="1"/>
                </p:cNvSpPr>
                <p:nvPr/>
              </p:nvSpPr>
              <p:spPr bwMode="auto">
                <a:xfrm>
                  <a:off x="2284" y="3464"/>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04" name="Oval 980"/>
                <p:cNvSpPr>
                  <a:spLocks noChangeArrowheads="1"/>
                </p:cNvSpPr>
                <p:nvPr/>
              </p:nvSpPr>
              <p:spPr bwMode="auto">
                <a:xfrm>
                  <a:off x="2313" y="357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05" name="Oval 981"/>
                <p:cNvSpPr>
                  <a:spLocks noChangeArrowheads="1"/>
                </p:cNvSpPr>
                <p:nvPr/>
              </p:nvSpPr>
              <p:spPr bwMode="auto">
                <a:xfrm>
                  <a:off x="2171" y="357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06" name="Oval 982"/>
                <p:cNvSpPr>
                  <a:spLocks noChangeArrowheads="1"/>
                </p:cNvSpPr>
                <p:nvPr/>
              </p:nvSpPr>
              <p:spPr bwMode="auto">
                <a:xfrm>
                  <a:off x="2341" y="332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07" name="Oval 983"/>
                <p:cNvSpPr>
                  <a:spLocks noChangeArrowheads="1"/>
                </p:cNvSpPr>
                <p:nvPr/>
              </p:nvSpPr>
              <p:spPr bwMode="auto">
                <a:xfrm>
                  <a:off x="2142" y="320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08" name="Oval 984"/>
                <p:cNvSpPr>
                  <a:spLocks noChangeArrowheads="1"/>
                </p:cNvSpPr>
                <p:nvPr/>
              </p:nvSpPr>
              <p:spPr bwMode="auto">
                <a:xfrm>
                  <a:off x="2029" y="309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09" name="Oval 985"/>
                <p:cNvSpPr>
                  <a:spLocks noChangeArrowheads="1"/>
                </p:cNvSpPr>
                <p:nvPr/>
              </p:nvSpPr>
              <p:spPr bwMode="auto">
                <a:xfrm>
                  <a:off x="2540" y="346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10" name="Oval 986"/>
                <p:cNvSpPr>
                  <a:spLocks noChangeArrowheads="1"/>
                </p:cNvSpPr>
                <p:nvPr/>
              </p:nvSpPr>
              <p:spPr bwMode="auto">
                <a:xfrm>
                  <a:off x="2625" y="337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11" name="Oval 987"/>
                <p:cNvSpPr>
                  <a:spLocks noChangeArrowheads="1"/>
                </p:cNvSpPr>
                <p:nvPr/>
              </p:nvSpPr>
              <p:spPr bwMode="auto">
                <a:xfrm>
                  <a:off x="2483" y="343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12" name="Oval 988"/>
                <p:cNvSpPr>
                  <a:spLocks noChangeArrowheads="1"/>
                </p:cNvSpPr>
                <p:nvPr/>
              </p:nvSpPr>
              <p:spPr bwMode="auto">
                <a:xfrm>
                  <a:off x="2653" y="332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13" name="Oval 989"/>
                <p:cNvSpPr>
                  <a:spLocks noChangeArrowheads="1"/>
                </p:cNvSpPr>
                <p:nvPr/>
              </p:nvSpPr>
              <p:spPr bwMode="auto">
                <a:xfrm>
                  <a:off x="2682" y="343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914" name="Oval 990"/>
                <p:cNvSpPr>
                  <a:spLocks noChangeArrowheads="1"/>
                </p:cNvSpPr>
                <p:nvPr/>
              </p:nvSpPr>
              <p:spPr bwMode="auto">
                <a:xfrm>
                  <a:off x="2540" y="343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nvGrpSpPr>
              <p:cNvPr id="24864" name="Group 991"/>
              <p:cNvGrpSpPr>
                <a:grpSpLocks/>
              </p:cNvGrpSpPr>
              <p:nvPr/>
            </p:nvGrpSpPr>
            <p:grpSpPr bwMode="auto">
              <a:xfrm>
                <a:off x="4269" y="1536"/>
                <a:ext cx="737" cy="965"/>
                <a:chOff x="2993" y="2188"/>
                <a:chExt cx="737" cy="965"/>
              </a:xfrm>
            </p:grpSpPr>
            <p:sp>
              <p:nvSpPr>
                <p:cNvPr id="24865" name="Oval 992"/>
                <p:cNvSpPr>
                  <a:spLocks noChangeArrowheads="1"/>
                </p:cNvSpPr>
                <p:nvPr/>
              </p:nvSpPr>
              <p:spPr bwMode="auto">
                <a:xfrm>
                  <a:off x="3248" y="2614"/>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66" name="Oval 993"/>
                <p:cNvSpPr>
                  <a:spLocks noChangeArrowheads="1"/>
                </p:cNvSpPr>
                <p:nvPr/>
              </p:nvSpPr>
              <p:spPr bwMode="auto">
                <a:xfrm>
                  <a:off x="3589" y="238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67" name="Oval 994"/>
                <p:cNvSpPr>
                  <a:spLocks noChangeArrowheads="1"/>
                </p:cNvSpPr>
                <p:nvPr/>
              </p:nvSpPr>
              <p:spPr bwMode="auto">
                <a:xfrm>
                  <a:off x="3305" y="269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68" name="Oval 995"/>
                <p:cNvSpPr>
                  <a:spLocks noChangeArrowheads="1"/>
                </p:cNvSpPr>
                <p:nvPr/>
              </p:nvSpPr>
              <p:spPr bwMode="auto">
                <a:xfrm>
                  <a:off x="3078" y="281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69" name="Oval 996"/>
                <p:cNvSpPr>
                  <a:spLocks noChangeArrowheads="1"/>
                </p:cNvSpPr>
                <p:nvPr/>
              </p:nvSpPr>
              <p:spPr bwMode="auto">
                <a:xfrm>
                  <a:off x="3220" y="2670"/>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70" name="Oval 997"/>
                <p:cNvSpPr>
                  <a:spLocks noChangeArrowheads="1"/>
                </p:cNvSpPr>
                <p:nvPr/>
              </p:nvSpPr>
              <p:spPr bwMode="auto">
                <a:xfrm>
                  <a:off x="3135" y="284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71" name="Oval 998"/>
                <p:cNvSpPr>
                  <a:spLocks noChangeArrowheads="1"/>
                </p:cNvSpPr>
                <p:nvPr/>
              </p:nvSpPr>
              <p:spPr bwMode="auto">
                <a:xfrm>
                  <a:off x="3192" y="278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72" name="Oval 999"/>
                <p:cNvSpPr>
                  <a:spLocks noChangeArrowheads="1"/>
                </p:cNvSpPr>
                <p:nvPr/>
              </p:nvSpPr>
              <p:spPr bwMode="auto">
                <a:xfrm>
                  <a:off x="3333" y="2585"/>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73" name="Oval 1000"/>
                <p:cNvSpPr>
                  <a:spLocks noChangeArrowheads="1"/>
                </p:cNvSpPr>
                <p:nvPr/>
              </p:nvSpPr>
              <p:spPr bwMode="auto">
                <a:xfrm>
                  <a:off x="3050" y="303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74" name="Oval 1001"/>
                <p:cNvSpPr>
                  <a:spLocks noChangeArrowheads="1"/>
                </p:cNvSpPr>
                <p:nvPr/>
              </p:nvSpPr>
              <p:spPr bwMode="auto">
                <a:xfrm>
                  <a:off x="3475" y="2188"/>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75" name="Oval 1002"/>
                <p:cNvSpPr>
                  <a:spLocks noChangeArrowheads="1"/>
                </p:cNvSpPr>
                <p:nvPr/>
              </p:nvSpPr>
              <p:spPr bwMode="auto">
                <a:xfrm>
                  <a:off x="3447" y="2273"/>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76" name="Oval 1003"/>
                <p:cNvSpPr>
                  <a:spLocks noChangeArrowheads="1"/>
                </p:cNvSpPr>
                <p:nvPr/>
              </p:nvSpPr>
              <p:spPr bwMode="auto">
                <a:xfrm>
                  <a:off x="3135" y="295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77" name="Oval 1004"/>
                <p:cNvSpPr>
                  <a:spLocks noChangeArrowheads="1"/>
                </p:cNvSpPr>
                <p:nvPr/>
              </p:nvSpPr>
              <p:spPr bwMode="auto">
                <a:xfrm>
                  <a:off x="2993" y="301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78" name="Oval 1005"/>
                <p:cNvSpPr>
                  <a:spLocks noChangeArrowheads="1"/>
                </p:cNvSpPr>
                <p:nvPr/>
              </p:nvSpPr>
              <p:spPr bwMode="auto">
                <a:xfrm>
                  <a:off x="3163" y="289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79" name="Oval 1006"/>
                <p:cNvSpPr>
                  <a:spLocks noChangeArrowheads="1"/>
                </p:cNvSpPr>
                <p:nvPr/>
              </p:nvSpPr>
              <p:spPr bwMode="auto">
                <a:xfrm>
                  <a:off x="3192" y="301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80" name="Oval 1007"/>
                <p:cNvSpPr>
                  <a:spLocks noChangeArrowheads="1"/>
                </p:cNvSpPr>
                <p:nvPr/>
              </p:nvSpPr>
              <p:spPr bwMode="auto">
                <a:xfrm>
                  <a:off x="3050" y="301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81" name="Oval 1008"/>
                <p:cNvSpPr>
                  <a:spLocks noChangeArrowheads="1"/>
                </p:cNvSpPr>
                <p:nvPr/>
              </p:nvSpPr>
              <p:spPr bwMode="auto">
                <a:xfrm>
                  <a:off x="3220" y="2755"/>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82" name="Oval 1009"/>
                <p:cNvSpPr>
                  <a:spLocks noChangeArrowheads="1"/>
                </p:cNvSpPr>
                <p:nvPr/>
              </p:nvSpPr>
              <p:spPr bwMode="auto">
                <a:xfrm>
                  <a:off x="3475" y="235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83" name="Oval 1010"/>
                <p:cNvSpPr>
                  <a:spLocks noChangeArrowheads="1"/>
                </p:cNvSpPr>
                <p:nvPr/>
              </p:nvSpPr>
              <p:spPr bwMode="auto">
                <a:xfrm>
                  <a:off x="3362" y="2245"/>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84" name="Oval 1011"/>
                <p:cNvSpPr>
                  <a:spLocks noChangeArrowheads="1"/>
                </p:cNvSpPr>
                <p:nvPr/>
              </p:nvSpPr>
              <p:spPr bwMode="auto">
                <a:xfrm>
                  <a:off x="3447" y="2557"/>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85" name="Oval 1012"/>
                <p:cNvSpPr>
                  <a:spLocks noChangeArrowheads="1"/>
                </p:cNvSpPr>
                <p:nvPr/>
              </p:nvSpPr>
              <p:spPr bwMode="auto">
                <a:xfrm>
                  <a:off x="3532" y="2472"/>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86" name="Oval 1013"/>
                <p:cNvSpPr>
                  <a:spLocks noChangeArrowheads="1"/>
                </p:cNvSpPr>
                <p:nvPr/>
              </p:nvSpPr>
              <p:spPr bwMode="auto">
                <a:xfrm>
                  <a:off x="3390" y="252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87" name="Oval 1014"/>
                <p:cNvSpPr>
                  <a:spLocks noChangeArrowheads="1"/>
                </p:cNvSpPr>
                <p:nvPr/>
              </p:nvSpPr>
              <p:spPr bwMode="auto">
                <a:xfrm>
                  <a:off x="3560" y="2415"/>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88" name="Oval 1015"/>
                <p:cNvSpPr>
                  <a:spLocks noChangeArrowheads="1"/>
                </p:cNvSpPr>
                <p:nvPr/>
              </p:nvSpPr>
              <p:spPr bwMode="auto">
                <a:xfrm>
                  <a:off x="3589" y="252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89" name="Oval 1016"/>
                <p:cNvSpPr>
                  <a:spLocks noChangeArrowheads="1"/>
                </p:cNvSpPr>
                <p:nvPr/>
              </p:nvSpPr>
              <p:spPr bwMode="auto">
                <a:xfrm>
                  <a:off x="3447" y="252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grpSp>
          <p:nvGrpSpPr>
            <p:cNvPr id="24855" name="Group 1101"/>
            <p:cNvGrpSpPr>
              <a:grpSpLocks/>
            </p:cNvGrpSpPr>
            <p:nvPr/>
          </p:nvGrpSpPr>
          <p:grpSpPr bwMode="auto">
            <a:xfrm rot="-9916589">
              <a:off x="384" y="3648"/>
              <a:ext cx="85" cy="85"/>
              <a:chOff x="1689" y="3663"/>
              <a:chExt cx="425" cy="397"/>
            </a:xfrm>
          </p:grpSpPr>
          <p:sp>
            <p:nvSpPr>
              <p:cNvPr id="24861" name="Oval 1102"/>
              <p:cNvSpPr>
                <a:spLocks noChangeArrowheads="1"/>
              </p:cNvSpPr>
              <p:nvPr/>
            </p:nvSpPr>
            <p:spPr bwMode="auto">
              <a:xfrm>
                <a:off x="1689" y="3663"/>
                <a:ext cx="425" cy="397"/>
              </a:xfrm>
              <a:prstGeom prst="ellipse">
                <a:avLst/>
              </a:prstGeom>
              <a:solidFill>
                <a:srgbClr val="FFCC99"/>
              </a:solidFill>
              <a:ln w="9525">
                <a:solidFill>
                  <a:srgbClr val="993300"/>
                </a:solidFill>
                <a:round/>
                <a:headEnd/>
                <a:tailEnd/>
              </a:ln>
            </p:spPr>
            <p:txBody>
              <a:bodyPr rot="10800000" wrap="none" anchor="ctr"/>
              <a:lstStyle/>
              <a:p>
                <a:endParaRPr lang="en-US">
                  <a:latin typeface="Calibri" pitchFamily="34" charset="0"/>
                </a:endParaRPr>
              </a:p>
            </p:txBody>
          </p:sp>
          <p:sp>
            <p:nvSpPr>
              <p:cNvPr id="24862" name="Freeform 1103"/>
              <p:cNvSpPr>
                <a:spLocks/>
              </p:cNvSpPr>
              <p:nvPr/>
            </p:nvSpPr>
            <p:spPr bwMode="auto">
              <a:xfrm>
                <a:off x="1795" y="3797"/>
                <a:ext cx="221" cy="193"/>
              </a:xfrm>
              <a:custGeom>
                <a:avLst/>
                <a:gdLst>
                  <a:gd name="T0" fmla="*/ 71 w 221"/>
                  <a:gd name="T1" fmla="*/ 127 h 193"/>
                  <a:gd name="T2" fmla="*/ 17 w 221"/>
                  <a:gd name="T3" fmla="*/ 97 h 193"/>
                  <a:gd name="T4" fmla="*/ 29 w 221"/>
                  <a:gd name="T5" fmla="*/ 67 h 193"/>
                  <a:gd name="T6" fmla="*/ 23 w 221"/>
                  <a:gd name="T7" fmla="*/ 37 h 193"/>
                  <a:gd name="T8" fmla="*/ 29 w 221"/>
                  <a:gd name="T9" fmla="*/ 19 h 193"/>
                  <a:gd name="T10" fmla="*/ 65 w 221"/>
                  <a:gd name="T11" fmla="*/ 7 h 193"/>
                  <a:gd name="T12" fmla="*/ 101 w 221"/>
                  <a:gd name="T13" fmla="*/ 1 h 193"/>
                  <a:gd name="T14" fmla="*/ 137 w 221"/>
                  <a:gd name="T15" fmla="*/ 7 h 193"/>
                  <a:gd name="T16" fmla="*/ 197 w 221"/>
                  <a:gd name="T17" fmla="*/ 55 h 193"/>
                  <a:gd name="T18" fmla="*/ 191 w 221"/>
                  <a:gd name="T19" fmla="*/ 163 h 193"/>
                  <a:gd name="T20" fmla="*/ 155 w 221"/>
                  <a:gd name="T21" fmla="*/ 181 h 193"/>
                  <a:gd name="T22" fmla="*/ 119 w 221"/>
                  <a:gd name="T23" fmla="*/ 193 h 193"/>
                  <a:gd name="T24" fmla="*/ 41 w 221"/>
                  <a:gd name="T25" fmla="*/ 187 h 193"/>
                  <a:gd name="T26" fmla="*/ 59 w 221"/>
                  <a:gd name="T27" fmla="*/ 145 h 193"/>
                  <a:gd name="T28" fmla="*/ 71 w 221"/>
                  <a:gd name="T29" fmla="*/ 127 h 1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1"/>
                  <a:gd name="T46" fmla="*/ 0 h 193"/>
                  <a:gd name="T47" fmla="*/ 221 w 221"/>
                  <a:gd name="T48" fmla="*/ 193 h 1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1" h="193">
                    <a:moveTo>
                      <a:pt x="71" y="127"/>
                    </a:moveTo>
                    <a:cubicBezTo>
                      <a:pt x="30" y="99"/>
                      <a:pt x="49" y="108"/>
                      <a:pt x="17" y="97"/>
                    </a:cubicBezTo>
                    <a:cubicBezTo>
                      <a:pt x="0" y="45"/>
                      <a:pt x="16" y="113"/>
                      <a:pt x="29" y="67"/>
                    </a:cubicBezTo>
                    <a:cubicBezTo>
                      <a:pt x="32" y="57"/>
                      <a:pt x="25" y="47"/>
                      <a:pt x="23" y="37"/>
                    </a:cubicBezTo>
                    <a:cubicBezTo>
                      <a:pt x="25" y="31"/>
                      <a:pt x="24" y="23"/>
                      <a:pt x="29" y="19"/>
                    </a:cubicBezTo>
                    <a:cubicBezTo>
                      <a:pt x="39" y="12"/>
                      <a:pt x="65" y="7"/>
                      <a:pt x="65" y="7"/>
                    </a:cubicBezTo>
                    <a:cubicBezTo>
                      <a:pt x="115" y="24"/>
                      <a:pt x="49" y="7"/>
                      <a:pt x="101" y="1"/>
                    </a:cubicBezTo>
                    <a:cubicBezTo>
                      <a:pt x="113" y="0"/>
                      <a:pt x="125" y="5"/>
                      <a:pt x="137" y="7"/>
                    </a:cubicBezTo>
                    <a:cubicBezTo>
                      <a:pt x="168" y="28"/>
                      <a:pt x="154" y="41"/>
                      <a:pt x="197" y="55"/>
                    </a:cubicBezTo>
                    <a:cubicBezTo>
                      <a:pt x="198" y="73"/>
                      <a:pt x="221" y="139"/>
                      <a:pt x="191" y="163"/>
                    </a:cubicBezTo>
                    <a:cubicBezTo>
                      <a:pt x="181" y="171"/>
                      <a:pt x="167" y="176"/>
                      <a:pt x="155" y="181"/>
                    </a:cubicBezTo>
                    <a:cubicBezTo>
                      <a:pt x="143" y="186"/>
                      <a:pt x="119" y="193"/>
                      <a:pt x="119" y="193"/>
                    </a:cubicBezTo>
                    <a:cubicBezTo>
                      <a:pt x="91" y="184"/>
                      <a:pt x="70" y="180"/>
                      <a:pt x="41" y="187"/>
                    </a:cubicBezTo>
                    <a:cubicBezTo>
                      <a:pt x="22" y="159"/>
                      <a:pt x="29" y="155"/>
                      <a:pt x="59" y="145"/>
                    </a:cubicBezTo>
                    <a:cubicBezTo>
                      <a:pt x="54" y="131"/>
                      <a:pt x="41" y="83"/>
                      <a:pt x="71" y="127"/>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a:p>
            </p:txBody>
          </p:sp>
        </p:grpSp>
        <p:grpSp>
          <p:nvGrpSpPr>
            <p:cNvPr id="24856" name="Group 1114"/>
            <p:cNvGrpSpPr>
              <a:grpSpLocks/>
            </p:cNvGrpSpPr>
            <p:nvPr/>
          </p:nvGrpSpPr>
          <p:grpSpPr bwMode="auto">
            <a:xfrm rot="-9916589">
              <a:off x="309" y="3458"/>
              <a:ext cx="113" cy="114"/>
              <a:chOff x="2455" y="3294"/>
              <a:chExt cx="425" cy="397"/>
            </a:xfrm>
          </p:grpSpPr>
          <p:sp>
            <p:nvSpPr>
              <p:cNvPr id="24859" name="Oval 1115"/>
              <p:cNvSpPr>
                <a:spLocks noChangeArrowheads="1"/>
              </p:cNvSpPr>
              <p:nvPr/>
            </p:nvSpPr>
            <p:spPr bwMode="auto">
              <a:xfrm>
                <a:off x="2455" y="3294"/>
                <a:ext cx="425" cy="397"/>
              </a:xfrm>
              <a:prstGeom prst="ellipse">
                <a:avLst/>
              </a:prstGeom>
              <a:solidFill>
                <a:srgbClr val="FFCC99"/>
              </a:solidFill>
              <a:ln w="9525">
                <a:solidFill>
                  <a:srgbClr val="993300"/>
                </a:solidFill>
                <a:round/>
                <a:headEnd/>
                <a:tailEnd/>
              </a:ln>
            </p:spPr>
            <p:txBody>
              <a:bodyPr rot="10800000" wrap="none" anchor="ctr"/>
              <a:lstStyle/>
              <a:p>
                <a:endParaRPr lang="en-US">
                  <a:latin typeface="Calibri" pitchFamily="34" charset="0"/>
                </a:endParaRPr>
              </a:p>
            </p:txBody>
          </p:sp>
          <p:sp>
            <p:nvSpPr>
              <p:cNvPr id="24860" name="Freeform 1116"/>
              <p:cNvSpPr>
                <a:spLocks/>
              </p:cNvSpPr>
              <p:nvPr/>
            </p:nvSpPr>
            <p:spPr bwMode="auto">
              <a:xfrm>
                <a:off x="2511" y="3351"/>
                <a:ext cx="276" cy="324"/>
              </a:xfrm>
              <a:custGeom>
                <a:avLst/>
                <a:gdLst>
                  <a:gd name="T0" fmla="*/ 162 w 276"/>
                  <a:gd name="T1" fmla="*/ 168 h 324"/>
                  <a:gd name="T2" fmla="*/ 126 w 276"/>
                  <a:gd name="T3" fmla="*/ 156 h 324"/>
                  <a:gd name="T4" fmla="*/ 108 w 276"/>
                  <a:gd name="T5" fmla="*/ 150 h 324"/>
                  <a:gd name="T6" fmla="*/ 60 w 276"/>
                  <a:gd name="T7" fmla="*/ 108 h 324"/>
                  <a:gd name="T8" fmla="*/ 120 w 276"/>
                  <a:gd name="T9" fmla="*/ 48 h 324"/>
                  <a:gd name="T10" fmla="*/ 156 w 276"/>
                  <a:gd name="T11" fmla="*/ 0 h 324"/>
                  <a:gd name="T12" fmla="*/ 240 w 276"/>
                  <a:gd name="T13" fmla="*/ 66 h 324"/>
                  <a:gd name="T14" fmla="*/ 276 w 276"/>
                  <a:gd name="T15" fmla="*/ 180 h 324"/>
                  <a:gd name="T16" fmla="*/ 264 w 276"/>
                  <a:gd name="T17" fmla="*/ 216 h 324"/>
                  <a:gd name="T18" fmla="*/ 228 w 276"/>
                  <a:gd name="T19" fmla="*/ 240 h 324"/>
                  <a:gd name="T20" fmla="*/ 216 w 276"/>
                  <a:gd name="T21" fmla="*/ 258 h 324"/>
                  <a:gd name="T22" fmla="*/ 210 w 276"/>
                  <a:gd name="T23" fmla="*/ 300 h 324"/>
                  <a:gd name="T24" fmla="*/ 174 w 276"/>
                  <a:gd name="T25" fmla="*/ 324 h 324"/>
                  <a:gd name="T26" fmla="*/ 156 w 276"/>
                  <a:gd name="T27" fmla="*/ 312 h 324"/>
                  <a:gd name="T28" fmla="*/ 144 w 276"/>
                  <a:gd name="T29" fmla="*/ 276 h 324"/>
                  <a:gd name="T30" fmla="*/ 150 w 276"/>
                  <a:gd name="T31" fmla="*/ 228 h 324"/>
                  <a:gd name="T32" fmla="*/ 162 w 276"/>
                  <a:gd name="T33" fmla="*/ 192 h 324"/>
                  <a:gd name="T34" fmla="*/ 126 w 276"/>
                  <a:gd name="T35" fmla="*/ 174 h 324"/>
                  <a:gd name="T36" fmla="*/ 72 w 276"/>
                  <a:gd name="T37" fmla="*/ 204 h 324"/>
                  <a:gd name="T38" fmla="*/ 12 w 276"/>
                  <a:gd name="T39" fmla="*/ 192 h 324"/>
                  <a:gd name="T40" fmla="*/ 0 w 276"/>
                  <a:gd name="T41" fmla="*/ 156 h 324"/>
                  <a:gd name="T42" fmla="*/ 6 w 276"/>
                  <a:gd name="T43" fmla="*/ 138 h 324"/>
                  <a:gd name="T44" fmla="*/ 162 w 276"/>
                  <a:gd name="T45" fmla="*/ 168 h 3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6"/>
                  <a:gd name="T70" fmla="*/ 0 h 324"/>
                  <a:gd name="T71" fmla="*/ 276 w 276"/>
                  <a:gd name="T72" fmla="*/ 324 h 3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6" h="324">
                    <a:moveTo>
                      <a:pt x="162" y="168"/>
                    </a:moveTo>
                    <a:cubicBezTo>
                      <a:pt x="150" y="164"/>
                      <a:pt x="138" y="160"/>
                      <a:pt x="126" y="156"/>
                    </a:cubicBezTo>
                    <a:cubicBezTo>
                      <a:pt x="120" y="154"/>
                      <a:pt x="108" y="150"/>
                      <a:pt x="108" y="150"/>
                    </a:cubicBezTo>
                    <a:cubicBezTo>
                      <a:pt x="94" y="129"/>
                      <a:pt x="84" y="116"/>
                      <a:pt x="60" y="108"/>
                    </a:cubicBezTo>
                    <a:cubicBezTo>
                      <a:pt x="47" y="70"/>
                      <a:pt x="89" y="58"/>
                      <a:pt x="120" y="48"/>
                    </a:cubicBezTo>
                    <a:cubicBezTo>
                      <a:pt x="127" y="21"/>
                      <a:pt x="129" y="9"/>
                      <a:pt x="156" y="0"/>
                    </a:cubicBezTo>
                    <a:cubicBezTo>
                      <a:pt x="209" y="9"/>
                      <a:pt x="222" y="12"/>
                      <a:pt x="240" y="66"/>
                    </a:cubicBezTo>
                    <a:cubicBezTo>
                      <a:pt x="245" y="115"/>
                      <a:pt x="250" y="141"/>
                      <a:pt x="276" y="180"/>
                    </a:cubicBezTo>
                    <a:cubicBezTo>
                      <a:pt x="272" y="192"/>
                      <a:pt x="275" y="209"/>
                      <a:pt x="264" y="216"/>
                    </a:cubicBezTo>
                    <a:cubicBezTo>
                      <a:pt x="252" y="224"/>
                      <a:pt x="228" y="240"/>
                      <a:pt x="228" y="240"/>
                    </a:cubicBezTo>
                    <a:cubicBezTo>
                      <a:pt x="224" y="246"/>
                      <a:pt x="218" y="251"/>
                      <a:pt x="216" y="258"/>
                    </a:cubicBezTo>
                    <a:cubicBezTo>
                      <a:pt x="212" y="272"/>
                      <a:pt x="218" y="288"/>
                      <a:pt x="210" y="300"/>
                    </a:cubicBezTo>
                    <a:cubicBezTo>
                      <a:pt x="202" y="312"/>
                      <a:pt x="174" y="324"/>
                      <a:pt x="174" y="324"/>
                    </a:cubicBezTo>
                    <a:cubicBezTo>
                      <a:pt x="168" y="320"/>
                      <a:pt x="160" y="318"/>
                      <a:pt x="156" y="312"/>
                    </a:cubicBezTo>
                    <a:cubicBezTo>
                      <a:pt x="149" y="301"/>
                      <a:pt x="144" y="276"/>
                      <a:pt x="144" y="276"/>
                    </a:cubicBezTo>
                    <a:cubicBezTo>
                      <a:pt x="146" y="260"/>
                      <a:pt x="147" y="244"/>
                      <a:pt x="150" y="228"/>
                    </a:cubicBezTo>
                    <a:cubicBezTo>
                      <a:pt x="153" y="216"/>
                      <a:pt x="162" y="192"/>
                      <a:pt x="162" y="192"/>
                    </a:cubicBezTo>
                    <a:cubicBezTo>
                      <a:pt x="158" y="189"/>
                      <a:pt x="134" y="171"/>
                      <a:pt x="126" y="174"/>
                    </a:cubicBezTo>
                    <a:cubicBezTo>
                      <a:pt x="106" y="181"/>
                      <a:pt x="92" y="197"/>
                      <a:pt x="72" y="204"/>
                    </a:cubicBezTo>
                    <a:cubicBezTo>
                      <a:pt x="69" y="204"/>
                      <a:pt x="16" y="198"/>
                      <a:pt x="12" y="192"/>
                    </a:cubicBezTo>
                    <a:cubicBezTo>
                      <a:pt x="5" y="182"/>
                      <a:pt x="0" y="156"/>
                      <a:pt x="0" y="156"/>
                    </a:cubicBezTo>
                    <a:cubicBezTo>
                      <a:pt x="2" y="150"/>
                      <a:pt x="0" y="139"/>
                      <a:pt x="6" y="138"/>
                    </a:cubicBezTo>
                    <a:cubicBezTo>
                      <a:pt x="44" y="130"/>
                      <a:pt x="116" y="168"/>
                      <a:pt x="162" y="168"/>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a:p>
            </p:txBody>
          </p:sp>
        </p:grpSp>
        <p:sp>
          <p:nvSpPr>
            <p:cNvPr id="24857" name="Oval 1252"/>
            <p:cNvSpPr>
              <a:spLocks noChangeArrowheads="1"/>
            </p:cNvSpPr>
            <p:nvPr/>
          </p:nvSpPr>
          <p:spPr bwMode="auto">
            <a:xfrm rot="-9916589">
              <a:off x="288" y="3744"/>
              <a:ext cx="85" cy="85"/>
            </a:xfrm>
            <a:prstGeom prst="ellipse">
              <a:avLst/>
            </a:prstGeom>
            <a:solidFill>
              <a:srgbClr val="FFCC99"/>
            </a:solidFill>
            <a:ln w="9525">
              <a:solidFill>
                <a:srgbClr val="993300"/>
              </a:solidFill>
              <a:round/>
              <a:headEnd/>
              <a:tailEnd/>
            </a:ln>
          </p:spPr>
          <p:txBody>
            <a:bodyPr rot="10800000" wrap="none" anchor="ctr"/>
            <a:lstStyle/>
            <a:p>
              <a:endParaRPr lang="en-US">
                <a:latin typeface="Calibri" pitchFamily="34" charset="0"/>
              </a:endParaRPr>
            </a:p>
          </p:txBody>
        </p:sp>
        <p:sp>
          <p:nvSpPr>
            <p:cNvPr id="24858" name="Freeform 1253"/>
            <p:cNvSpPr>
              <a:spLocks/>
            </p:cNvSpPr>
            <p:nvPr/>
          </p:nvSpPr>
          <p:spPr bwMode="auto">
            <a:xfrm rot="-9916589">
              <a:off x="288" y="3888"/>
              <a:ext cx="55" cy="70"/>
            </a:xfrm>
            <a:custGeom>
              <a:avLst/>
              <a:gdLst>
                <a:gd name="T0" fmla="*/ 0 w 276"/>
                <a:gd name="T1" fmla="*/ 0 h 324"/>
                <a:gd name="T2" fmla="*/ 0 w 276"/>
                <a:gd name="T3" fmla="*/ 0 h 324"/>
                <a:gd name="T4" fmla="*/ 0 w 276"/>
                <a:gd name="T5" fmla="*/ 0 h 324"/>
                <a:gd name="T6" fmla="*/ 0 w 276"/>
                <a:gd name="T7" fmla="*/ 0 h 324"/>
                <a:gd name="T8" fmla="*/ 0 w 276"/>
                <a:gd name="T9" fmla="*/ 0 h 324"/>
                <a:gd name="T10" fmla="*/ 0 w 276"/>
                <a:gd name="T11" fmla="*/ 0 h 324"/>
                <a:gd name="T12" fmla="*/ 0 w 276"/>
                <a:gd name="T13" fmla="*/ 0 h 324"/>
                <a:gd name="T14" fmla="*/ 0 w 276"/>
                <a:gd name="T15" fmla="*/ 0 h 324"/>
                <a:gd name="T16" fmla="*/ 0 w 276"/>
                <a:gd name="T17" fmla="*/ 0 h 324"/>
                <a:gd name="T18" fmla="*/ 0 w 276"/>
                <a:gd name="T19" fmla="*/ 0 h 324"/>
                <a:gd name="T20" fmla="*/ 0 w 276"/>
                <a:gd name="T21" fmla="*/ 0 h 324"/>
                <a:gd name="T22" fmla="*/ 0 w 276"/>
                <a:gd name="T23" fmla="*/ 0 h 324"/>
                <a:gd name="T24" fmla="*/ 0 w 276"/>
                <a:gd name="T25" fmla="*/ 0 h 324"/>
                <a:gd name="T26" fmla="*/ 0 w 276"/>
                <a:gd name="T27" fmla="*/ 0 h 324"/>
                <a:gd name="T28" fmla="*/ 0 w 276"/>
                <a:gd name="T29" fmla="*/ 0 h 324"/>
                <a:gd name="T30" fmla="*/ 0 w 276"/>
                <a:gd name="T31" fmla="*/ 0 h 324"/>
                <a:gd name="T32" fmla="*/ 0 w 276"/>
                <a:gd name="T33" fmla="*/ 0 h 324"/>
                <a:gd name="T34" fmla="*/ 0 w 276"/>
                <a:gd name="T35" fmla="*/ 0 h 324"/>
                <a:gd name="T36" fmla="*/ 0 w 276"/>
                <a:gd name="T37" fmla="*/ 0 h 324"/>
                <a:gd name="T38" fmla="*/ 0 w 276"/>
                <a:gd name="T39" fmla="*/ 0 h 324"/>
                <a:gd name="T40" fmla="*/ 0 w 276"/>
                <a:gd name="T41" fmla="*/ 0 h 324"/>
                <a:gd name="T42" fmla="*/ 0 w 276"/>
                <a:gd name="T43" fmla="*/ 0 h 324"/>
                <a:gd name="T44" fmla="*/ 0 w 276"/>
                <a:gd name="T45" fmla="*/ 0 h 3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6"/>
                <a:gd name="T70" fmla="*/ 0 h 324"/>
                <a:gd name="T71" fmla="*/ 276 w 276"/>
                <a:gd name="T72" fmla="*/ 324 h 3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6" h="324">
                  <a:moveTo>
                    <a:pt x="162" y="168"/>
                  </a:moveTo>
                  <a:cubicBezTo>
                    <a:pt x="150" y="164"/>
                    <a:pt x="138" y="160"/>
                    <a:pt x="126" y="156"/>
                  </a:cubicBezTo>
                  <a:cubicBezTo>
                    <a:pt x="120" y="154"/>
                    <a:pt x="108" y="150"/>
                    <a:pt x="108" y="150"/>
                  </a:cubicBezTo>
                  <a:cubicBezTo>
                    <a:pt x="94" y="129"/>
                    <a:pt x="84" y="116"/>
                    <a:pt x="60" y="108"/>
                  </a:cubicBezTo>
                  <a:cubicBezTo>
                    <a:pt x="47" y="70"/>
                    <a:pt x="89" y="58"/>
                    <a:pt x="120" y="48"/>
                  </a:cubicBezTo>
                  <a:cubicBezTo>
                    <a:pt x="127" y="21"/>
                    <a:pt x="129" y="9"/>
                    <a:pt x="156" y="0"/>
                  </a:cubicBezTo>
                  <a:cubicBezTo>
                    <a:pt x="209" y="9"/>
                    <a:pt x="222" y="12"/>
                    <a:pt x="240" y="66"/>
                  </a:cubicBezTo>
                  <a:cubicBezTo>
                    <a:pt x="245" y="115"/>
                    <a:pt x="250" y="141"/>
                    <a:pt x="276" y="180"/>
                  </a:cubicBezTo>
                  <a:cubicBezTo>
                    <a:pt x="272" y="192"/>
                    <a:pt x="275" y="209"/>
                    <a:pt x="264" y="216"/>
                  </a:cubicBezTo>
                  <a:cubicBezTo>
                    <a:pt x="252" y="224"/>
                    <a:pt x="228" y="240"/>
                    <a:pt x="228" y="240"/>
                  </a:cubicBezTo>
                  <a:cubicBezTo>
                    <a:pt x="224" y="246"/>
                    <a:pt x="218" y="251"/>
                    <a:pt x="216" y="258"/>
                  </a:cubicBezTo>
                  <a:cubicBezTo>
                    <a:pt x="212" y="272"/>
                    <a:pt x="218" y="288"/>
                    <a:pt x="210" y="300"/>
                  </a:cubicBezTo>
                  <a:cubicBezTo>
                    <a:pt x="202" y="312"/>
                    <a:pt x="174" y="324"/>
                    <a:pt x="174" y="324"/>
                  </a:cubicBezTo>
                  <a:cubicBezTo>
                    <a:pt x="168" y="320"/>
                    <a:pt x="160" y="318"/>
                    <a:pt x="156" y="312"/>
                  </a:cubicBezTo>
                  <a:cubicBezTo>
                    <a:pt x="149" y="301"/>
                    <a:pt x="144" y="276"/>
                    <a:pt x="144" y="276"/>
                  </a:cubicBezTo>
                  <a:cubicBezTo>
                    <a:pt x="146" y="260"/>
                    <a:pt x="147" y="244"/>
                    <a:pt x="150" y="228"/>
                  </a:cubicBezTo>
                  <a:cubicBezTo>
                    <a:pt x="153" y="216"/>
                    <a:pt x="162" y="192"/>
                    <a:pt x="162" y="192"/>
                  </a:cubicBezTo>
                  <a:cubicBezTo>
                    <a:pt x="158" y="189"/>
                    <a:pt x="134" y="171"/>
                    <a:pt x="126" y="174"/>
                  </a:cubicBezTo>
                  <a:cubicBezTo>
                    <a:pt x="106" y="181"/>
                    <a:pt x="92" y="197"/>
                    <a:pt x="72" y="204"/>
                  </a:cubicBezTo>
                  <a:cubicBezTo>
                    <a:pt x="69" y="204"/>
                    <a:pt x="16" y="198"/>
                    <a:pt x="12" y="192"/>
                  </a:cubicBezTo>
                  <a:cubicBezTo>
                    <a:pt x="5" y="182"/>
                    <a:pt x="0" y="156"/>
                    <a:pt x="0" y="156"/>
                  </a:cubicBezTo>
                  <a:cubicBezTo>
                    <a:pt x="2" y="150"/>
                    <a:pt x="0" y="139"/>
                    <a:pt x="6" y="138"/>
                  </a:cubicBezTo>
                  <a:cubicBezTo>
                    <a:pt x="44" y="130"/>
                    <a:pt x="116" y="168"/>
                    <a:pt x="162" y="168"/>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a:p>
          </p:txBody>
        </p:sp>
      </p:grpSp>
      <p:sp>
        <p:nvSpPr>
          <p:cNvPr id="39184" name="Text Box 1296"/>
          <p:cNvSpPr txBox="1">
            <a:spLocks noChangeArrowheads="1"/>
          </p:cNvSpPr>
          <p:nvPr/>
        </p:nvSpPr>
        <p:spPr bwMode="auto">
          <a:xfrm>
            <a:off x="2087563" y="1601788"/>
            <a:ext cx="1981200" cy="457200"/>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u="sng">
                <a:solidFill>
                  <a:srgbClr val="009999"/>
                </a:solidFill>
                <a:latin typeface="Arial Unicode MS" pitchFamily="34" charset="-128"/>
                <a:ea typeface="Arial Unicode MS" pitchFamily="34" charset="-128"/>
                <a:cs typeface="Arial Unicode MS" pitchFamily="34" charset="-128"/>
              </a:rPr>
              <a:t>Recirculation</a:t>
            </a:r>
          </a:p>
        </p:txBody>
      </p:sp>
      <p:grpSp>
        <p:nvGrpSpPr>
          <p:cNvPr id="39629" name="Group 1066"/>
          <p:cNvGrpSpPr>
            <a:grpSpLocks/>
          </p:cNvGrpSpPr>
          <p:nvPr/>
        </p:nvGrpSpPr>
        <p:grpSpPr bwMode="auto">
          <a:xfrm>
            <a:off x="4319588" y="4149725"/>
            <a:ext cx="446087" cy="327025"/>
            <a:chOff x="2721" y="2614"/>
            <a:chExt cx="281" cy="206"/>
          </a:xfrm>
        </p:grpSpPr>
        <p:grpSp>
          <p:nvGrpSpPr>
            <p:cNvPr id="24798" name="Group 615"/>
            <p:cNvGrpSpPr>
              <a:grpSpLocks/>
            </p:cNvGrpSpPr>
            <p:nvPr/>
          </p:nvGrpSpPr>
          <p:grpSpPr bwMode="auto">
            <a:xfrm rot="-9189012">
              <a:off x="2835" y="2682"/>
              <a:ext cx="167" cy="138"/>
              <a:chOff x="3646" y="2727"/>
              <a:chExt cx="1048" cy="765"/>
            </a:xfrm>
          </p:grpSpPr>
          <p:sp>
            <p:nvSpPr>
              <p:cNvPr id="24828" name="Oval 616"/>
              <p:cNvSpPr>
                <a:spLocks noChangeArrowheads="1"/>
              </p:cNvSpPr>
              <p:nvPr/>
            </p:nvSpPr>
            <p:spPr bwMode="auto">
              <a:xfrm>
                <a:off x="4212" y="292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29" name="Oval 617"/>
              <p:cNvSpPr>
                <a:spLocks noChangeArrowheads="1"/>
              </p:cNvSpPr>
              <p:nvPr/>
            </p:nvSpPr>
            <p:spPr bwMode="auto">
              <a:xfrm>
                <a:off x="3873" y="340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30" name="Oval 618"/>
              <p:cNvSpPr>
                <a:spLocks noChangeArrowheads="1"/>
              </p:cNvSpPr>
              <p:nvPr/>
            </p:nvSpPr>
            <p:spPr bwMode="auto">
              <a:xfrm>
                <a:off x="4269" y="301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31" name="Oval 619"/>
              <p:cNvSpPr>
                <a:spLocks noChangeArrowheads="1"/>
              </p:cNvSpPr>
              <p:nvPr/>
            </p:nvSpPr>
            <p:spPr bwMode="auto">
              <a:xfrm>
                <a:off x="4042" y="3124"/>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32" name="Oval 620"/>
              <p:cNvSpPr>
                <a:spLocks noChangeArrowheads="1"/>
              </p:cNvSpPr>
              <p:nvPr/>
            </p:nvSpPr>
            <p:spPr bwMode="auto">
              <a:xfrm>
                <a:off x="4184" y="2982"/>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33" name="Oval 621"/>
              <p:cNvSpPr>
                <a:spLocks noChangeArrowheads="1"/>
              </p:cNvSpPr>
              <p:nvPr/>
            </p:nvSpPr>
            <p:spPr bwMode="auto">
              <a:xfrm>
                <a:off x="4099" y="3153"/>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34" name="Oval 622"/>
              <p:cNvSpPr>
                <a:spLocks noChangeArrowheads="1"/>
              </p:cNvSpPr>
              <p:nvPr/>
            </p:nvSpPr>
            <p:spPr bwMode="auto">
              <a:xfrm>
                <a:off x="4156" y="309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35" name="Oval 623"/>
              <p:cNvSpPr>
                <a:spLocks noChangeArrowheads="1"/>
              </p:cNvSpPr>
              <p:nvPr/>
            </p:nvSpPr>
            <p:spPr bwMode="auto">
              <a:xfrm>
                <a:off x="4297" y="2897"/>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36" name="Oval 624"/>
              <p:cNvSpPr>
                <a:spLocks noChangeArrowheads="1"/>
              </p:cNvSpPr>
              <p:nvPr/>
            </p:nvSpPr>
            <p:spPr bwMode="auto">
              <a:xfrm>
                <a:off x="4014" y="335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37" name="Oval 625"/>
              <p:cNvSpPr>
                <a:spLocks noChangeArrowheads="1"/>
              </p:cNvSpPr>
              <p:nvPr/>
            </p:nvSpPr>
            <p:spPr bwMode="auto">
              <a:xfrm>
                <a:off x="3759" y="320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38" name="Oval 626"/>
              <p:cNvSpPr>
                <a:spLocks noChangeArrowheads="1"/>
              </p:cNvSpPr>
              <p:nvPr/>
            </p:nvSpPr>
            <p:spPr bwMode="auto">
              <a:xfrm>
                <a:off x="3731" y="329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39" name="Oval 627"/>
              <p:cNvSpPr>
                <a:spLocks noChangeArrowheads="1"/>
              </p:cNvSpPr>
              <p:nvPr/>
            </p:nvSpPr>
            <p:spPr bwMode="auto">
              <a:xfrm>
                <a:off x="4099" y="326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40" name="Oval 628"/>
              <p:cNvSpPr>
                <a:spLocks noChangeArrowheads="1"/>
              </p:cNvSpPr>
              <p:nvPr/>
            </p:nvSpPr>
            <p:spPr bwMode="auto">
              <a:xfrm>
                <a:off x="3957" y="3323"/>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41" name="Oval 629"/>
              <p:cNvSpPr>
                <a:spLocks noChangeArrowheads="1"/>
              </p:cNvSpPr>
              <p:nvPr/>
            </p:nvSpPr>
            <p:spPr bwMode="auto">
              <a:xfrm>
                <a:off x="4127" y="320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42" name="Oval 630"/>
              <p:cNvSpPr>
                <a:spLocks noChangeArrowheads="1"/>
              </p:cNvSpPr>
              <p:nvPr/>
            </p:nvSpPr>
            <p:spPr bwMode="auto">
              <a:xfrm>
                <a:off x="4156" y="3323"/>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43" name="Oval 631"/>
              <p:cNvSpPr>
                <a:spLocks noChangeArrowheads="1"/>
              </p:cNvSpPr>
              <p:nvPr/>
            </p:nvSpPr>
            <p:spPr bwMode="auto">
              <a:xfrm>
                <a:off x="4014" y="3323"/>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44" name="Oval 632"/>
              <p:cNvSpPr>
                <a:spLocks noChangeArrowheads="1"/>
              </p:cNvSpPr>
              <p:nvPr/>
            </p:nvSpPr>
            <p:spPr bwMode="auto">
              <a:xfrm>
                <a:off x="4184" y="306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45" name="Oval 633"/>
              <p:cNvSpPr>
                <a:spLocks noChangeArrowheads="1"/>
              </p:cNvSpPr>
              <p:nvPr/>
            </p:nvSpPr>
            <p:spPr bwMode="auto">
              <a:xfrm>
                <a:off x="3759" y="337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46" name="Oval 634"/>
              <p:cNvSpPr>
                <a:spLocks noChangeArrowheads="1"/>
              </p:cNvSpPr>
              <p:nvPr/>
            </p:nvSpPr>
            <p:spPr bwMode="auto">
              <a:xfrm>
                <a:off x="3646" y="326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47" name="Oval 635"/>
              <p:cNvSpPr>
                <a:spLocks noChangeArrowheads="1"/>
              </p:cNvSpPr>
              <p:nvPr/>
            </p:nvSpPr>
            <p:spPr bwMode="auto">
              <a:xfrm>
                <a:off x="4411" y="286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48" name="Oval 636"/>
              <p:cNvSpPr>
                <a:spLocks noChangeArrowheads="1"/>
              </p:cNvSpPr>
              <p:nvPr/>
            </p:nvSpPr>
            <p:spPr bwMode="auto">
              <a:xfrm>
                <a:off x="4496" y="278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49" name="Oval 637"/>
              <p:cNvSpPr>
                <a:spLocks noChangeArrowheads="1"/>
              </p:cNvSpPr>
              <p:nvPr/>
            </p:nvSpPr>
            <p:spPr bwMode="auto">
              <a:xfrm>
                <a:off x="4354" y="284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50" name="Oval 638"/>
              <p:cNvSpPr>
                <a:spLocks noChangeArrowheads="1"/>
              </p:cNvSpPr>
              <p:nvPr/>
            </p:nvSpPr>
            <p:spPr bwMode="auto">
              <a:xfrm>
                <a:off x="4524" y="272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51" name="Oval 639"/>
              <p:cNvSpPr>
                <a:spLocks noChangeArrowheads="1"/>
              </p:cNvSpPr>
              <p:nvPr/>
            </p:nvSpPr>
            <p:spPr bwMode="auto">
              <a:xfrm>
                <a:off x="4553" y="284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52" name="Oval 640"/>
              <p:cNvSpPr>
                <a:spLocks noChangeArrowheads="1"/>
              </p:cNvSpPr>
              <p:nvPr/>
            </p:nvSpPr>
            <p:spPr bwMode="auto">
              <a:xfrm>
                <a:off x="4411" y="284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nvGrpSpPr>
            <p:cNvPr id="24799" name="Group 641"/>
            <p:cNvGrpSpPr>
              <a:grpSpLocks/>
            </p:cNvGrpSpPr>
            <p:nvPr/>
          </p:nvGrpSpPr>
          <p:grpSpPr bwMode="auto">
            <a:xfrm rot="-9189012">
              <a:off x="2721" y="2614"/>
              <a:ext cx="126" cy="123"/>
              <a:chOff x="2029" y="3039"/>
              <a:chExt cx="794" cy="681"/>
            </a:xfrm>
          </p:grpSpPr>
          <p:sp>
            <p:nvSpPr>
              <p:cNvPr id="24803" name="Oval 642"/>
              <p:cNvSpPr>
                <a:spLocks noChangeArrowheads="1"/>
              </p:cNvSpPr>
              <p:nvPr/>
            </p:nvSpPr>
            <p:spPr bwMode="auto">
              <a:xfrm>
                <a:off x="2369" y="318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04" name="Oval 643"/>
              <p:cNvSpPr>
                <a:spLocks noChangeArrowheads="1"/>
              </p:cNvSpPr>
              <p:nvPr/>
            </p:nvSpPr>
            <p:spPr bwMode="auto">
              <a:xfrm>
                <a:off x="2256" y="323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05" name="Oval 644"/>
              <p:cNvSpPr>
                <a:spLocks noChangeArrowheads="1"/>
              </p:cNvSpPr>
              <p:nvPr/>
            </p:nvSpPr>
            <p:spPr bwMode="auto">
              <a:xfrm>
                <a:off x="2398" y="360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06" name="Oval 645"/>
              <p:cNvSpPr>
                <a:spLocks noChangeArrowheads="1"/>
              </p:cNvSpPr>
              <p:nvPr/>
            </p:nvSpPr>
            <p:spPr bwMode="auto">
              <a:xfrm>
                <a:off x="2199" y="337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07" name="Oval 646"/>
              <p:cNvSpPr>
                <a:spLocks noChangeArrowheads="1"/>
              </p:cNvSpPr>
              <p:nvPr/>
            </p:nvSpPr>
            <p:spPr bwMode="auto">
              <a:xfrm>
                <a:off x="2341" y="3237"/>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08" name="Oval 647"/>
              <p:cNvSpPr>
                <a:spLocks noChangeArrowheads="1"/>
              </p:cNvSpPr>
              <p:nvPr/>
            </p:nvSpPr>
            <p:spPr bwMode="auto">
              <a:xfrm>
                <a:off x="2256" y="340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09" name="Oval 648"/>
              <p:cNvSpPr>
                <a:spLocks noChangeArrowheads="1"/>
              </p:cNvSpPr>
              <p:nvPr/>
            </p:nvSpPr>
            <p:spPr bwMode="auto">
              <a:xfrm>
                <a:off x="2313" y="335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10" name="Oval 649"/>
              <p:cNvSpPr>
                <a:spLocks noChangeArrowheads="1"/>
              </p:cNvSpPr>
              <p:nvPr/>
            </p:nvSpPr>
            <p:spPr bwMode="auto">
              <a:xfrm>
                <a:off x="2426" y="3492"/>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11" name="Oval 650"/>
              <p:cNvSpPr>
                <a:spLocks noChangeArrowheads="1"/>
              </p:cNvSpPr>
              <p:nvPr/>
            </p:nvSpPr>
            <p:spPr bwMode="auto">
              <a:xfrm>
                <a:off x="2171" y="360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12" name="Oval 651"/>
              <p:cNvSpPr>
                <a:spLocks noChangeArrowheads="1"/>
              </p:cNvSpPr>
              <p:nvPr/>
            </p:nvSpPr>
            <p:spPr bwMode="auto">
              <a:xfrm>
                <a:off x="2142" y="303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13" name="Oval 652"/>
              <p:cNvSpPr>
                <a:spLocks noChangeArrowheads="1"/>
              </p:cNvSpPr>
              <p:nvPr/>
            </p:nvSpPr>
            <p:spPr bwMode="auto">
              <a:xfrm>
                <a:off x="2114" y="312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14" name="Oval 653"/>
              <p:cNvSpPr>
                <a:spLocks noChangeArrowheads="1"/>
              </p:cNvSpPr>
              <p:nvPr/>
            </p:nvSpPr>
            <p:spPr bwMode="auto">
              <a:xfrm>
                <a:off x="2256" y="352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15" name="Oval 654"/>
              <p:cNvSpPr>
                <a:spLocks noChangeArrowheads="1"/>
              </p:cNvSpPr>
              <p:nvPr/>
            </p:nvSpPr>
            <p:spPr bwMode="auto">
              <a:xfrm>
                <a:off x="2114" y="3578"/>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16" name="Oval 655"/>
              <p:cNvSpPr>
                <a:spLocks noChangeArrowheads="1"/>
              </p:cNvSpPr>
              <p:nvPr/>
            </p:nvSpPr>
            <p:spPr bwMode="auto">
              <a:xfrm>
                <a:off x="2284" y="3464"/>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17" name="Oval 656"/>
              <p:cNvSpPr>
                <a:spLocks noChangeArrowheads="1"/>
              </p:cNvSpPr>
              <p:nvPr/>
            </p:nvSpPr>
            <p:spPr bwMode="auto">
              <a:xfrm>
                <a:off x="2313" y="357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18" name="Oval 657"/>
              <p:cNvSpPr>
                <a:spLocks noChangeArrowheads="1"/>
              </p:cNvSpPr>
              <p:nvPr/>
            </p:nvSpPr>
            <p:spPr bwMode="auto">
              <a:xfrm>
                <a:off x="2171" y="357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19" name="Oval 658"/>
              <p:cNvSpPr>
                <a:spLocks noChangeArrowheads="1"/>
              </p:cNvSpPr>
              <p:nvPr/>
            </p:nvSpPr>
            <p:spPr bwMode="auto">
              <a:xfrm>
                <a:off x="2341" y="332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20" name="Oval 659"/>
              <p:cNvSpPr>
                <a:spLocks noChangeArrowheads="1"/>
              </p:cNvSpPr>
              <p:nvPr/>
            </p:nvSpPr>
            <p:spPr bwMode="auto">
              <a:xfrm>
                <a:off x="2142" y="320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21" name="Oval 660"/>
              <p:cNvSpPr>
                <a:spLocks noChangeArrowheads="1"/>
              </p:cNvSpPr>
              <p:nvPr/>
            </p:nvSpPr>
            <p:spPr bwMode="auto">
              <a:xfrm>
                <a:off x="2029" y="309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22" name="Oval 661"/>
              <p:cNvSpPr>
                <a:spLocks noChangeArrowheads="1"/>
              </p:cNvSpPr>
              <p:nvPr/>
            </p:nvSpPr>
            <p:spPr bwMode="auto">
              <a:xfrm>
                <a:off x="2540" y="346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23" name="Oval 662"/>
              <p:cNvSpPr>
                <a:spLocks noChangeArrowheads="1"/>
              </p:cNvSpPr>
              <p:nvPr/>
            </p:nvSpPr>
            <p:spPr bwMode="auto">
              <a:xfrm>
                <a:off x="2625" y="337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24" name="Oval 663"/>
              <p:cNvSpPr>
                <a:spLocks noChangeArrowheads="1"/>
              </p:cNvSpPr>
              <p:nvPr/>
            </p:nvSpPr>
            <p:spPr bwMode="auto">
              <a:xfrm>
                <a:off x="2483" y="343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25" name="Oval 664"/>
              <p:cNvSpPr>
                <a:spLocks noChangeArrowheads="1"/>
              </p:cNvSpPr>
              <p:nvPr/>
            </p:nvSpPr>
            <p:spPr bwMode="auto">
              <a:xfrm>
                <a:off x="2653" y="332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26" name="Oval 665"/>
              <p:cNvSpPr>
                <a:spLocks noChangeArrowheads="1"/>
              </p:cNvSpPr>
              <p:nvPr/>
            </p:nvSpPr>
            <p:spPr bwMode="auto">
              <a:xfrm>
                <a:off x="2682" y="343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827" name="Oval 666"/>
              <p:cNvSpPr>
                <a:spLocks noChangeArrowheads="1"/>
              </p:cNvSpPr>
              <p:nvPr/>
            </p:nvSpPr>
            <p:spPr bwMode="auto">
              <a:xfrm>
                <a:off x="2540" y="343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nvGrpSpPr>
            <p:cNvPr id="24800" name="Group 670"/>
            <p:cNvGrpSpPr>
              <a:grpSpLocks/>
            </p:cNvGrpSpPr>
            <p:nvPr/>
          </p:nvGrpSpPr>
          <p:grpSpPr bwMode="auto">
            <a:xfrm rot="8057531">
              <a:off x="2875" y="2641"/>
              <a:ext cx="53" cy="44"/>
              <a:chOff x="2200" y="1310"/>
              <a:chExt cx="114" cy="112"/>
            </a:xfrm>
          </p:grpSpPr>
          <p:sp>
            <p:nvSpPr>
              <p:cNvPr id="24801" name="Oval 671"/>
              <p:cNvSpPr>
                <a:spLocks noChangeArrowheads="1"/>
              </p:cNvSpPr>
              <p:nvPr/>
            </p:nvSpPr>
            <p:spPr bwMode="auto">
              <a:xfrm>
                <a:off x="2200" y="1310"/>
                <a:ext cx="114" cy="112"/>
              </a:xfrm>
              <a:prstGeom prst="ellipse">
                <a:avLst/>
              </a:prstGeom>
              <a:solidFill>
                <a:srgbClr val="FFCC99"/>
              </a:solidFill>
              <a:ln w="9525">
                <a:solidFill>
                  <a:srgbClr val="993300"/>
                </a:solidFill>
                <a:round/>
                <a:headEnd/>
                <a:tailEnd/>
              </a:ln>
            </p:spPr>
            <p:txBody>
              <a:bodyPr wrap="none" anchor="ctr"/>
              <a:lstStyle/>
              <a:p>
                <a:endParaRPr lang="en-US">
                  <a:latin typeface="Calibri" pitchFamily="34" charset="0"/>
                </a:endParaRPr>
              </a:p>
            </p:txBody>
          </p:sp>
          <p:sp>
            <p:nvSpPr>
              <p:cNvPr id="24802" name="Freeform 672"/>
              <p:cNvSpPr>
                <a:spLocks/>
              </p:cNvSpPr>
              <p:nvPr/>
            </p:nvSpPr>
            <p:spPr bwMode="auto">
              <a:xfrm>
                <a:off x="2228" y="1338"/>
                <a:ext cx="71" cy="64"/>
              </a:xfrm>
              <a:custGeom>
                <a:avLst/>
                <a:gdLst>
                  <a:gd name="T0" fmla="*/ 0 w 276"/>
                  <a:gd name="T1" fmla="*/ 0 h 324"/>
                  <a:gd name="T2" fmla="*/ 0 w 276"/>
                  <a:gd name="T3" fmla="*/ 0 h 324"/>
                  <a:gd name="T4" fmla="*/ 0 w 276"/>
                  <a:gd name="T5" fmla="*/ 0 h 324"/>
                  <a:gd name="T6" fmla="*/ 0 w 276"/>
                  <a:gd name="T7" fmla="*/ 0 h 324"/>
                  <a:gd name="T8" fmla="*/ 0 w 276"/>
                  <a:gd name="T9" fmla="*/ 0 h 324"/>
                  <a:gd name="T10" fmla="*/ 0 w 276"/>
                  <a:gd name="T11" fmla="*/ 0 h 324"/>
                  <a:gd name="T12" fmla="*/ 0 w 276"/>
                  <a:gd name="T13" fmla="*/ 0 h 324"/>
                  <a:gd name="T14" fmla="*/ 0 w 276"/>
                  <a:gd name="T15" fmla="*/ 0 h 324"/>
                  <a:gd name="T16" fmla="*/ 0 w 276"/>
                  <a:gd name="T17" fmla="*/ 0 h 324"/>
                  <a:gd name="T18" fmla="*/ 0 w 276"/>
                  <a:gd name="T19" fmla="*/ 0 h 324"/>
                  <a:gd name="T20" fmla="*/ 0 w 276"/>
                  <a:gd name="T21" fmla="*/ 0 h 324"/>
                  <a:gd name="T22" fmla="*/ 0 w 276"/>
                  <a:gd name="T23" fmla="*/ 0 h 324"/>
                  <a:gd name="T24" fmla="*/ 0 w 276"/>
                  <a:gd name="T25" fmla="*/ 0 h 324"/>
                  <a:gd name="T26" fmla="*/ 0 w 276"/>
                  <a:gd name="T27" fmla="*/ 0 h 324"/>
                  <a:gd name="T28" fmla="*/ 0 w 276"/>
                  <a:gd name="T29" fmla="*/ 0 h 324"/>
                  <a:gd name="T30" fmla="*/ 0 w 276"/>
                  <a:gd name="T31" fmla="*/ 0 h 324"/>
                  <a:gd name="T32" fmla="*/ 0 w 276"/>
                  <a:gd name="T33" fmla="*/ 0 h 324"/>
                  <a:gd name="T34" fmla="*/ 0 w 276"/>
                  <a:gd name="T35" fmla="*/ 0 h 324"/>
                  <a:gd name="T36" fmla="*/ 0 w 276"/>
                  <a:gd name="T37" fmla="*/ 0 h 324"/>
                  <a:gd name="T38" fmla="*/ 0 w 276"/>
                  <a:gd name="T39" fmla="*/ 0 h 324"/>
                  <a:gd name="T40" fmla="*/ 0 w 276"/>
                  <a:gd name="T41" fmla="*/ 0 h 324"/>
                  <a:gd name="T42" fmla="*/ 0 w 276"/>
                  <a:gd name="T43" fmla="*/ 0 h 324"/>
                  <a:gd name="T44" fmla="*/ 0 w 276"/>
                  <a:gd name="T45" fmla="*/ 0 h 3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6"/>
                  <a:gd name="T70" fmla="*/ 0 h 324"/>
                  <a:gd name="T71" fmla="*/ 276 w 276"/>
                  <a:gd name="T72" fmla="*/ 324 h 3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6" h="324">
                    <a:moveTo>
                      <a:pt x="162" y="168"/>
                    </a:moveTo>
                    <a:cubicBezTo>
                      <a:pt x="150" y="164"/>
                      <a:pt x="138" y="160"/>
                      <a:pt x="126" y="156"/>
                    </a:cubicBezTo>
                    <a:cubicBezTo>
                      <a:pt x="120" y="154"/>
                      <a:pt x="108" y="150"/>
                      <a:pt x="108" y="150"/>
                    </a:cubicBezTo>
                    <a:cubicBezTo>
                      <a:pt x="94" y="129"/>
                      <a:pt x="84" y="116"/>
                      <a:pt x="60" y="108"/>
                    </a:cubicBezTo>
                    <a:cubicBezTo>
                      <a:pt x="47" y="70"/>
                      <a:pt x="89" y="58"/>
                      <a:pt x="120" y="48"/>
                    </a:cubicBezTo>
                    <a:cubicBezTo>
                      <a:pt x="127" y="21"/>
                      <a:pt x="129" y="9"/>
                      <a:pt x="156" y="0"/>
                    </a:cubicBezTo>
                    <a:cubicBezTo>
                      <a:pt x="209" y="9"/>
                      <a:pt x="222" y="12"/>
                      <a:pt x="240" y="66"/>
                    </a:cubicBezTo>
                    <a:cubicBezTo>
                      <a:pt x="245" y="115"/>
                      <a:pt x="250" y="141"/>
                      <a:pt x="276" y="180"/>
                    </a:cubicBezTo>
                    <a:cubicBezTo>
                      <a:pt x="272" y="192"/>
                      <a:pt x="275" y="209"/>
                      <a:pt x="264" y="216"/>
                    </a:cubicBezTo>
                    <a:cubicBezTo>
                      <a:pt x="252" y="224"/>
                      <a:pt x="228" y="240"/>
                      <a:pt x="228" y="240"/>
                    </a:cubicBezTo>
                    <a:cubicBezTo>
                      <a:pt x="224" y="246"/>
                      <a:pt x="218" y="251"/>
                      <a:pt x="216" y="258"/>
                    </a:cubicBezTo>
                    <a:cubicBezTo>
                      <a:pt x="212" y="272"/>
                      <a:pt x="218" y="288"/>
                      <a:pt x="210" y="300"/>
                    </a:cubicBezTo>
                    <a:cubicBezTo>
                      <a:pt x="202" y="312"/>
                      <a:pt x="174" y="324"/>
                      <a:pt x="174" y="324"/>
                    </a:cubicBezTo>
                    <a:cubicBezTo>
                      <a:pt x="168" y="320"/>
                      <a:pt x="160" y="318"/>
                      <a:pt x="156" y="312"/>
                    </a:cubicBezTo>
                    <a:cubicBezTo>
                      <a:pt x="149" y="301"/>
                      <a:pt x="144" y="276"/>
                      <a:pt x="144" y="276"/>
                    </a:cubicBezTo>
                    <a:cubicBezTo>
                      <a:pt x="146" y="260"/>
                      <a:pt x="147" y="244"/>
                      <a:pt x="150" y="228"/>
                    </a:cubicBezTo>
                    <a:cubicBezTo>
                      <a:pt x="153" y="216"/>
                      <a:pt x="162" y="192"/>
                      <a:pt x="162" y="192"/>
                    </a:cubicBezTo>
                    <a:cubicBezTo>
                      <a:pt x="158" y="189"/>
                      <a:pt x="134" y="171"/>
                      <a:pt x="126" y="174"/>
                    </a:cubicBezTo>
                    <a:cubicBezTo>
                      <a:pt x="106" y="181"/>
                      <a:pt x="92" y="197"/>
                      <a:pt x="72" y="204"/>
                    </a:cubicBezTo>
                    <a:cubicBezTo>
                      <a:pt x="69" y="204"/>
                      <a:pt x="16" y="198"/>
                      <a:pt x="12" y="192"/>
                    </a:cubicBezTo>
                    <a:cubicBezTo>
                      <a:pt x="5" y="182"/>
                      <a:pt x="0" y="156"/>
                      <a:pt x="0" y="156"/>
                    </a:cubicBezTo>
                    <a:cubicBezTo>
                      <a:pt x="2" y="150"/>
                      <a:pt x="0" y="139"/>
                      <a:pt x="6" y="138"/>
                    </a:cubicBezTo>
                    <a:cubicBezTo>
                      <a:pt x="44" y="130"/>
                      <a:pt x="116" y="168"/>
                      <a:pt x="162" y="168"/>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39630" name="Text Box 1742"/>
          <p:cNvSpPr txBox="1">
            <a:spLocks noChangeArrowheads="1"/>
          </p:cNvSpPr>
          <p:nvPr/>
        </p:nvSpPr>
        <p:spPr bwMode="auto">
          <a:xfrm>
            <a:off x="3935413" y="1601788"/>
            <a:ext cx="1752600" cy="457200"/>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u="sng">
                <a:solidFill>
                  <a:srgbClr val="009999"/>
                </a:solidFill>
                <a:latin typeface="Arial Unicode MS" pitchFamily="34" charset="-128"/>
                <a:ea typeface="Arial Unicode MS" pitchFamily="34" charset="-128"/>
                <a:cs typeface="Arial Unicode MS" pitchFamily="34" charset="-128"/>
              </a:rPr>
              <a:t>Inhalation</a:t>
            </a:r>
          </a:p>
        </p:txBody>
      </p:sp>
      <p:grpSp>
        <p:nvGrpSpPr>
          <p:cNvPr id="39634" name="Group 615"/>
          <p:cNvGrpSpPr>
            <a:grpSpLocks/>
          </p:cNvGrpSpPr>
          <p:nvPr/>
        </p:nvGrpSpPr>
        <p:grpSpPr bwMode="auto">
          <a:xfrm rot="-9189012">
            <a:off x="6408738" y="3213100"/>
            <a:ext cx="265112" cy="219075"/>
            <a:chOff x="3646" y="2727"/>
            <a:chExt cx="1048" cy="765"/>
          </a:xfrm>
        </p:grpSpPr>
        <p:sp>
          <p:nvSpPr>
            <p:cNvPr id="24773" name="Oval 616"/>
            <p:cNvSpPr>
              <a:spLocks noChangeArrowheads="1"/>
            </p:cNvSpPr>
            <p:nvPr/>
          </p:nvSpPr>
          <p:spPr bwMode="auto">
            <a:xfrm>
              <a:off x="4212" y="292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74" name="Oval 617"/>
            <p:cNvSpPr>
              <a:spLocks noChangeArrowheads="1"/>
            </p:cNvSpPr>
            <p:nvPr/>
          </p:nvSpPr>
          <p:spPr bwMode="auto">
            <a:xfrm>
              <a:off x="3873" y="340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75" name="Oval 618"/>
            <p:cNvSpPr>
              <a:spLocks noChangeArrowheads="1"/>
            </p:cNvSpPr>
            <p:nvPr/>
          </p:nvSpPr>
          <p:spPr bwMode="auto">
            <a:xfrm>
              <a:off x="4269" y="301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76" name="Oval 619"/>
            <p:cNvSpPr>
              <a:spLocks noChangeArrowheads="1"/>
            </p:cNvSpPr>
            <p:nvPr/>
          </p:nvSpPr>
          <p:spPr bwMode="auto">
            <a:xfrm>
              <a:off x="4042" y="3124"/>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77" name="Oval 620"/>
            <p:cNvSpPr>
              <a:spLocks noChangeArrowheads="1"/>
            </p:cNvSpPr>
            <p:nvPr/>
          </p:nvSpPr>
          <p:spPr bwMode="auto">
            <a:xfrm>
              <a:off x="4184" y="2982"/>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78" name="Oval 621"/>
            <p:cNvSpPr>
              <a:spLocks noChangeArrowheads="1"/>
            </p:cNvSpPr>
            <p:nvPr/>
          </p:nvSpPr>
          <p:spPr bwMode="auto">
            <a:xfrm>
              <a:off x="4099" y="3153"/>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79" name="Oval 622"/>
            <p:cNvSpPr>
              <a:spLocks noChangeArrowheads="1"/>
            </p:cNvSpPr>
            <p:nvPr/>
          </p:nvSpPr>
          <p:spPr bwMode="auto">
            <a:xfrm>
              <a:off x="4156" y="309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80" name="Oval 623"/>
            <p:cNvSpPr>
              <a:spLocks noChangeArrowheads="1"/>
            </p:cNvSpPr>
            <p:nvPr/>
          </p:nvSpPr>
          <p:spPr bwMode="auto">
            <a:xfrm>
              <a:off x="4297" y="2897"/>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81" name="Oval 624"/>
            <p:cNvSpPr>
              <a:spLocks noChangeArrowheads="1"/>
            </p:cNvSpPr>
            <p:nvPr/>
          </p:nvSpPr>
          <p:spPr bwMode="auto">
            <a:xfrm>
              <a:off x="4014" y="335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82" name="Oval 625"/>
            <p:cNvSpPr>
              <a:spLocks noChangeArrowheads="1"/>
            </p:cNvSpPr>
            <p:nvPr/>
          </p:nvSpPr>
          <p:spPr bwMode="auto">
            <a:xfrm>
              <a:off x="3759" y="320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83" name="Oval 626"/>
            <p:cNvSpPr>
              <a:spLocks noChangeArrowheads="1"/>
            </p:cNvSpPr>
            <p:nvPr/>
          </p:nvSpPr>
          <p:spPr bwMode="auto">
            <a:xfrm>
              <a:off x="3731" y="329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84" name="Oval 627"/>
            <p:cNvSpPr>
              <a:spLocks noChangeArrowheads="1"/>
            </p:cNvSpPr>
            <p:nvPr/>
          </p:nvSpPr>
          <p:spPr bwMode="auto">
            <a:xfrm>
              <a:off x="4099" y="326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85" name="Oval 628"/>
            <p:cNvSpPr>
              <a:spLocks noChangeArrowheads="1"/>
            </p:cNvSpPr>
            <p:nvPr/>
          </p:nvSpPr>
          <p:spPr bwMode="auto">
            <a:xfrm>
              <a:off x="3957" y="3323"/>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86" name="Oval 629"/>
            <p:cNvSpPr>
              <a:spLocks noChangeArrowheads="1"/>
            </p:cNvSpPr>
            <p:nvPr/>
          </p:nvSpPr>
          <p:spPr bwMode="auto">
            <a:xfrm>
              <a:off x="4127" y="320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87" name="Oval 630"/>
            <p:cNvSpPr>
              <a:spLocks noChangeArrowheads="1"/>
            </p:cNvSpPr>
            <p:nvPr/>
          </p:nvSpPr>
          <p:spPr bwMode="auto">
            <a:xfrm>
              <a:off x="4156" y="3323"/>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88" name="Oval 631"/>
            <p:cNvSpPr>
              <a:spLocks noChangeArrowheads="1"/>
            </p:cNvSpPr>
            <p:nvPr/>
          </p:nvSpPr>
          <p:spPr bwMode="auto">
            <a:xfrm>
              <a:off x="4014" y="3323"/>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89" name="Oval 632"/>
            <p:cNvSpPr>
              <a:spLocks noChangeArrowheads="1"/>
            </p:cNvSpPr>
            <p:nvPr/>
          </p:nvSpPr>
          <p:spPr bwMode="auto">
            <a:xfrm>
              <a:off x="4184" y="306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90" name="Oval 633"/>
            <p:cNvSpPr>
              <a:spLocks noChangeArrowheads="1"/>
            </p:cNvSpPr>
            <p:nvPr/>
          </p:nvSpPr>
          <p:spPr bwMode="auto">
            <a:xfrm>
              <a:off x="3759" y="337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91" name="Oval 634"/>
            <p:cNvSpPr>
              <a:spLocks noChangeArrowheads="1"/>
            </p:cNvSpPr>
            <p:nvPr/>
          </p:nvSpPr>
          <p:spPr bwMode="auto">
            <a:xfrm>
              <a:off x="3646" y="326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92" name="Oval 635"/>
            <p:cNvSpPr>
              <a:spLocks noChangeArrowheads="1"/>
            </p:cNvSpPr>
            <p:nvPr/>
          </p:nvSpPr>
          <p:spPr bwMode="auto">
            <a:xfrm>
              <a:off x="4411" y="286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93" name="Oval 636"/>
            <p:cNvSpPr>
              <a:spLocks noChangeArrowheads="1"/>
            </p:cNvSpPr>
            <p:nvPr/>
          </p:nvSpPr>
          <p:spPr bwMode="auto">
            <a:xfrm>
              <a:off x="4496" y="278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94" name="Oval 637"/>
            <p:cNvSpPr>
              <a:spLocks noChangeArrowheads="1"/>
            </p:cNvSpPr>
            <p:nvPr/>
          </p:nvSpPr>
          <p:spPr bwMode="auto">
            <a:xfrm>
              <a:off x="4354" y="284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95" name="Oval 638"/>
            <p:cNvSpPr>
              <a:spLocks noChangeArrowheads="1"/>
            </p:cNvSpPr>
            <p:nvPr/>
          </p:nvSpPr>
          <p:spPr bwMode="auto">
            <a:xfrm>
              <a:off x="4524" y="272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96" name="Oval 639"/>
            <p:cNvSpPr>
              <a:spLocks noChangeArrowheads="1"/>
            </p:cNvSpPr>
            <p:nvPr/>
          </p:nvSpPr>
          <p:spPr bwMode="auto">
            <a:xfrm>
              <a:off x="4553" y="284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97" name="Oval 640"/>
            <p:cNvSpPr>
              <a:spLocks noChangeArrowheads="1"/>
            </p:cNvSpPr>
            <p:nvPr/>
          </p:nvSpPr>
          <p:spPr bwMode="auto">
            <a:xfrm>
              <a:off x="4411" y="284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nvGrpSpPr>
          <p:cNvPr id="39635" name="Group 641"/>
          <p:cNvGrpSpPr>
            <a:grpSpLocks/>
          </p:cNvGrpSpPr>
          <p:nvPr/>
        </p:nvGrpSpPr>
        <p:grpSpPr bwMode="auto">
          <a:xfrm rot="-9189012">
            <a:off x="5759450" y="3141663"/>
            <a:ext cx="200025" cy="195262"/>
            <a:chOff x="2029" y="3039"/>
            <a:chExt cx="794" cy="681"/>
          </a:xfrm>
        </p:grpSpPr>
        <p:sp>
          <p:nvSpPr>
            <p:cNvPr id="24748" name="Oval 642"/>
            <p:cNvSpPr>
              <a:spLocks noChangeArrowheads="1"/>
            </p:cNvSpPr>
            <p:nvPr/>
          </p:nvSpPr>
          <p:spPr bwMode="auto">
            <a:xfrm>
              <a:off x="2369" y="318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49" name="Oval 643"/>
            <p:cNvSpPr>
              <a:spLocks noChangeArrowheads="1"/>
            </p:cNvSpPr>
            <p:nvPr/>
          </p:nvSpPr>
          <p:spPr bwMode="auto">
            <a:xfrm>
              <a:off x="2256" y="323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50" name="Oval 644"/>
            <p:cNvSpPr>
              <a:spLocks noChangeArrowheads="1"/>
            </p:cNvSpPr>
            <p:nvPr/>
          </p:nvSpPr>
          <p:spPr bwMode="auto">
            <a:xfrm>
              <a:off x="2398" y="360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51" name="Oval 645"/>
            <p:cNvSpPr>
              <a:spLocks noChangeArrowheads="1"/>
            </p:cNvSpPr>
            <p:nvPr/>
          </p:nvSpPr>
          <p:spPr bwMode="auto">
            <a:xfrm>
              <a:off x="2199" y="337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52" name="Oval 646"/>
            <p:cNvSpPr>
              <a:spLocks noChangeArrowheads="1"/>
            </p:cNvSpPr>
            <p:nvPr/>
          </p:nvSpPr>
          <p:spPr bwMode="auto">
            <a:xfrm>
              <a:off x="2341" y="3237"/>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53" name="Oval 647"/>
            <p:cNvSpPr>
              <a:spLocks noChangeArrowheads="1"/>
            </p:cNvSpPr>
            <p:nvPr/>
          </p:nvSpPr>
          <p:spPr bwMode="auto">
            <a:xfrm>
              <a:off x="2256" y="340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54" name="Oval 648"/>
            <p:cNvSpPr>
              <a:spLocks noChangeArrowheads="1"/>
            </p:cNvSpPr>
            <p:nvPr/>
          </p:nvSpPr>
          <p:spPr bwMode="auto">
            <a:xfrm>
              <a:off x="2313" y="335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55" name="Oval 649"/>
            <p:cNvSpPr>
              <a:spLocks noChangeArrowheads="1"/>
            </p:cNvSpPr>
            <p:nvPr/>
          </p:nvSpPr>
          <p:spPr bwMode="auto">
            <a:xfrm>
              <a:off x="2426" y="3492"/>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56" name="Oval 650"/>
            <p:cNvSpPr>
              <a:spLocks noChangeArrowheads="1"/>
            </p:cNvSpPr>
            <p:nvPr/>
          </p:nvSpPr>
          <p:spPr bwMode="auto">
            <a:xfrm>
              <a:off x="2171" y="360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57" name="Oval 651"/>
            <p:cNvSpPr>
              <a:spLocks noChangeArrowheads="1"/>
            </p:cNvSpPr>
            <p:nvPr/>
          </p:nvSpPr>
          <p:spPr bwMode="auto">
            <a:xfrm>
              <a:off x="2142" y="303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58" name="Oval 652"/>
            <p:cNvSpPr>
              <a:spLocks noChangeArrowheads="1"/>
            </p:cNvSpPr>
            <p:nvPr/>
          </p:nvSpPr>
          <p:spPr bwMode="auto">
            <a:xfrm>
              <a:off x="2114" y="312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59" name="Oval 653"/>
            <p:cNvSpPr>
              <a:spLocks noChangeArrowheads="1"/>
            </p:cNvSpPr>
            <p:nvPr/>
          </p:nvSpPr>
          <p:spPr bwMode="auto">
            <a:xfrm>
              <a:off x="2256" y="352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60" name="Oval 654"/>
            <p:cNvSpPr>
              <a:spLocks noChangeArrowheads="1"/>
            </p:cNvSpPr>
            <p:nvPr/>
          </p:nvSpPr>
          <p:spPr bwMode="auto">
            <a:xfrm>
              <a:off x="2114" y="3578"/>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61" name="Oval 655"/>
            <p:cNvSpPr>
              <a:spLocks noChangeArrowheads="1"/>
            </p:cNvSpPr>
            <p:nvPr/>
          </p:nvSpPr>
          <p:spPr bwMode="auto">
            <a:xfrm>
              <a:off x="2284" y="3464"/>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62" name="Oval 656"/>
            <p:cNvSpPr>
              <a:spLocks noChangeArrowheads="1"/>
            </p:cNvSpPr>
            <p:nvPr/>
          </p:nvSpPr>
          <p:spPr bwMode="auto">
            <a:xfrm>
              <a:off x="2313" y="357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63" name="Oval 657"/>
            <p:cNvSpPr>
              <a:spLocks noChangeArrowheads="1"/>
            </p:cNvSpPr>
            <p:nvPr/>
          </p:nvSpPr>
          <p:spPr bwMode="auto">
            <a:xfrm>
              <a:off x="2171" y="357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64" name="Oval 658"/>
            <p:cNvSpPr>
              <a:spLocks noChangeArrowheads="1"/>
            </p:cNvSpPr>
            <p:nvPr/>
          </p:nvSpPr>
          <p:spPr bwMode="auto">
            <a:xfrm>
              <a:off x="2341" y="332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65" name="Oval 659"/>
            <p:cNvSpPr>
              <a:spLocks noChangeArrowheads="1"/>
            </p:cNvSpPr>
            <p:nvPr/>
          </p:nvSpPr>
          <p:spPr bwMode="auto">
            <a:xfrm>
              <a:off x="2142" y="320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66" name="Oval 660"/>
            <p:cNvSpPr>
              <a:spLocks noChangeArrowheads="1"/>
            </p:cNvSpPr>
            <p:nvPr/>
          </p:nvSpPr>
          <p:spPr bwMode="auto">
            <a:xfrm>
              <a:off x="2029" y="309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67" name="Oval 661"/>
            <p:cNvSpPr>
              <a:spLocks noChangeArrowheads="1"/>
            </p:cNvSpPr>
            <p:nvPr/>
          </p:nvSpPr>
          <p:spPr bwMode="auto">
            <a:xfrm>
              <a:off x="2540" y="346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68" name="Oval 662"/>
            <p:cNvSpPr>
              <a:spLocks noChangeArrowheads="1"/>
            </p:cNvSpPr>
            <p:nvPr/>
          </p:nvSpPr>
          <p:spPr bwMode="auto">
            <a:xfrm>
              <a:off x="2625" y="337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69" name="Oval 663"/>
            <p:cNvSpPr>
              <a:spLocks noChangeArrowheads="1"/>
            </p:cNvSpPr>
            <p:nvPr/>
          </p:nvSpPr>
          <p:spPr bwMode="auto">
            <a:xfrm>
              <a:off x="2483" y="343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70" name="Oval 664"/>
            <p:cNvSpPr>
              <a:spLocks noChangeArrowheads="1"/>
            </p:cNvSpPr>
            <p:nvPr/>
          </p:nvSpPr>
          <p:spPr bwMode="auto">
            <a:xfrm>
              <a:off x="2653" y="332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71" name="Oval 665"/>
            <p:cNvSpPr>
              <a:spLocks noChangeArrowheads="1"/>
            </p:cNvSpPr>
            <p:nvPr/>
          </p:nvSpPr>
          <p:spPr bwMode="auto">
            <a:xfrm>
              <a:off x="2682" y="343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72" name="Oval 666"/>
            <p:cNvSpPr>
              <a:spLocks noChangeArrowheads="1"/>
            </p:cNvSpPr>
            <p:nvPr/>
          </p:nvSpPr>
          <p:spPr bwMode="auto">
            <a:xfrm>
              <a:off x="2540" y="343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nvGrpSpPr>
          <p:cNvPr id="39636" name="Group 670"/>
          <p:cNvGrpSpPr>
            <a:grpSpLocks/>
          </p:cNvGrpSpPr>
          <p:nvPr/>
        </p:nvGrpSpPr>
        <p:grpSpPr bwMode="auto">
          <a:xfrm rot="8057531">
            <a:off x="6436519" y="3904457"/>
            <a:ext cx="84137" cy="69850"/>
            <a:chOff x="2200" y="1310"/>
            <a:chExt cx="114" cy="112"/>
          </a:xfrm>
        </p:grpSpPr>
        <p:sp>
          <p:nvSpPr>
            <p:cNvPr id="24746" name="Oval 671"/>
            <p:cNvSpPr>
              <a:spLocks noChangeArrowheads="1"/>
            </p:cNvSpPr>
            <p:nvPr/>
          </p:nvSpPr>
          <p:spPr bwMode="auto">
            <a:xfrm>
              <a:off x="2200" y="1310"/>
              <a:ext cx="114" cy="112"/>
            </a:xfrm>
            <a:prstGeom prst="ellipse">
              <a:avLst/>
            </a:prstGeom>
            <a:solidFill>
              <a:srgbClr val="FFCC99"/>
            </a:solidFill>
            <a:ln w="9525">
              <a:solidFill>
                <a:srgbClr val="993300"/>
              </a:solidFill>
              <a:round/>
              <a:headEnd/>
              <a:tailEnd/>
            </a:ln>
          </p:spPr>
          <p:txBody>
            <a:bodyPr wrap="none" anchor="ctr"/>
            <a:lstStyle/>
            <a:p>
              <a:endParaRPr lang="en-US">
                <a:latin typeface="Calibri" pitchFamily="34" charset="0"/>
              </a:endParaRPr>
            </a:p>
          </p:txBody>
        </p:sp>
        <p:sp>
          <p:nvSpPr>
            <p:cNvPr id="24747" name="Freeform 672"/>
            <p:cNvSpPr>
              <a:spLocks/>
            </p:cNvSpPr>
            <p:nvPr/>
          </p:nvSpPr>
          <p:spPr bwMode="auto">
            <a:xfrm>
              <a:off x="2228" y="1338"/>
              <a:ext cx="71" cy="64"/>
            </a:xfrm>
            <a:custGeom>
              <a:avLst/>
              <a:gdLst>
                <a:gd name="T0" fmla="*/ 0 w 276"/>
                <a:gd name="T1" fmla="*/ 0 h 324"/>
                <a:gd name="T2" fmla="*/ 0 w 276"/>
                <a:gd name="T3" fmla="*/ 0 h 324"/>
                <a:gd name="T4" fmla="*/ 0 w 276"/>
                <a:gd name="T5" fmla="*/ 0 h 324"/>
                <a:gd name="T6" fmla="*/ 0 w 276"/>
                <a:gd name="T7" fmla="*/ 0 h 324"/>
                <a:gd name="T8" fmla="*/ 0 w 276"/>
                <a:gd name="T9" fmla="*/ 0 h 324"/>
                <a:gd name="T10" fmla="*/ 0 w 276"/>
                <a:gd name="T11" fmla="*/ 0 h 324"/>
                <a:gd name="T12" fmla="*/ 0 w 276"/>
                <a:gd name="T13" fmla="*/ 0 h 324"/>
                <a:gd name="T14" fmla="*/ 0 w 276"/>
                <a:gd name="T15" fmla="*/ 0 h 324"/>
                <a:gd name="T16" fmla="*/ 0 w 276"/>
                <a:gd name="T17" fmla="*/ 0 h 324"/>
                <a:gd name="T18" fmla="*/ 0 w 276"/>
                <a:gd name="T19" fmla="*/ 0 h 324"/>
                <a:gd name="T20" fmla="*/ 0 w 276"/>
                <a:gd name="T21" fmla="*/ 0 h 324"/>
                <a:gd name="T22" fmla="*/ 0 w 276"/>
                <a:gd name="T23" fmla="*/ 0 h 324"/>
                <a:gd name="T24" fmla="*/ 0 w 276"/>
                <a:gd name="T25" fmla="*/ 0 h 324"/>
                <a:gd name="T26" fmla="*/ 0 w 276"/>
                <a:gd name="T27" fmla="*/ 0 h 324"/>
                <a:gd name="T28" fmla="*/ 0 w 276"/>
                <a:gd name="T29" fmla="*/ 0 h 324"/>
                <a:gd name="T30" fmla="*/ 0 w 276"/>
                <a:gd name="T31" fmla="*/ 0 h 324"/>
                <a:gd name="T32" fmla="*/ 0 w 276"/>
                <a:gd name="T33" fmla="*/ 0 h 324"/>
                <a:gd name="T34" fmla="*/ 0 w 276"/>
                <a:gd name="T35" fmla="*/ 0 h 324"/>
                <a:gd name="T36" fmla="*/ 0 w 276"/>
                <a:gd name="T37" fmla="*/ 0 h 324"/>
                <a:gd name="T38" fmla="*/ 0 w 276"/>
                <a:gd name="T39" fmla="*/ 0 h 324"/>
                <a:gd name="T40" fmla="*/ 0 w 276"/>
                <a:gd name="T41" fmla="*/ 0 h 324"/>
                <a:gd name="T42" fmla="*/ 0 w 276"/>
                <a:gd name="T43" fmla="*/ 0 h 324"/>
                <a:gd name="T44" fmla="*/ 0 w 276"/>
                <a:gd name="T45" fmla="*/ 0 h 3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6"/>
                <a:gd name="T70" fmla="*/ 0 h 324"/>
                <a:gd name="T71" fmla="*/ 276 w 276"/>
                <a:gd name="T72" fmla="*/ 324 h 3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6" h="324">
                  <a:moveTo>
                    <a:pt x="162" y="168"/>
                  </a:moveTo>
                  <a:cubicBezTo>
                    <a:pt x="150" y="164"/>
                    <a:pt x="138" y="160"/>
                    <a:pt x="126" y="156"/>
                  </a:cubicBezTo>
                  <a:cubicBezTo>
                    <a:pt x="120" y="154"/>
                    <a:pt x="108" y="150"/>
                    <a:pt x="108" y="150"/>
                  </a:cubicBezTo>
                  <a:cubicBezTo>
                    <a:pt x="94" y="129"/>
                    <a:pt x="84" y="116"/>
                    <a:pt x="60" y="108"/>
                  </a:cubicBezTo>
                  <a:cubicBezTo>
                    <a:pt x="47" y="70"/>
                    <a:pt x="89" y="58"/>
                    <a:pt x="120" y="48"/>
                  </a:cubicBezTo>
                  <a:cubicBezTo>
                    <a:pt x="127" y="21"/>
                    <a:pt x="129" y="9"/>
                    <a:pt x="156" y="0"/>
                  </a:cubicBezTo>
                  <a:cubicBezTo>
                    <a:pt x="209" y="9"/>
                    <a:pt x="222" y="12"/>
                    <a:pt x="240" y="66"/>
                  </a:cubicBezTo>
                  <a:cubicBezTo>
                    <a:pt x="245" y="115"/>
                    <a:pt x="250" y="141"/>
                    <a:pt x="276" y="180"/>
                  </a:cubicBezTo>
                  <a:cubicBezTo>
                    <a:pt x="272" y="192"/>
                    <a:pt x="275" y="209"/>
                    <a:pt x="264" y="216"/>
                  </a:cubicBezTo>
                  <a:cubicBezTo>
                    <a:pt x="252" y="224"/>
                    <a:pt x="228" y="240"/>
                    <a:pt x="228" y="240"/>
                  </a:cubicBezTo>
                  <a:cubicBezTo>
                    <a:pt x="224" y="246"/>
                    <a:pt x="218" y="251"/>
                    <a:pt x="216" y="258"/>
                  </a:cubicBezTo>
                  <a:cubicBezTo>
                    <a:pt x="212" y="272"/>
                    <a:pt x="218" y="288"/>
                    <a:pt x="210" y="300"/>
                  </a:cubicBezTo>
                  <a:cubicBezTo>
                    <a:pt x="202" y="312"/>
                    <a:pt x="174" y="324"/>
                    <a:pt x="174" y="324"/>
                  </a:cubicBezTo>
                  <a:cubicBezTo>
                    <a:pt x="168" y="320"/>
                    <a:pt x="160" y="318"/>
                    <a:pt x="156" y="312"/>
                  </a:cubicBezTo>
                  <a:cubicBezTo>
                    <a:pt x="149" y="301"/>
                    <a:pt x="144" y="276"/>
                    <a:pt x="144" y="276"/>
                  </a:cubicBezTo>
                  <a:cubicBezTo>
                    <a:pt x="146" y="260"/>
                    <a:pt x="147" y="244"/>
                    <a:pt x="150" y="228"/>
                  </a:cubicBezTo>
                  <a:cubicBezTo>
                    <a:pt x="153" y="216"/>
                    <a:pt x="162" y="192"/>
                    <a:pt x="162" y="192"/>
                  </a:cubicBezTo>
                  <a:cubicBezTo>
                    <a:pt x="158" y="189"/>
                    <a:pt x="134" y="171"/>
                    <a:pt x="126" y="174"/>
                  </a:cubicBezTo>
                  <a:cubicBezTo>
                    <a:pt x="106" y="181"/>
                    <a:pt x="92" y="197"/>
                    <a:pt x="72" y="204"/>
                  </a:cubicBezTo>
                  <a:cubicBezTo>
                    <a:pt x="69" y="204"/>
                    <a:pt x="16" y="198"/>
                    <a:pt x="12" y="192"/>
                  </a:cubicBezTo>
                  <a:cubicBezTo>
                    <a:pt x="5" y="182"/>
                    <a:pt x="0" y="156"/>
                    <a:pt x="0" y="156"/>
                  </a:cubicBezTo>
                  <a:cubicBezTo>
                    <a:pt x="2" y="150"/>
                    <a:pt x="0" y="139"/>
                    <a:pt x="6" y="138"/>
                  </a:cubicBezTo>
                  <a:cubicBezTo>
                    <a:pt x="44" y="130"/>
                    <a:pt x="116" y="168"/>
                    <a:pt x="162" y="168"/>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9802" name="Text Box 1914"/>
          <p:cNvSpPr txBox="1">
            <a:spLocks noChangeArrowheads="1"/>
          </p:cNvSpPr>
          <p:nvPr/>
        </p:nvSpPr>
        <p:spPr bwMode="auto">
          <a:xfrm>
            <a:off x="5472113" y="1601788"/>
            <a:ext cx="1981200" cy="457200"/>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u="sng">
                <a:solidFill>
                  <a:srgbClr val="009999"/>
                </a:solidFill>
                <a:latin typeface="Arial Unicode MS" pitchFamily="34" charset="-128"/>
                <a:ea typeface="Arial Unicode MS" pitchFamily="34" charset="-128"/>
                <a:cs typeface="Arial Unicode MS" pitchFamily="34" charset="-128"/>
              </a:rPr>
              <a:t>Coagulation</a:t>
            </a:r>
          </a:p>
        </p:txBody>
      </p:sp>
      <p:sp>
        <p:nvSpPr>
          <p:cNvPr id="39803" name="Text Box 1915"/>
          <p:cNvSpPr txBox="1">
            <a:spLocks noChangeArrowheads="1"/>
          </p:cNvSpPr>
          <p:nvPr/>
        </p:nvSpPr>
        <p:spPr bwMode="auto">
          <a:xfrm>
            <a:off x="7162800" y="1577975"/>
            <a:ext cx="1981200" cy="457200"/>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u="sng">
                <a:solidFill>
                  <a:srgbClr val="009999"/>
                </a:solidFill>
                <a:latin typeface="Arial Unicode MS" pitchFamily="34" charset="-128"/>
                <a:ea typeface="Arial Unicode MS" pitchFamily="34" charset="-128"/>
                <a:cs typeface="Arial Unicode MS" pitchFamily="34" charset="-128"/>
              </a:rPr>
              <a:t>Deposition</a:t>
            </a:r>
          </a:p>
        </p:txBody>
      </p:sp>
      <p:grpSp>
        <p:nvGrpSpPr>
          <p:cNvPr id="39637" name="Group 1044"/>
          <p:cNvGrpSpPr>
            <a:grpSpLocks/>
          </p:cNvGrpSpPr>
          <p:nvPr/>
        </p:nvGrpSpPr>
        <p:grpSpPr bwMode="auto">
          <a:xfrm>
            <a:off x="395288" y="4473575"/>
            <a:ext cx="2411412" cy="336550"/>
            <a:chOff x="363" y="2818"/>
            <a:chExt cx="1519" cy="212"/>
          </a:xfrm>
        </p:grpSpPr>
        <p:sp>
          <p:nvSpPr>
            <p:cNvPr id="24744" name="Line 1042"/>
            <p:cNvSpPr>
              <a:spLocks noChangeShapeType="1"/>
            </p:cNvSpPr>
            <p:nvPr/>
          </p:nvSpPr>
          <p:spPr bwMode="auto">
            <a:xfrm>
              <a:off x="363" y="2999"/>
              <a:ext cx="1519" cy="0"/>
            </a:xfrm>
            <a:prstGeom prst="line">
              <a:avLst/>
            </a:prstGeom>
            <a:noFill/>
            <a:ln w="38100">
              <a:solidFill>
                <a:srgbClr val="FF0000"/>
              </a:solidFill>
              <a:round/>
              <a:headEnd/>
              <a:tailEnd type="triangle" w="med" len="med"/>
            </a:ln>
            <a:effectLst>
              <a:outerShdw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a:p>
          </p:txBody>
        </p:sp>
        <p:sp>
          <p:nvSpPr>
            <p:cNvPr id="24745" name="Text Box 1043"/>
            <p:cNvSpPr txBox="1">
              <a:spLocks noChangeArrowheads="1"/>
            </p:cNvSpPr>
            <p:nvPr/>
          </p:nvSpPr>
          <p:spPr bwMode="auto">
            <a:xfrm>
              <a:off x="363" y="2818"/>
              <a:ext cx="930" cy="212"/>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a:solidFill>
                    <a:srgbClr val="FF0000"/>
                  </a:solidFill>
                </a:rPr>
                <a:t>Supply, Q</a:t>
              </a:r>
              <a:r>
                <a:rPr lang="en-US" sz="1600" b="1" baseline="-25000">
                  <a:solidFill>
                    <a:srgbClr val="FF0000"/>
                  </a:solidFill>
                </a:rPr>
                <a:t>s</a:t>
              </a:r>
            </a:p>
          </p:txBody>
        </p:sp>
      </p:grpSp>
      <p:sp>
        <p:nvSpPr>
          <p:cNvPr id="24600" name="Freeform 1045"/>
          <p:cNvSpPr>
            <a:spLocks/>
          </p:cNvSpPr>
          <p:nvPr/>
        </p:nvSpPr>
        <p:spPr bwMode="auto">
          <a:xfrm>
            <a:off x="2159000" y="3033713"/>
            <a:ext cx="5005388" cy="2590800"/>
          </a:xfrm>
          <a:custGeom>
            <a:avLst/>
            <a:gdLst>
              <a:gd name="T0" fmla="*/ 2147483647 w 3153"/>
              <a:gd name="T1" fmla="*/ 2147483647 h 1632"/>
              <a:gd name="T2" fmla="*/ 2147483647 w 3153"/>
              <a:gd name="T3" fmla="*/ 2147483647 h 1632"/>
              <a:gd name="T4" fmla="*/ 2147483647 w 3153"/>
              <a:gd name="T5" fmla="*/ 0 h 1632"/>
              <a:gd name="T6" fmla="*/ 2147483647 w 3153"/>
              <a:gd name="T7" fmla="*/ 0 h 1632"/>
              <a:gd name="T8" fmla="*/ 2147483647 w 3153"/>
              <a:gd name="T9" fmla="*/ 2147483647 h 1632"/>
              <a:gd name="T10" fmla="*/ 2147483647 w 3153"/>
              <a:gd name="T11" fmla="*/ 2147483647 h 1632"/>
              <a:gd name="T12" fmla="*/ 2147483647 w 3153"/>
              <a:gd name="T13" fmla="*/ 2147483647 h 1632"/>
              <a:gd name="T14" fmla="*/ 2147483647 w 3153"/>
              <a:gd name="T15" fmla="*/ 2147483647 h 1632"/>
              <a:gd name="T16" fmla="*/ 2147483647 w 3153"/>
              <a:gd name="T17" fmla="*/ 2147483647 h 1632"/>
              <a:gd name="T18" fmla="*/ 2147483647 w 3153"/>
              <a:gd name="T19" fmla="*/ 2147483647 h 1632"/>
              <a:gd name="T20" fmla="*/ 0 w 3153"/>
              <a:gd name="T21" fmla="*/ 2147483647 h 1632"/>
              <a:gd name="T22" fmla="*/ 2147483647 w 3153"/>
              <a:gd name="T23" fmla="*/ 2147483647 h 16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53"/>
              <a:gd name="T37" fmla="*/ 0 h 1632"/>
              <a:gd name="T38" fmla="*/ 3153 w 3153"/>
              <a:gd name="T39" fmla="*/ 1632 h 16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53" h="1632">
                <a:moveTo>
                  <a:pt x="363" y="884"/>
                </a:moveTo>
                <a:lnTo>
                  <a:pt x="953" y="748"/>
                </a:lnTo>
                <a:lnTo>
                  <a:pt x="1724" y="0"/>
                </a:lnTo>
                <a:lnTo>
                  <a:pt x="2790" y="0"/>
                </a:lnTo>
                <a:lnTo>
                  <a:pt x="3153" y="272"/>
                </a:lnTo>
                <a:lnTo>
                  <a:pt x="2994" y="1111"/>
                </a:lnTo>
                <a:lnTo>
                  <a:pt x="2450" y="1610"/>
                </a:lnTo>
                <a:lnTo>
                  <a:pt x="1089" y="1632"/>
                </a:lnTo>
                <a:lnTo>
                  <a:pt x="363" y="1315"/>
                </a:lnTo>
                <a:lnTo>
                  <a:pt x="23" y="1315"/>
                </a:lnTo>
                <a:lnTo>
                  <a:pt x="0" y="907"/>
                </a:lnTo>
                <a:lnTo>
                  <a:pt x="363" y="884"/>
                </a:lnTo>
                <a:close/>
              </a:path>
            </a:pathLst>
          </a:custGeom>
          <a:noFill/>
          <a:ln w="38100">
            <a:solidFill>
              <a:srgbClr val="008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9638" name="Group 1063"/>
          <p:cNvGrpSpPr>
            <a:grpSpLocks/>
          </p:cNvGrpSpPr>
          <p:nvPr/>
        </p:nvGrpSpPr>
        <p:grpSpPr bwMode="auto">
          <a:xfrm>
            <a:off x="6948488" y="2420938"/>
            <a:ext cx="1906587" cy="865187"/>
            <a:chOff x="4377" y="1525"/>
            <a:chExt cx="1201" cy="545"/>
          </a:xfrm>
        </p:grpSpPr>
        <p:sp>
          <p:nvSpPr>
            <p:cNvPr id="24742" name="Line 1046"/>
            <p:cNvSpPr>
              <a:spLocks noChangeShapeType="1"/>
            </p:cNvSpPr>
            <p:nvPr/>
          </p:nvSpPr>
          <p:spPr bwMode="auto">
            <a:xfrm flipH="1">
              <a:off x="4377" y="1706"/>
              <a:ext cx="476" cy="364"/>
            </a:xfrm>
            <a:prstGeom prst="line">
              <a:avLst/>
            </a:prstGeom>
            <a:noFill/>
            <a:ln w="38100">
              <a:solidFill>
                <a:srgbClr val="008000"/>
              </a:solidFill>
              <a:prstDash val="dash"/>
              <a:round/>
              <a:headEnd/>
              <a:tailEnd type="triangle" w="med" len="med"/>
            </a:ln>
            <a:effectLst>
              <a:outerShdw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a:p>
          </p:txBody>
        </p:sp>
        <p:sp>
          <p:nvSpPr>
            <p:cNvPr id="24743" name="Text Box 1047"/>
            <p:cNvSpPr txBox="1">
              <a:spLocks noChangeArrowheads="1"/>
            </p:cNvSpPr>
            <p:nvPr/>
          </p:nvSpPr>
          <p:spPr bwMode="auto">
            <a:xfrm>
              <a:off x="4445" y="1525"/>
              <a:ext cx="1133" cy="212"/>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a:solidFill>
                    <a:srgbClr val="008000"/>
                  </a:solidFill>
                </a:rPr>
                <a:t>Recirculation, Q</a:t>
              </a:r>
              <a:r>
                <a:rPr lang="en-US" sz="1600" b="1" baseline="-25000">
                  <a:solidFill>
                    <a:srgbClr val="008000"/>
                  </a:solidFill>
                </a:rPr>
                <a:t>r</a:t>
              </a:r>
            </a:p>
          </p:txBody>
        </p:sp>
      </p:grpSp>
      <p:grpSp>
        <p:nvGrpSpPr>
          <p:cNvPr id="39639" name="Group 1050"/>
          <p:cNvGrpSpPr>
            <a:grpSpLocks/>
          </p:cNvGrpSpPr>
          <p:nvPr/>
        </p:nvGrpSpPr>
        <p:grpSpPr bwMode="auto">
          <a:xfrm>
            <a:off x="2376488" y="2816225"/>
            <a:ext cx="1943100" cy="1081088"/>
            <a:chOff x="1497" y="1774"/>
            <a:chExt cx="1224" cy="681"/>
          </a:xfrm>
        </p:grpSpPr>
        <p:sp>
          <p:nvSpPr>
            <p:cNvPr id="24740" name="Line 1048"/>
            <p:cNvSpPr>
              <a:spLocks noChangeShapeType="1"/>
            </p:cNvSpPr>
            <p:nvPr/>
          </p:nvSpPr>
          <p:spPr bwMode="auto">
            <a:xfrm>
              <a:off x="2200" y="2047"/>
              <a:ext cx="521" cy="408"/>
            </a:xfrm>
            <a:prstGeom prst="line">
              <a:avLst/>
            </a:prstGeom>
            <a:noFill/>
            <a:ln w="38100">
              <a:solidFill>
                <a:srgbClr val="FF0000"/>
              </a:solidFill>
              <a:round/>
              <a:headEnd/>
              <a:tailEnd type="triangle" w="med" len="med"/>
            </a:ln>
            <a:effectLst>
              <a:outerShdw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a:p>
          </p:txBody>
        </p:sp>
        <p:sp>
          <p:nvSpPr>
            <p:cNvPr id="24741" name="Text Box 1049"/>
            <p:cNvSpPr txBox="1">
              <a:spLocks noChangeArrowheads="1"/>
            </p:cNvSpPr>
            <p:nvPr/>
          </p:nvSpPr>
          <p:spPr bwMode="auto">
            <a:xfrm>
              <a:off x="1497" y="1774"/>
              <a:ext cx="1112" cy="212"/>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a:solidFill>
                    <a:srgbClr val="FF0000"/>
                  </a:solidFill>
                </a:rPr>
                <a:t>Penetration, Q</a:t>
              </a:r>
              <a:r>
                <a:rPr lang="en-US" sz="1600" b="1" baseline="-25000">
                  <a:solidFill>
                    <a:srgbClr val="FF0000"/>
                  </a:solidFill>
                </a:rPr>
                <a:t>L</a:t>
              </a:r>
            </a:p>
          </p:txBody>
        </p:sp>
      </p:grpSp>
      <p:grpSp>
        <p:nvGrpSpPr>
          <p:cNvPr id="39640" name="Group 1053"/>
          <p:cNvGrpSpPr>
            <a:grpSpLocks/>
          </p:cNvGrpSpPr>
          <p:nvPr/>
        </p:nvGrpSpPr>
        <p:grpSpPr bwMode="auto">
          <a:xfrm>
            <a:off x="0" y="5265738"/>
            <a:ext cx="2339975" cy="935037"/>
            <a:chOff x="0" y="3317"/>
            <a:chExt cx="1474" cy="589"/>
          </a:xfrm>
        </p:grpSpPr>
        <p:sp>
          <p:nvSpPr>
            <p:cNvPr id="24738" name="Line 1051"/>
            <p:cNvSpPr>
              <a:spLocks noChangeShapeType="1"/>
            </p:cNvSpPr>
            <p:nvPr/>
          </p:nvSpPr>
          <p:spPr bwMode="auto">
            <a:xfrm flipV="1">
              <a:off x="657" y="3317"/>
              <a:ext cx="817" cy="408"/>
            </a:xfrm>
            <a:prstGeom prst="line">
              <a:avLst/>
            </a:prstGeom>
            <a:noFill/>
            <a:ln w="38100">
              <a:solidFill>
                <a:srgbClr val="FF0000"/>
              </a:solidFill>
              <a:round/>
              <a:headEnd/>
              <a:tailEnd type="triangle" w="med" len="med"/>
            </a:ln>
            <a:effectLst>
              <a:outerShdw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a:p>
          </p:txBody>
        </p:sp>
        <p:sp>
          <p:nvSpPr>
            <p:cNvPr id="24739" name="Text Box 1052"/>
            <p:cNvSpPr txBox="1">
              <a:spLocks noChangeArrowheads="1"/>
            </p:cNvSpPr>
            <p:nvPr/>
          </p:nvSpPr>
          <p:spPr bwMode="auto">
            <a:xfrm>
              <a:off x="0" y="3694"/>
              <a:ext cx="1020" cy="212"/>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a:solidFill>
                    <a:srgbClr val="FF0000"/>
                  </a:solidFill>
                </a:rPr>
                <a:t>Filtration, </a:t>
              </a:r>
              <a:r>
                <a:rPr lang="en-US" sz="1600" b="1">
                  <a:solidFill>
                    <a:srgbClr val="FF0000"/>
                  </a:solidFill>
                  <a:latin typeface="Symbol" pitchFamily="18" charset="2"/>
                </a:rPr>
                <a:t>h</a:t>
              </a:r>
              <a:r>
                <a:rPr lang="en-US" sz="1600" b="1" baseline="-25000">
                  <a:solidFill>
                    <a:srgbClr val="FF0000"/>
                  </a:solidFill>
                </a:rPr>
                <a:t>s</a:t>
              </a:r>
            </a:p>
          </p:txBody>
        </p:sp>
      </p:grpSp>
      <p:grpSp>
        <p:nvGrpSpPr>
          <p:cNvPr id="39641" name="Group 1056"/>
          <p:cNvGrpSpPr>
            <a:grpSpLocks/>
          </p:cNvGrpSpPr>
          <p:nvPr/>
        </p:nvGrpSpPr>
        <p:grpSpPr bwMode="auto">
          <a:xfrm>
            <a:off x="4356100" y="3500438"/>
            <a:ext cx="1798638" cy="757237"/>
            <a:chOff x="2744" y="2137"/>
            <a:chExt cx="1133" cy="477"/>
          </a:xfrm>
        </p:grpSpPr>
        <p:sp>
          <p:nvSpPr>
            <p:cNvPr id="24736" name="Line 1054"/>
            <p:cNvSpPr>
              <a:spLocks noChangeShapeType="1"/>
            </p:cNvSpPr>
            <p:nvPr/>
          </p:nvSpPr>
          <p:spPr bwMode="auto">
            <a:xfrm flipH="1">
              <a:off x="3175" y="2341"/>
              <a:ext cx="23" cy="273"/>
            </a:xfrm>
            <a:prstGeom prst="line">
              <a:avLst/>
            </a:prstGeom>
            <a:noFill/>
            <a:ln w="38100">
              <a:solidFill>
                <a:srgbClr val="008000"/>
              </a:solidFill>
              <a:prstDash val="dash"/>
              <a:round/>
              <a:headEnd/>
              <a:tailEnd type="triangle" w="med" len="med"/>
            </a:ln>
            <a:effectLst>
              <a:outerShdw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a:p>
          </p:txBody>
        </p:sp>
        <p:sp>
          <p:nvSpPr>
            <p:cNvPr id="24737" name="Text Box 1055"/>
            <p:cNvSpPr txBox="1">
              <a:spLocks noChangeArrowheads="1"/>
            </p:cNvSpPr>
            <p:nvPr/>
          </p:nvSpPr>
          <p:spPr bwMode="auto">
            <a:xfrm>
              <a:off x="2744" y="2137"/>
              <a:ext cx="1133" cy="212"/>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a:solidFill>
                    <a:srgbClr val="008000"/>
                  </a:solidFill>
                </a:rPr>
                <a:t>Breath rate, Q</a:t>
              </a:r>
              <a:r>
                <a:rPr lang="en-US" sz="1600" b="1" baseline="-25000">
                  <a:solidFill>
                    <a:srgbClr val="008000"/>
                  </a:solidFill>
                </a:rPr>
                <a:t>F</a:t>
              </a:r>
            </a:p>
          </p:txBody>
        </p:sp>
      </p:grpSp>
      <p:grpSp>
        <p:nvGrpSpPr>
          <p:cNvPr id="39642" name="Group 1057"/>
          <p:cNvGrpSpPr>
            <a:grpSpLocks/>
          </p:cNvGrpSpPr>
          <p:nvPr/>
        </p:nvGrpSpPr>
        <p:grpSpPr bwMode="auto">
          <a:xfrm>
            <a:off x="5076825" y="5265738"/>
            <a:ext cx="1798638" cy="757237"/>
            <a:chOff x="2744" y="2137"/>
            <a:chExt cx="1133" cy="477"/>
          </a:xfrm>
        </p:grpSpPr>
        <p:sp>
          <p:nvSpPr>
            <p:cNvPr id="24734" name="Line 1058"/>
            <p:cNvSpPr>
              <a:spLocks noChangeShapeType="1"/>
            </p:cNvSpPr>
            <p:nvPr/>
          </p:nvSpPr>
          <p:spPr bwMode="auto">
            <a:xfrm flipH="1">
              <a:off x="3175" y="2341"/>
              <a:ext cx="23" cy="273"/>
            </a:xfrm>
            <a:prstGeom prst="line">
              <a:avLst/>
            </a:prstGeom>
            <a:noFill/>
            <a:ln w="38100">
              <a:solidFill>
                <a:srgbClr val="008000"/>
              </a:solidFill>
              <a:prstDash val="dash"/>
              <a:round/>
              <a:headEnd/>
              <a:tailEnd type="triangle" w="med" len="med"/>
            </a:ln>
            <a:effectLst>
              <a:outerShdw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a:p>
          </p:txBody>
        </p:sp>
        <p:sp>
          <p:nvSpPr>
            <p:cNvPr id="24735" name="Text Box 1059"/>
            <p:cNvSpPr txBox="1">
              <a:spLocks noChangeArrowheads="1"/>
            </p:cNvSpPr>
            <p:nvPr/>
          </p:nvSpPr>
          <p:spPr bwMode="auto">
            <a:xfrm>
              <a:off x="2744" y="2137"/>
              <a:ext cx="1133" cy="212"/>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a:solidFill>
                    <a:srgbClr val="008000"/>
                  </a:solidFill>
                </a:rPr>
                <a:t>Deposition, </a:t>
              </a:r>
              <a:r>
                <a:rPr lang="en-US" sz="1600" b="1">
                  <a:solidFill>
                    <a:srgbClr val="008000"/>
                  </a:solidFill>
                  <a:latin typeface="Symbol" pitchFamily="18" charset="2"/>
                </a:rPr>
                <a:t>b</a:t>
              </a:r>
              <a:endParaRPr lang="en-US" sz="1600" b="1" baseline="-25000">
                <a:solidFill>
                  <a:srgbClr val="008000"/>
                </a:solidFill>
                <a:latin typeface="Symbol" pitchFamily="18" charset="2"/>
              </a:endParaRPr>
            </a:p>
          </p:txBody>
        </p:sp>
      </p:grpSp>
      <p:grpSp>
        <p:nvGrpSpPr>
          <p:cNvPr id="39643" name="Group 1062"/>
          <p:cNvGrpSpPr>
            <a:grpSpLocks/>
          </p:cNvGrpSpPr>
          <p:nvPr/>
        </p:nvGrpSpPr>
        <p:grpSpPr bwMode="auto">
          <a:xfrm>
            <a:off x="6227763" y="3897313"/>
            <a:ext cx="2305050" cy="360362"/>
            <a:chOff x="3923" y="2455"/>
            <a:chExt cx="1452" cy="227"/>
          </a:xfrm>
        </p:grpSpPr>
        <p:sp>
          <p:nvSpPr>
            <p:cNvPr id="24732" name="Line 1060"/>
            <p:cNvSpPr>
              <a:spLocks noChangeShapeType="1"/>
            </p:cNvSpPr>
            <p:nvPr/>
          </p:nvSpPr>
          <p:spPr bwMode="auto">
            <a:xfrm>
              <a:off x="3923" y="2682"/>
              <a:ext cx="1452" cy="0"/>
            </a:xfrm>
            <a:prstGeom prst="line">
              <a:avLst/>
            </a:prstGeom>
            <a:noFill/>
            <a:ln w="38100">
              <a:solidFill>
                <a:srgbClr val="008000"/>
              </a:solidFill>
              <a:prstDash val="dash"/>
              <a:round/>
              <a:headEnd/>
              <a:tailEnd type="triangle" w="med" len="med"/>
            </a:ln>
            <a:effectLst>
              <a:outerShdw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a:p>
          </p:txBody>
        </p:sp>
        <p:sp>
          <p:nvSpPr>
            <p:cNvPr id="24733" name="Text Box 1061"/>
            <p:cNvSpPr txBox="1">
              <a:spLocks noChangeArrowheads="1"/>
            </p:cNvSpPr>
            <p:nvPr/>
          </p:nvSpPr>
          <p:spPr bwMode="auto">
            <a:xfrm>
              <a:off x="4740" y="2455"/>
              <a:ext cx="521" cy="212"/>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a:solidFill>
                    <a:srgbClr val="008000"/>
                  </a:solidFill>
                </a:rPr>
                <a:t>Q</a:t>
              </a:r>
              <a:r>
                <a:rPr lang="en-US" sz="1600" b="1" baseline="-25000">
                  <a:solidFill>
                    <a:srgbClr val="008000"/>
                  </a:solidFill>
                </a:rPr>
                <a:t>s</a:t>
              </a:r>
              <a:r>
                <a:rPr lang="en-US" sz="1600" b="1">
                  <a:solidFill>
                    <a:srgbClr val="008000"/>
                  </a:solidFill>
                </a:rPr>
                <a:t>+Q</a:t>
              </a:r>
              <a:r>
                <a:rPr lang="en-US" sz="1600" b="1" baseline="-25000">
                  <a:solidFill>
                    <a:srgbClr val="008000"/>
                  </a:solidFill>
                </a:rPr>
                <a:t>L</a:t>
              </a:r>
            </a:p>
          </p:txBody>
        </p:sp>
      </p:grpSp>
      <p:grpSp>
        <p:nvGrpSpPr>
          <p:cNvPr id="39644" name="Group 611"/>
          <p:cNvGrpSpPr>
            <a:grpSpLocks/>
          </p:cNvGrpSpPr>
          <p:nvPr/>
        </p:nvGrpSpPr>
        <p:grpSpPr bwMode="auto">
          <a:xfrm rot="8057531">
            <a:off x="5731669" y="4645819"/>
            <a:ext cx="157162" cy="171450"/>
            <a:chOff x="1803" y="1139"/>
            <a:chExt cx="141" cy="142"/>
          </a:xfrm>
        </p:grpSpPr>
        <p:sp>
          <p:nvSpPr>
            <p:cNvPr id="24730" name="Oval 612"/>
            <p:cNvSpPr>
              <a:spLocks noChangeArrowheads="1"/>
            </p:cNvSpPr>
            <p:nvPr/>
          </p:nvSpPr>
          <p:spPr bwMode="auto">
            <a:xfrm>
              <a:off x="1803" y="1139"/>
              <a:ext cx="141" cy="142"/>
            </a:xfrm>
            <a:prstGeom prst="ellipse">
              <a:avLst/>
            </a:prstGeom>
            <a:solidFill>
              <a:srgbClr val="FFCC99"/>
            </a:solidFill>
            <a:ln w="9525">
              <a:solidFill>
                <a:srgbClr val="993300"/>
              </a:solidFill>
              <a:round/>
              <a:headEnd/>
              <a:tailEnd/>
            </a:ln>
          </p:spPr>
          <p:txBody>
            <a:bodyPr wrap="none" anchor="ctr"/>
            <a:lstStyle/>
            <a:p>
              <a:endParaRPr lang="en-US">
                <a:latin typeface="Calibri" pitchFamily="34" charset="0"/>
              </a:endParaRPr>
            </a:p>
          </p:txBody>
        </p:sp>
        <p:sp>
          <p:nvSpPr>
            <p:cNvPr id="24731" name="Freeform 613"/>
            <p:cNvSpPr>
              <a:spLocks/>
            </p:cNvSpPr>
            <p:nvPr/>
          </p:nvSpPr>
          <p:spPr bwMode="auto">
            <a:xfrm>
              <a:off x="1803" y="1168"/>
              <a:ext cx="99" cy="113"/>
            </a:xfrm>
            <a:custGeom>
              <a:avLst/>
              <a:gdLst>
                <a:gd name="T0" fmla="*/ 0 w 276"/>
                <a:gd name="T1" fmla="*/ 0 h 324"/>
                <a:gd name="T2" fmla="*/ 0 w 276"/>
                <a:gd name="T3" fmla="*/ 0 h 324"/>
                <a:gd name="T4" fmla="*/ 0 w 276"/>
                <a:gd name="T5" fmla="*/ 0 h 324"/>
                <a:gd name="T6" fmla="*/ 0 w 276"/>
                <a:gd name="T7" fmla="*/ 0 h 324"/>
                <a:gd name="T8" fmla="*/ 0 w 276"/>
                <a:gd name="T9" fmla="*/ 0 h 324"/>
                <a:gd name="T10" fmla="*/ 0 w 276"/>
                <a:gd name="T11" fmla="*/ 0 h 324"/>
                <a:gd name="T12" fmla="*/ 0 w 276"/>
                <a:gd name="T13" fmla="*/ 0 h 324"/>
                <a:gd name="T14" fmla="*/ 0 w 276"/>
                <a:gd name="T15" fmla="*/ 0 h 324"/>
                <a:gd name="T16" fmla="*/ 0 w 276"/>
                <a:gd name="T17" fmla="*/ 0 h 324"/>
                <a:gd name="T18" fmla="*/ 0 w 276"/>
                <a:gd name="T19" fmla="*/ 0 h 324"/>
                <a:gd name="T20" fmla="*/ 0 w 276"/>
                <a:gd name="T21" fmla="*/ 0 h 324"/>
                <a:gd name="T22" fmla="*/ 0 w 276"/>
                <a:gd name="T23" fmla="*/ 0 h 324"/>
                <a:gd name="T24" fmla="*/ 0 w 276"/>
                <a:gd name="T25" fmla="*/ 0 h 324"/>
                <a:gd name="T26" fmla="*/ 0 w 276"/>
                <a:gd name="T27" fmla="*/ 0 h 324"/>
                <a:gd name="T28" fmla="*/ 0 w 276"/>
                <a:gd name="T29" fmla="*/ 0 h 324"/>
                <a:gd name="T30" fmla="*/ 0 w 276"/>
                <a:gd name="T31" fmla="*/ 0 h 324"/>
                <a:gd name="T32" fmla="*/ 0 w 276"/>
                <a:gd name="T33" fmla="*/ 0 h 324"/>
                <a:gd name="T34" fmla="*/ 0 w 276"/>
                <a:gd name="T35" fmla="*/ 0 h 324"/>
                <a:gd name="T36" fmla="*/ 0 w 276"/>
                <a:gd name="T37" fmla="*/ 0 h 324"/>
                <a:gd name="T38" fmla="*/ 0 w 276"/>
                <a:gd name="T39" fmla="*/ 0 h 324"/>
                <a:gd name="T40" fmla="*/ 0 w 276"/>
                <a:gd name="T41" fmla="*/ 0 h 324"/>
                <a:gd name="T42" fmla="*/ 0 w 276"/>
                <a:gd name="T43" fmla="*/ 0 h 324"/>
                <a:gd name="T44" fmla="*/ 0 w 276"/>
                <a:gd name="T45" fmla="*/ 0 h 3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6"/>
                <a:gd name="T70" fmla="*/ 0 h 324"/>
                <a:gd name="T71" fmla="*/ 276 w 276"/>
                <a:gd name="T72" fmla="*/ 324 h 3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6" h="324">
                  <a:moveTo>
                    <a:pt x="162" y="168"/>
                  </a:moveTo>
                  <a:cubicBezTo>
                    <a:pt x="150" y="164"/>
                    <a:pt x="138" y="160"/>
                    <a:pt x="126" y="156"/>
                  </a:cubicBezTo>
                  <a:cubicBezTo>
                    <a:pt x="120" y="154"/>
                    <a:pt x="108" y="150"/>
                    <a:pt x="108" y="150"/>
                  </a:cubicBezTo>
                  <a:cubicBezTo>
                    <a:pt x="94" y="129"/>
                    <a:pt x="84" y="116"/>
                    <a:pt x="60" y="108"/>
                  </a:cubicBezTo>
                  <a:cubicBezTo>
                    <a:pt x="47" y="70"/>
                    <a:pt x="89" y="58"/>
                    <a:pt x="120" y="48"/>
                  </a:cubicBezTo>
                  <a:cubicBezTo>
                    <a:pt x="127" y="21"/>
                    <a:pt x="129" y="9"/>
                    <a:pt x="156" y="0"/>
                  </a:cubicBezTo>
                  <a:cubicBezTo>
                    <a:pt x="209" y="9"/>
                    <a:pt x="222" y="12"/>
                    <a:pt x="240" y="66"/>
                  </a:cubicBezTo>
                  <a:cubicBezTo>
                    <a:pt x="245" y="115"/>
                    <a:pt x="250" y="141"/>
                    <a:pt x="276" y="180"/>
                  </a:cubicBezTo>
                  <a:cubicBezTo>
                    <a:pt x="272" y="192"/>
                    <a:pt x="275" y="209"/>
                    <a:pt x="264" y="216"/>
                  </a:cubicBezTo>
                  <a:cubicBezTo>
                    <a:pt x="252" y="224"/>
                    <a:pt x="228" y="240"/>
                    <a:pt x="228" y="240"/>
                  </a:cubicBezTo>
                  <a:cubicBezTo>
                    <a:pt x="224" y="246"/>
                    <a:pt x="218" y="251"/>
                    <a:pt x="216" y="258"/>
                  </a:cubicBezTo>
                  <a:cubicBezTo>
                    <a:pt x="212" y="272"/>
                    <a:pt x="218" y="288"/>
                    <a:pt x="210" y="300"/>
                  </a:cubicBezTo>
                  <a:cubicBezTo>
                    <a:pt x="202" y="312"/>
                    <a:pt x="174" y="324"/>
                    <a:pt x="174" y="324"/>
                  </a:cubicBezTo>
                  <a:cubicBezTo>
                    <a:pt x="168" y="320"/>
                    <a:pt x="160" y="318"/>
                    <a:pt x="156" y="312"/>
                  </a:cubicBezTo>
                  <a:cubicBezTo>
                    <a:pt x="149" y="301"/>
                    <a:pt x="144" y="276"/>
                    <a:pt x="144" y="276"/>
                  </a:cubicBezTo>
                  <a:cubicBezTo>
                    <a:pt x="146" y="260"/>
                    <a:pt x="147" y="244"/>
                    <a:pt x="150" y="228"/>
                  </a:cubicBezTo>
                  <a:cubicBezTo>
                    <a:pt x="153" y="216"/>
                    <a:pt x="162" y="192"/>
                    <a:pt x="162" y="192"/>
                  </a:cubicBezTo>
                  <a:cubicBezTo>
                    <a:pt x="158" y="189"/>
                    <a:pt x="134" y="171"/>
                    <a:pt x="126" y="174"/>
                  </a:cubicBezTo>
                  <a:cubicBezTo>
                    <a:pt x="106" y="181"/>
                    <a:pt x="92" y="197"/>
                    <a:pt x="72" y="204"/>
                  </a:cubicBezTo>
                  <a:cubicBezTo>
                    <a:pt x="69" y="204"/>
                    <a:pt x="16" y="198"/>
                    <a:pt x="12" y="192"/>
                  </a:cubicBezTo>
                  <a:cubicBezTo>
                    <a:pt x="5" y="182"/>
                    <a:pt x="0" y="156"/>
                    <a:pt x="0" y="156"/>
                  </a:cubicBezTo>
                  <a:cubicBezTo>
                    <a:pt x="2" y="150"/>
                    <a:pt x="0" y="139"/>
                    <a:pt x="6" y="138"/>
                  </a:cubicBezTo>
                  <a:cubicBezTo>
                    <a:pt x="44" y="130"/>
                    <a:pt x="116" y="168"/>
                    <a:pt x="162" y="168"/>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9645" name="Group 670"/>
          <p:cNvGrpSpPr>
            <a:grpSpLocks/>
          </p:cNvGrpSpPr>
          <p:nvPr/>
        </p:nvGrpSpPr>
        <p:grpSpPr bwMode="auto">
          <a:xfrm rot="8057531">
            <a:off x="6088857" y="4793456"/>
            <a:ext cx="127000" cy="134937"/>
            <a:chOff x="2200" y="1310"/>
            <a:chExt cx="114" cy="112"/>
          </a:xfrm>
        </p:grpSpPr>
        <p:sp>
          <p:nvSpPr>
            <p:cNvPr id="24728" name="Oval 671"/>
            <p:cNvSpPr>
              <a:spLocks noChangeArrowheads="1"/>
            </p:cNvSpPr>
            <p:nvPr/>
          </p:nvSpPr>
          <p:spPr bwMode="auto">
            <a:xfrm>
              <a:off x="2200" y="1310"/>
              <a:ext cx="114" cy="112"/>
            </a:xfrm>
            <a:prstGeom prst="ellipse">
              <a:avLst/>
            </a:prstGeom>
            <a:solidFill>
              <a:srgbClr val="FFCC99"/>
            </a:solidFill>
            <a:ln w="9525">
              <a:solidFill>
                <a:srgbClr val="993300"/>
              </a:solidFill>
              <a:round/>
              <a:headEnd/>
              <a:tailEnd/>
            </a:ln>
          </p:spPr>
          <p:txBody>
            <a:bodyPr wrap="none" anchor="ctr"/>
            <a:lstStyle/>
            <a:p>
              <a:endParaRPr lang="en-US">
                <a:latin typeface="Calibri" pitchFamily="34" charset="0"/>
              </a:endParaRPr>
            </a:p>
          </p:txBody>
        </p:sp>
        <p:sp>
          <p:nvSpPr>
            <p:cNvPr id="24729" name="Freeform 672"/>
            <p:cNvSpPr>
              <a:spLocks/>
            </p:cNvSpPr>
            <p:nvPr/>
          </p:nvSpPr>
          <p:spPr bwMode="auto">
            <a:xfrm>
              <a:off x="2228" y="1338"/>
              <a:ext cx="71" cy="64"/>
            </a:xfrm>
            <a:custGeom>
              <a:avLst/>
              <a:gdLst>
                <a:gd name="T0" fmla="*/ 0 w 276"/>
                <a:gd name="T1" fmla="*/ 0 h 324"/>
                <a:gd name="T2" fmla="*/ 0 w 276"/>
                <a:gd name="T3" fmla="*/ 0 h 324"/>
                <a:gd name="T4" fmla="*/ 0 w 276"/>
                <a:gd name="T5" fmla="*/ 0 h 324"/>
                <a:gd name="T6" fmla="*/ 0 w 276"/>
                <a:gd name="T7" fmla="*/ 0 h 324"/>
                <a:gd name="T8" fmla="*/ 0 w 276"/>
                <a:gd name="T9" fmla="*/ 0 h 324"/>
                <a:gd name="T10" fmla="*/ 0 w 276"/>
                <a:gd name="T11" fmla="*/ 0 h 324"/>
                <a:gd name="T12" fmla="*/ 0 w 276"/>
                <a:gd name="T13" fmla="*/ 0 h 324"/>
                <a:gd name="T14" fmla="*/ 0 w 276"/>
                <a:gd name="T15" fmla="*/ 0 h 324"/>
                <a:gd name="T16" fmla="*/ 0 w 276"/>
                <a:gd name="T17" fmla="*/ 0 h 324"/>
                <a:gd name="T18" fmla="*/ 0 w 276"/>
                <a:gd name="T19" fmla="*/ 0 h 324"/>
                <a:gd name="T20" fmla="*/ 0 w 276"/>
                <a:gd name="T21" fmla="*/ 0 h 324"/>
                <a:gd name="T22" fmla="*/ 0 w 276"/>
                <a:gd name="T23" fmla="*/ 0 h 324"/>
                <a:gd name="T24" fmla="*/ 0 w 276"/>
                <a:gd name="T25" fmla="*/ 0 h 324"/>
                <a:gd name="T26" fmla="*/ 0 w 276"/>
                <a:gd name="T27" fmla="*/ 0 h 324"/>
                <a:gd name="T28" fmla="*/ 0 w 276"/>
                <a:gd name="T29" fmla="*/ 0 h 324"/>
                <a:gd name="T30" fmla="*/ 0 w 276"/>
                <a:gd name="T31" fmla="*/ 0 h 324"/>
                <a:gd name="T32" fmla="*/ 0 w 276"/>
                <a:gd name="T33" fmla="*/ 0 h 324"/>
                <a:gd name="T34" fmla="*/ 0 w 276"/>
                <a:gd name="T35" fmla="*/ 0 h 324"/>
                <a:gd name="T36" fmla="*/ 0 w 276"/>
                <a:gd name="T37" fmla="*/ 0 h 324"/>
                <a:gd name="T38" fmla="*/ 0 w 276"/>
                <a:gd name="T39" fmla="*/ 0 h 324"/>
                <a:gd name="T40" fmla="*/ 0 w 276"/>
                <a:gd name="T41" fmla="*/ 0 h 324"/>
                <a:gd name="T42" fmla="*/ 0 w 276"/>
                <a:gd name="T43" fmla="*/ 0 h 324"/>
                <a:gd name="T44" fmla="*/ 0 w 276"/>
                <a:gd name="T45" fmla="*/ 0 h 3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6"/>
                <a:gd name="T70" fmla="*/ 0 h 324"/>
                <a:gd name="T71" fmla="*/ 276 w 276"/>
                <a:gd name="T72" fmla="*/ 324 h 3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6" h="324">
                  <a:moveTo>
                    <a:pt x="162" y="168"/>
                  </a:moveTo>
                  <a:cubicBezTo>
                    <a:pt x="150" y="164"/>
                    <a:pt x="138" y="160"/>
                    <a:pt x="126" y="156"/>
                  </a:cubicBezTo>
                  <a:cubicBezTo>
                    <a:pt x="120" y="154"/>
                    <a:pt x="108" y="150"/>
                    <a:pt x="108" y="150"/>
                  </a:cubicBezTo>
                  <a:cubicBezTo>
                    <a:pt x="94" y="129"/>
                    <a:pt x="84" y="116"/>
                    <a:pt x="60" y="108"/>
                  </a:cubicBezTo>
                  <a:cubicBezTo>
                    <a:pt x="47" y="70"/>
                    <a:pt x="89" y="58"/>
                    <a:pt x="120" y="48"/>
                  </a:cubicBezTo>
                  <a:cubicBezTo>
                    <a:pt x="127" y="21"/>
                    <a:pt x="129" y="9"/>
                    <a:pt x="156" y="0"/>
                  </a:cubicBezTo>
                  <a:cubicBezTo>
                    <a:pt x="209" y="9"/>
                    <a:pt x="222" y="12"/>
                    <a:pt x="240" y="66"/>
                  </a:cubicBezTo>
                  <a:cubicBezTo>
                    <a:pt x="245" y="115"/>
                    <a:pt x="250" y="141"/>
                    <a:pt x="276" y="180"/>
                  </a:cubicBezTo>
                  <a:cubicBezTo>
                    <a:pt x="272" y="192"/>
                    <a:pt x="275" y="209"/>
                    <a:pt x="264" y="216"/>
                  </a:cubicBezTo>
                  <a:cubicBezTo>
                    <a:pt x="252" y="224"/>
                    <a:pt x="228" y="240"/>
                    <a:pt x="228" y="240"/>
                  </a:cubicBezTo>
                  <a:cubicBezTo>
                    <a:pt x="224" y="246"/>
                    <a:pt x="218" y="251"/>
                    <a:pt x="216" y="258"/>
                  </a:cubicBezTo>
                  <a:cubicBezTo>
                    <a:pt x="212" y="272"/>
                    <a:pt x="218" y="288"/>
                    <a:pt x="210" y="300"/>
                  </a:cubicBezTo>
                  <a:cubicBezTo>
                    <a:pt x="202" y="312"/>
                    <a:pt x="174" y="324"/>
                    <a:pt x="174" y="324"/>
                  </a:cubicBezTo>
                  <a:cubicBezTo>
                    <a:pt x="168" y="320"/>
                    <a:pt x="160" y="318"/>
                    <a:pt x="156" y="312"/>
                  </a:cubicBezTo>
                  <a:cubicBezTo>
                    <a:pt x="149" y="301"/>
                    <a:pt x="144" y="276"/>
                    <a:pt x="144" y="276"/>
                  </a:cubicBezTo>
                  <a:cubicBezTo>
                    <a:pt x="146" y="260"/>
                    <a:pt x="147" y="244"/>
                    <a:pt x="150" y="228"/>
                  </a:cubicBezTo>
                  <a:cubicBezTo>
                    <a:pt x="153" y="216"/>
                    <a:pt x="162" y="192"/>
                    <a:pt x="162" y="192"/>
                  </a:cubicBezTo>
                  <a:cubicBezTo>
                    <a:pt x="158" y="189"/>
                    <a:pt x="134" y="171"/>
                    <a:pt x="126" y="174"/>
                  </a:cubicBezTo>
                  <a:cubicBezTo>
                    <a:pt x="106" y="181"/>
                    <a:pt x="92" y="197"/>
                    <a:pt x="72" y="204"/>
                  </a:cubicBezTo>
                  <a:cubicBezTo>
                    <a:pt x="69" y="204"/>
                    <a:pt x="16" y="198"/>
                    <a:pt x="12" y="192"/>
                  </a:cubicBezTo>
                  <a:cubicBezTo>
                    <a:pt x="5" y="182"/>
                    <a:pt x="0" y="156"/>
                    <a:pt x="0" y="156"/>
                  </a:cubicBezTo>
                  <a:cubicBezTo>
                    <a:pt x="2" y="150"/>
                    <a:pt x="0" y="139"/>
                    <a:pt x="6" y="138"/>
                  </a:cubicBezTo>
                  <a:cubicBezTo>
                    <a:pt x="44" y="130"/>
                    <a:pt x="116" y="168"/>
                    <a:pt x="162" y="168"/>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9646" name="Group 673"/>
          <p:cNvGrpSpPr>
            <a:grpSpLocks/>
          </p:cNvGrpSpPr>
          <p:nvPr/>
        </p:nvGrpSpPr>
        <p:grpSpPr bwMode="auto">
          <a:xfrm rot="8057531">
            <a:off x="6126957" y="4622006"/>
            <a:ext cx="188912" cy="206375"/>
            <a:chOff x="2200" y="1310"/>
            <a:chExt cx="114" cy="112"/>
          </a:xfrm>
        </p:grpSpPr>
        <p:sp>
          <p:nvSpPr>
            <p:cNvPr id="24726" name="Oval 674"/>
            <p:cNvSpPr>
              <a:spLocks noChangeArrowheads="1"/>
            </p:cNvSpPr>
            <p:nvPr/>
          </p:nvSpPr>
          <p:spPr bwMode="auto">
            <a:xfrm>
              <a:off x="2200" y="1310"/>
              <a:ext cx="114" cy="112"/>
            </a:xfrm>
            <a:prstGeom prst="ellipse">
              <a:avLst/>
            </a:prstGeom>
            <a:solidFill>
              <a:srgbClr val="FFCC99"/>
            </a:solidFill>
            <a:ln w="9525">
              <a:solidFill>
                <a:srgbClr val="993300"/>
              </a:solidFill>
              <a:round/>
              <a:headEnd/>
              <a:tailEnd/>
            </a:ln>
          </p:spPr>
          <p:txBody>
            <a:bodyPr wrap="none" anchor="ctr"/>
            <a:lstStyle/>
            <a:p>
              <a:endParaRPr lang="en-US">
                <a:latin typeface="Calibri" pitchFamily="34" charset="0"/>
              </a:endParaRPr>
            </a:p>
          </p:txBody>
        </p:sp>
        <p:sp>
          <p:nvSpPr>
            <p:cNvPr id="24727" name="Freeform 675"/>
            <p:cNvSpPr>
              <a:spLocks/>
            </p:cNvSpPr>
            <p:nvPr/>
          </p:nvSpPr>
          <p:spPr bwMode="auto">
            <a:xfrm>
              <a:off x="2228" y="1338"/>
              <a:ext cx="71" cy="64"/>
            </a:xfrm>
            <a:custGeom>
              <a:avLst/>
              <a:gdLst>
                <a:gd name="T0" fmla="*/ 0 w 276"/>
                <a:gd name="T1" fmla="*/ 0 h 324"/>
                <a:gd name="T2" fmla="*/ 0 w 276"/>
                <a:gd name="T3" fmla="*/ 0 h 324"/>
                <a:gd name="T4" fmla="*/ 0 w 276"/>
                <a:gd name="T5" fmla="*/ 0 h 324"/>
                <a:gd name="T6" fmla="*/ 0 w 276"/>
                <a:gd name="T7" fmla="*/ 0 h 324"/>
                <a:gd name="T8" fmla="*/ 0 w 276"/>
                <a:gd name="T9" fmla="*/ 0 h 324"/>
                <a:gd name="T10" fmla="*/ 0 w 276"/>
                <a:gd name="T11" fmla="*/ 0 h 324"/>
                <a:gd name="T12" fmla="*/ 0 w 276"/>
                <a:gd name="T13" fmla="*/ 0 h 324"/>
                <a:gd name="T14" fmla="*/ 0 w 276"/>
                <a:gd name="T15" fmla="*/ 0 h 324"/>
                <a:gd name="T16" fmla="*/ 0 w 276"/>
                <a:gd name="T17" fmla="*/ 0 h 324"/>
                <a:gd name="T18" fmla="*/ 0 w 276"/>
                <a:gd name="T19" fmla="*/ 0 h 324"/>
                <a:gd name="T20" fmla="*/ 0 w 276"/>
                <a:gd name="T21" fmla="*/ 0 h 324"/>
                <a:gd name="T22" fmla="*/ 0 w 276"/>
                <a:gd name="T23" fmla="*/ 0 h 324"/>
                <a:gd name="T24" fmla="*/ 0 w 276"/>
                <a:gd name="T25" fmla="*/ 0 h 324"/>
                <a:gd name="T26" fmla="*/ 0 w 276"/>
                <a:gd name="T27" fmla="*/ 0 h 324"/>
                <a:gd name="T28" fmla="*/ 0 w 276"/>
                <a:gd name="T29" fmla="*/ 0 h 324"/>
                <a:gd name="T30" fmla="*/ 0 w 276"/>
                <a:gd name="T31" fmla="*/ 0 h 324"/>
                <a:gd name="T32" fmla="*/ 0 w 276"/>
                <a:gd name="T33" fmla="*/ 0 h 324"/>
                <a:gd name="T34" fmla="*/ 0 w 276"/>
                <a:gd name="T35" fmla="*/ 0 h 324"/>
                <a:gd name="T36" fmla="*/ 0 w 276"/>
                <a:gd name="T37" fmla="*/ 0 h 324"/>
                <a:gd name="T38" fmla="*/ 0 w 276"/>
                <a:gd name="T39" fmla="*/ 0 h 324"/>
                <a:gd name="T40" fmla="*/ 0 w 276"/>
                <a:gd name="T41" fmla="*/ 0 h 324"/>
                <a:gd name="T42" fmla="*/ 0 w 276"/>
                <a:gd name="T43" fmla="*/ 0 h 324"/>
                <a:gd name="T44" fmla="*/ 0 w 276"/>
                <a:gd name="T45" fmla="*/ 0 h 3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6"/>
                <a:gd name="T70" fmla="*/ 0 h 324"/>
                <a:gd name="T71" fmla="*/ 276 w 276"/>
                <a:gd name="T72" fmla="*/ 324 h 3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6" h="324">
                  <a:moveTo>
                    <a:pt x="162" y="168"/>
                  </a:moveTo>
                  <a:cubicBezTo>
                    <a:pt x="150" y="164"/>
                    <a:pt x="138" y="160"/>
                    <a:pt x="126" y="156"/>
                  </a:cubicBezTo>
                  <a:cubicBezTo>
                    <a:pt x="120" y="154"/>
                    <a:pt x="108" y="150"/>
                    <a:pt x="108" y="150"/>
                  </a:cubicBezTo>
                  <a:cubicBezTo>
                    <a:pt x="94" y="129"/>
                    <a:pt x="84" y="116"/>
                    <a:pt x="60" y="108"/>
                  </a:cubicBezTo>
                  <a:cubicBezTo>
                    <a:pt x="47" y="70"/>
                    <a:pt x="89" y="58"/>
                    <a:pt x="120" y="48"/>
                  </a:cubicBezTo>
                  <a:cubicBezTo>
                    <a:pt x="127" y="21"/>
                    <a:pt x="129" y="9"/>
                    <a:pt x="156" y="0"/>
                  </a:cubicBezTo>
                  <a:cubicBezTo>
                    <a:pt x="209" y="9"/>
                    <a:pt x="222" y="12"/>
                    <a:pt x="240" y="66"/>
                  </a:cubicBezTo>
                  <a:cubicBezTo>
                    <a:pt x="245" y="115"/>
                    <a:pt x="250" y="141"/>
                    <a:pt x="276" y="180"/>
                  </a:cubicBezTo>
                  <a:cubicBezTo>
                    <a:pt x="272" y="192"/>
                    <a:pt x="275" y="209"/>
                    <a:pt x="264" y="216"/>
                  </a:cubicBezTo>
                  <a:cubicBezTo>
                    <a:pt x="252" y="224"/>
                    <a:pt x="228" y="240"/>
                    <a:pt x="228" y="240"/>
                  </a:cubicBezTo>
                  <a:cubicBezTo>
                    <a:pt x="224" y="246"/>
                    <a:pt x="218" y="251"/>
                    <a:pt x="216" y="258"/>
                  </a:cubicBezTo>
                  <a:cubicBezTo>
                    <a:pt x="212" y="272"/>
                    <a:pt x="218" y="288"/>
                    <a:pt x="210" y="300"/>
                  </a:cubicBezTo>
                  <a:cubicBezTo>
                    <a:pt x="202" y="312"/>
                    <a:pt x="174" y="324"/>
                    <a:pt x="174" y="324"/>
                  </a:cubicBezTo>
                  <a:cubicBezTo>
                    <a:pt x="168" y="320"/>
                    <a:pt x="160" y="318"/>
                    <a:pt x="156" y="312"/>
                  </a:cubicBezTo>
                  <a:cubicBezTo>
                    <a:pt x="149" y="301"/>
                    <a:pt x="144" y="276"/>
                    <a:pt x="144" y="276"/>
                  </a:cubicBezTo>
                  <a:cubicBezTo>
                    <a:pt x="146" y="260"/>
                    <a:pt x="147" y="244"/>
                    <a:pt x="150" y="228"/>
                  </a:cubicBezTo>
                  <a:cubicBezTo>
                    <a:pt x="153" y="216"/>
                    <a:pt x="162" y="192"/>
                    <a:pt x="162" y="192"/>
                  </a:cubicBezTo>
                  <a:cubicBezTo>
                    <a:pt x="158" y="189"/>
                    <a:pt x="134" y="171"/>
                    <a:pt x="126" y="174"/>
                  </a:cubicBezTo>
                  <a:cubicBezTo>
                    <a:pt x="106" y="181"/>
                    <a:pt x="92" y="197"/>
                    <a:pt x="72" y="204"/>
                  </a:cubicBezTo>
                  <a:cubicBezTo>
                    <a:pt x="69" y="204"/>
                    <a:pt x="16" y="198"/>
                    <a:pt x="12" y="192"/>
                  </a:cubicBezTo>
                  <a:cubicBezTo>
                    <a:pt x="5" y="182"/>
                    <a:pt x="0" y="156"/>
                    <a:pt x="0" y="156"/>
                  </a:cubicBezTo>
                  <a:cubicBezTo>
                    <a:pt x="2" y="150"/>
                    <a:pt x="0" y="139"/>
                    <a:pt x="6" y="138"/>
                  </a:cubicBezTo>
                  <a:cubicBezTo>
                    <a:pt x="44" y="130"/>
                    <a:pt x="116" y="168"/>
                    <a:pt x="162" y="168"/>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9647" name="Group 728"/>
          <p:cNvGrpSpPr>
            <a:grpSpLocks/>
          </p:cNvGrpSpPr>
          <p:nvPr/>
        </p:nvGrpSpPr>
        <p:grpSpPr bwMode="auto">
          <a:xfrm rot="-2742469">
            <a:off x="6128544" y="4464844"/>
            <a:ext cx="144462" cy="304800"/>
            <a:chOff x="2029" y="3039"/>
            <a:chExt cx="794" cy="681"/>
          </a:xfrm>
        </p:grpSpPr>
        <p:sp>
          <p:nvSpPr>
            <p:cNvPr id="24701" name="Oval 729"/>
            <p:cNvSpPr>
              <a:spLocks noChangeArrowheads="1"/>
            </p:cNvSpPr>
            <p:nvPr/>
          </p:nvSpPr>
          <p:spPr bwMode="auto">
            <a:xfrm>
              <a:off x="2369" y="3181"/>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02" name="Oval 730"/>
            <p:cNvSpPr>
              <a:spLocks noChangeArrowheads="1"/>
            </p:cNvSpPr>
            <p:nvPr/>
          </p:nvSpPr>
          <p:spPr bwMode="auto">
            <a:xfrm>
              <a:off x="2256" y="3237"/>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03" name="Oval 731"/>
            <p:cNvSpPr>
              <a:spLocks noChangeArrowheads="1"/>
            </p:cNvSpPr>
            <p:nvPr/>
          </p:nvSpPr>
          <p:spPr bwMode="auto">
            <a:xfrm>
              <a:off x="2398" y="3606"/>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04" name="Oval 732"/>
            <p:cNvSpPr>
              <a:spLocks noChangeArrowheads="1"/>
            </p:cNvSpPr>
            <p:nvPr/>
          </p:nvSpPr>
          <p:spPr bwMode="auto">
            <a:xfrm>
              <a:off x="2199" y="3379"/>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05" name="Oval 733"/>
            <p:cNvSpPr>
              <a:spLocks noChangeArrowheads="1"/>
            </p:cNvSpPr>
            <p:nvPr/>
          </p:nvSpPr>
          <p:spPr bwMode="auto">
            <a:xfrm>
              <a:off x="2341" y="3237"/>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06" name="Oval 734"/>
            <p:cNvSpPr>
              <a:spLocks noChangeArrowheads="1"/>
            </p:cNvSpPr>
            <p:nvPr/>
          </p:nvSpPr>
          <p:spPr bwMode="auto">
            <a:xfrm>
              <a:off x="2256" y="3408"/>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07" name="Oval 735"/>
            <p:cNvSpPr>
              <a:spLocks noChangeArrowheads="1"/>
            </p:cNvSpPr>
            <p:nvPr/>
          </p:nvSpPr>
          <p:spPr bwMode="auto">
            <a:xfrm>
              <a:off x="2313" y="3351"/>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08" name="Oval 736"/>
            <p:cNvSpPr>
              <a:spLocks noChangeArrowheads="1"/>
            </p:cNvSpPr>
            <p:nvPr/>
          </p:nvSpPr>
          <p:spPr bwMode="auto">
            <a:xfrm>
              <a:off x="2426" y="3492"/>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09" name="Oval 737"/>
            <p:cNvSpPr>
              <a:spLocks noChangeArrowheads="1"/>
            </p:cNvSpPr>
            <p:nvPr/>
          </p:nvSpPr>
          <p:spPr bwMode="auto">
            <a:xfrm>
              <a:off x="2171" y="3606"/>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10" name="Oval 738"/>
            <p:cNvSpPr>
              <a:spLocks noChangeArrowheads="1"/>
            </p:cNvSpPr>
            <p:nvPr/>
          </p:nvSpPr>
          <p:spPr bwMode="auto">
            <a:xfrm>
              <a:off x="2142" y="3039"/>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11" name="Oval 739"/>
            <p:cNvSpPr>
              <a:spLocks noChangeArrowheads="1"/>
            </p:cNvSpPr>
            <p:nvPr/>
          </p:nvSpPr>
          <p:spPr bwMode="auto">
            <a:xfrm>
              <a:off x="2114" y="3124"/>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12" name="Oval 740"/>
            <p:cNvSpPr>
              <a:spLocks noChangeArrowheads="1"/>
            </p:cNvSpPr>
            <p:nvPr/>
          </p:nvSpPr>
          <p:spPr bwMode="auto">
            <a:xfrm>
              <a:off x="2256" y="3521"/>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13" name="Oval 741"/>
            <p:cNvSpPr>
              <a:spLocks noChangeArrowheads="1"/>
            </p:cNvSpPr>
            <p:nvPr/>
          </p:nvSpPr>
          <p:spPr bwMode="auto">
            <a:xfrm>
              <a:off x="2114" y="3578"/>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14" name="Oval 742"/>
            <p:cNvSpPr>
              <a:spLocks noChangeArrowheads="1"/>
            </p:cNvSpPr>
            <p:nvPr/>
          </p:nvSpPr>
          <p:spPr bwMode="auto">
            <a:xfrm>
              <a:off x="2284" y="3464"/>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15" name="Oval 743"/>
            <p:cNvSpPr>
              <a:spLocks noChangeArrowheads="1"/>
            </p:cNvSpPr>
            <p:nvPr/>
          </p:nvSpPr>
          <p:spPr bwMode="auto">
            <a:xfrm>
              <a:off x="2313" y="3578"/>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16" name="Oval 744"/>
            <p:cNvSpPr>
              <a:spLocks noChangeArrowheads="1"/>
            </p:cNvSpPr>
            <p:nvPr/>
          </p:nvSpPr>
          <p:spPr bwMode="auto">
            <a:xfrm>
              <a:off x="2171" y="3578"/>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17" name="Oval 745"/>
            <p:cNvSpPr>
              <a:spLocks noChangeArrowheads="1"/>
            </p:cNvSpPr>
            <p:nvPr/>
          </p:nvSpPr>
          <p:spPr bwMode="auto">
            <a:xfrm>
              <a:off x="2341" y="3322"/>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18" name="Oval 746"/>
            <p:cNvSpPr>
              <a:spLocks noChangeArrowheads="1"/>
            </p:cNvSpPr>
            <p:nvPr/>
          </p:nvSpPr>
          <p:spPr bwMode="auto">
            <a:xfrm>
              <a:off x="2142" y="3209"/>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19" name="Oval 747"/>
            <p:cNvSpPr>
              <a:spLocks noChangeArrowheads="1"/>
            </p:cNvSpPr>
            <p:nvPr/>
          </p:nvSpPr>
          <p:spPr bwMode="auto">
            <a:xfrm>
              <a:off x="2029" y="3096"/>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20" name="Oval 748"/>
            <p:cNvSpPr>
              <a:spLocks noChangeArrowheads="1"/>
            </p:cNvSpPr>
            <p:nvPr/>
          </p:nvSpPr>
          <p:spPr bwMode="auto">
            <a:xfrm>
              <a:off x="2540" y="3464"/>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21" name="Oval 749"/>
            <p:cNvSpPr>
              <a:spLocks noChangeArrowheads="1"/>
            </p:cNvSpPr>
            <p:nvPr/>
          </p:nvSpPr>
          <p:spPr bwMode="auto">
            <a:xfrm>
              <a:off x="2625" y="3379"/>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22" name="Oval 750"/>
            <p:cNvSpPr>
              <a:spLocks noChangeArrowheads="1"/>
            </p:cNvSpPr>
            <p:nvPr/>
          </p:nvSpPr>
          <p:spPr bwMode="auto">
            <a:xfrm>
              <a:off x="2483" y="3436"/>
              <a:ext cx="114" cy="114"/>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23" name="Oval 751"/>
            <p:cNvSpPr>
              <a:spLocks noChangeArrowheads="1"/>
            </p:cNvSpPr>
            <p:nvPr/>
          </p:nvSpPr>
          <p:spPr bwMode="auto">
            <a:xfrm>
              <a:off x="2653" y="3322"/>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24" name="Oval 752"/>
            <p:cNvSpPr>
              <a:spLocks noChangeArrowheads="1"/>
            </p:cNvSpPr>
            <p:nvPr/>
          </p:nvSpPr>
          <p:spPr bwMode="auto">
            <a:xfrm>
              <a:off x="2682" y="3436"/>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25" name="Oval 753"/>
            <p:cNvSpPr>
              <a:spLocks noChangeArrowheads="1"/>
            </p:cNvSpPr>
            <p:nvPr/>
          </p:nvSpPr>
          <p:spPr bwMode="auto">
            <a:xfrm>
              <a:off x="2540" y="3436"/>
              <a:ext cx="141" cy="85"/>
            </a:xfrm>
            <a:prstGeom prst="ellipse">
              <a:avLst/>
            </a:prstGeom>
            <a:solidFill>
              <a:schemeClr val="tx2">
                <a:alpha val="8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nvGrpSpPr>
          <p:cNvPr id="225922" name="Group 806"/>
          <p:cNvGrpSpPr>
            <a:grpSpLocks/>
          </p:cNvGrpSpPr>
          <p:nvPr/>
        </p:nvGrpSpPr>
        <p:grpSpPr bwMode="auto">
          <a:xfrm rot="-2742469">
            <a:off x="6358732" y="4521994"/>
            <a:ext cx="146050" cy="192087"/>
            <a:chOff x="2965" y="2103"/>
            <a:chExt cx="822" cy="738"/>
          </a:xfrm>
        </p:grpSpPr>
        <p:sp>
          <p:nvSpPr>
            <p:cNvPr id="24676" name="Oval 807"/>
            <p:cNvSpPr>
              <a:spLocks noChangeArrowheads="1"/>
            </p:cNvSpPr>
            <p:nvPr/>
          </p:nvSpPr>
          <p:spPr bwMode="auto">
            <a:xfrm>
              <a:off x="3305" y="2302"/>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77" name="Oval 808"/>
            <p:cNvSpPr>
              <a:spLocks noChangeArrowheads="1"/>
            </p:cNvSpPr>
            <p:nvPr/>
          </p:nvSpPr>
          <p:spPr bwMode="auto">
            <a:xfrm>
              <a:off x="3192" y="2358"/>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78" name="Oval 809"/>
            <p:cNvSpPr>
              <a:spLocks noChangeArrowheads="1"/>
            </p:cNvSpPr>
            <p:nvPr/>
          </p:nvSpPr>
          <p:spPr bwMode="auto">
            <a:xfrm>
              <a:off x="3362" y="2387"/>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79" name="Oval 810"/>
            <p:cNvSpPr>
              <a:spLocks noChangeArrowheads="1"/>
            </p:cNvSpPr>
            <p:nvPr/>
          </p:nvSpPr>
          <p:spPr bwMode="auto">
            <a:xfrm>
              <a:off x="3135" y="2500"/>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80" name="Oval 811"/>
            <p:cNvSpPr>
              <a:spLocks noChangeArrowheads="1"/>
            </p:cNvSpPr>
            <p:nvPr/>
          </p:nvSpPr>
          <p:spPr bwMode="auto">
            <a:xfrm>
              <a:off x="3277" y="2358"/>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81" name="Oval 812"/>
            <p:cNvSpPr>
              <a:spLocks noChangeArrowheads="1"/>
            </p:cNvSpPr>
            <p:nvPr/>
          </p:nvSpPr>
          <p:spPr bwMode="auto">
            <a:xfrm>
              <a:off x="3192" y="2529"/>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82" name="Oval 813"/>
            <p:cNvSpPr>
              <a:spLocks noChangeArrowheads="1"/>
            </p:cNvSpPr>
            <p:nvPr/>
          </p:nvSpPr>
          <p:spPr bwMode="auto">
            <a:xfrm>
              <a:off x="3249" y="2472"/>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83" name="Oval 814"/>
            <p:cNvSpPr>
              <a:spLocks noChangeArrowheads="1"/>
            </p:cNvSpPr>
            <p:nvPr/>
          </p:nvSpPr>
          <p:spPr bwMode="auto">
            <a:xfrm>
              <a:off x="3390" y="2273"/>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84" name="Oval 815"/>
            <p:cNvSpPr>
              <a:spLocks noChangeArrowheads="1"/>
            </p:cNvSpPr>
            <p:nvPr/>
          </p:nvSpPr>
          <p:spPr bwMode="auto">
            <a:xfrm>
              <a:off x="3107" y="2727"/>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85" name="Oval 816"/>
            <p:cNvSpPr>
              <a:spLocks noChangeArrowheads="1"/>
            </p:cNvSpPr>
            <p:nvPr/>
          </p:nvSpPr>
          <p:spPr bwMode="auto">
            <a:xfrm>
              <a:off x="3078" y="2160"/>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86" name="Oval 817"/>
            <p:cNvSpPr>
              <a:spLocks noChangeArrowheads="1"/>
            </p:cNvSpPr>
            <p:nvPr/>
          </p:nvSpPr>
          <p:spPr bwMode="auto">
            <a:xfrm>
              <a:off x="3050" y="2245"/>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87" name="Oval 818"/>
            <p:cNvSpPr>
              <a:spLocks noChangeArrowheads="1"/>
            </p:cNvSpPr>
            <p:nvPr/>
          </p:nvSpPr>
          <p:spPr bwMode="auto">
            <a:xfrm>
              <a:off x="3192" y="2642"/>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88" name="Oval 819"/>
            <p:cNvSpPr>
              <a:spLocks noChangeArrowheads="1"/>
            </p:cNvSpPr>
            <p:nvPr/>
          </p:nvSpPr>
          <p:spPr bwMode="auto">
            <a:xfrm>
              <a:off x="3050" y="2699"/>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89" name="Oval 820"/>
            <p:cNvSpPr>
              <a:spLocks noChangeArrowheads="1"/>
            </p:cNvSpPr>
            <p:nvPr/>
          </p:nvSpPr>
          <p:spPr bwMode="auto">
            <a:xfrm>
              <a:off x="3220" y="2585"/>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90" name="Oval 821"/>
            <p:cNvSpPr>
              <a:spLocks noChangeArrowheads="1"/>
            </p:cNvSpPr>
            <p:nvPr/>
          </p:nvSpPr>
          <p:spPr bwMode="auto">
            <a:xfrm>
              <a:off x="3249" y="2699"/>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91" name="Oval 822"/>
            <p:cNvSpPr>
              <a:spLocks noChangeArrowheads="1"/>
            </p:cNvSpPr>
            <p:nvPr/>
          </p:nvSpPr>
          <p:spPr bwMode="auto">
            <a:xfrm>
              <a:off x="3107" y="2699"/>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92" name="Oval 823"/>
            <p:cNvSpPr>
              <a:spLocks noChangeArrowheads="1"/>
            </p:cNvSpPr>
            <p:nvPr/>
          </p:nvSpPr>
          <p:spPr bwMode="auto">
            <a:xfrm>
              <a:off x="3277" y="2443"/>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93" name="Oval 824"/>
            <p:cNvSpPr>
              <a:spLocks noChangeArrowheads="1"/>
            </p:cNvSpPr>
            <p:nvPr/>
          </p:nvSpPr>
          <p:spPr bwMode="auto">
            <a:xfrm>
              <a:off x="3078" y="2330"/>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94" name="Oval 825"/>
            <p:cNvSpPr>
              <a:spLocks noChangeArrowheads="1"/>
            </p:cNvSpPr>
            <p:nvPr/>
          </p:nvSpPr>
          <p:spPr bwMode="auto">
            <a:xfrm>
              <a:off x="2965" y="2217"/>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95" name="Oval 826"/>
            <p:cNvSpPr>
              <a:spLocks noChangeArrowheads="1"/>
            </p:cNvSpPr>
            <p:nvPr/>
          </p:nvSpPr>
          <p:spPr bwMode="auto">
            <a:xfrm>
              <a:off x="3504" y="2245"/>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96" name="Oval 827"/>
            <p:cNvSpPr>
              <a:spLocks noChangeArrowheads="1"/>
            </p:cNvSpPr>
            <p:nvPr/>
          </p:nvSpPr>
          <p:spPr bwMode="auto">
            <a:xfrm>
              <a:off x="3589" y="2160"/>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97" name="Oval 828"/>
            <p:cNvSpPr>
              <a:spLocks noChangeArrowheads="1"/>
            </p:cNvSpPr>
            <p:nvPr/>
          </p:nvSpPr>
          <p:spPr bwMode="auto">
            <a:xfrm>
              <a:off x="3447" y="2217"/>
              <a:ext cx="114" cy="114"/>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98" name="Oval 829"/>
            <p:cNvSpPr>
              <a:spLocks noChangeArrowheads="1"/>
            </p:cNvSpPr>
            <p:nvPr/>
          </p:nvSpPr>
          <p:spPr bwMode="auto">
            <a:xfrm>
              <a:off x="3617" y="2103"/>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99" name="Oval 830"/>
            <p:cNvSpPr>
              <a:spLocks noChangeArrowheads="1"/>
            </p:cNvSpPr>
            <p:nvPr/>
          </p:nvSpPr>
          <p:spPr bwMode="auto">
            <a:xfrm>
              <a:off x="3646" y="2217"/>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700" name="Oval 831"/>
            <p:cNvSpPr>
              <a:spLocks noChangeArrowheads="1"/>
            </p:cNvSpPr>
            <p:nvPr/>
          </p:nvSpPr>
          <p:spPr bwMode="auto">
            <a:xfrm>
              <a:off x="3504" y="2217"/>
              <a:ext cx="141" cy="85"/>
            </a:xfrm>
            <a:prstGeom prst="ellipse">
              <a:avLst/>
            </a:prstGeom>
            <a:solidFill>
              <a:srgbClr val="333333">
                <a:alpha val="8117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aphicFrame>
        <p:nvGraphicFramePr>
          <p:cNvPr id="5152" name="Object 32"/>
          <p:cNvGraphicFramePr>
            <a:graphicFrameLocks noChangeAspect="1"/>
          </p:cNvGraphicFramePr>
          <p:nvPr/>
        </p:nvGraphicFramePr>
        <p:xfrm>
          <a:off x="3895725" y="4124325"/>
          <a:ext cx="3116263" cy="739775"/>
        </p:xfrm>
        <a:graphic>
          <a:graphicData uri="http://schemas.openxmlformats.org/presentationml/2006/ole">
            <mc:AlternateContent xmlns:mc="http://schemas.openxmlformats.org/markup-compatibility/2006">
              <mc:Choice xmlns:v="urn:schemas-microsoft-com:vml" Requires="v">
                <p:oleObj spid="_x0000_s31762" name="Equation" r:id="rId5" imgW="2222500" imgH="431800" progId="">
                  <p:embed/>
                </p:oleObj>
              </mc:Choice>
              <mc:Fallback>
                <p:oleObj name="Equation" r:id="rId5" imgW="2222500" imgH="4318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5725" y="4124325"/>
                        <a:ext cx="3116263" cy="739775"/>
                      </a:xfrm>
                      <a:prstGeom prst="rect">
                        <a:avLst/>
                      </a:prstGeom>
                      <a:solidFill>
                        <a:schemeClr val="bg1"/>
                      </a:solidFill>
                      <a:ln w="34925">
                        <a:solidFill>
                          <a:srgbClr val="FF0000"/>
                        </a:solidFill>
                        <a:miter lim="800000"/>
                        <a:headEnd/>
                        <a:tailEnd/>
                      </a:ln>
                    </p:spPr>
                  </p:pic>
                </p:oleObj>
              </mc:Fallback>
            </mc:AlternateContent>
          </a:graphicData>
        </a:graphic>
      </p:graphicFrame>
      <p:grpSp>
        <p:nvGrpSpPr>
          <p:cNvPr id="225948" name="Group 982"/>
          <p:cNvGrpSpPr>
            <a:grpSpLocks/>
          </p:cNvGrpSpPr>
          <p:nvPr/>
        </p:nvGrpSpPr>
        <p:grpSpPr bwMode="auto">
          <a:xfrm>
            <a:off x="2376488" y="4545013"/>
            <a:ext cx="342900" cy="827087"/>
            <a:chOff x="1724" y="2863"/>
            <a:chExt cx="216" cy="521"/>
          </a:xfrm>
        </p:grpSpPr>
        <p:grpSp>
          <p:nvGrpSpPr>
            <p:cNvPr id="24615" name="Group 615"/>
            <p:cNvGrpSpPr>
              <a:grpSpLocks/>
            </p:cNvGrpSpPr>
            <p:nvPr/>
          </p:nvGrpSpPr>
          <p:grpSpPr bwMode="auto">
            <a:xfrm rot="-9189012">
              <a:off x="1724" y="3113"/>
              <a:ext cx="167" cy="138"/>
              <a:chOff x="3646" y="2727"/>
              <a:chExt cx="1048" cy="765"/>
            </a:xfrm>
          </p:grpSpPr>
          <p:sp>
            <p:nvSpPr>
              <p:cNvPr id="24651" name="Oval 616"/>
              <p:cNvSpPr>
                <a:spLocks noChangeArrowheads="1"/>
              </p:cNvSpPr>
              <p:nvPr/>
            </p:nvSpPr>
            <p:spPr bwMode="auto">
              <a:xfrm>
                <a:off x="4212" y="292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52" name="Oval 617"/>
              <p:cNvSpPr>
                <a:spLocks noChangeArrowheads="1"/>
              </p:cNvSpPr>
              <p:nvPr/>
            </p:nvSpPr>
            <p:spPr bwMode="auto">
              <a:xfrm>
                <a:off x="3873" y="340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53" name="Oval 618"/>
              <p:cNvSpPr>
                <a:spLocks noChangeArrowheads="1"/>
              </p:cNvSpPr>
              <p:nvPr/>
            </p:nvSpPr>
            <p:spPr bwMode="auto">
              <a:xfrm>
                <a:off x="4269" y="301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54" name="Oval 619"/>
              <p:cNvSpPr>
                <a:spLocks noChangeArrowheads="1"/>
              </p:cNvSpPr>
              <p:nvPr/>
            </p:nvSpPr>
            <p:spPr bwMode="auto">
              <a:xfrm>
                <a:off x="4042" y="3124"/>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55" name="Oval 620"/>
              <p:cNvSpPr>
                <a:spLocks noChangeArrowheads="1"/>
              </p:cNvSpPr>
              <p:nvPr/>
            </p:nvSpPr>
            <p:spPr bwMode="auto">
              <a:xfrm>
                <a:off x="4184" y="2982"/>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56" name="Oval 621"/>
              <p:cNvSpPr>
                <a:spLocks noChangeArrowheads="1"/>
              </p:cNvSpPr>
              <p:nvPr/>
            </p:nvSpPr>
            <p:spPr bwMode="auto">
              <a:xfrm>
                <a:off x="4099" y="3153"/>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57" name="Oval 622"/>
              <p:cNvSpPr>
                <a:spLocks noChangeArrowheads="1"/>
              </p:cNvSpPr>
              <p:nvPr/>
            </p:nvSpPr>
            <p:spPr bwMode="auto">
              <a:xfrm>
                <a:off x="4156" y="309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58" name="Oval 623"/>
              <p:cNvSpPr>
                <a:spLocks noChangeArrowheads="1"/>
              </p:cNvSpPr>
              <p:nvPr/>
            </p:nvSpPr>
            <p:spPr bwMode="auto">
              <a:xfrm>
                <a:off x="4297" y="2897"/>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59" name="Oval 624"/>
              <p:cNvSpPr>
                <a:spLocks noChangeArrowheads="1"/>
              </p:cNvSpPr>
              <p:nvPr/>
            </p:nvSpPr>
            <p:spPr bwMode="auto">
              <a:xfrm>
                <a:off x="4014" y="335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60" name="Oval 625"/>
              <p:cNvSpPr>
                <a:spLocks noChangeArrowheads="1"/>
              </p:cNvSpPr>
              <p:nvPr/>
            </p:nvSpPr>
            <p:spPr bwMode="auto">
              <a:xfrm>
                <a:off x="3759" y="320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61" name="Oval 626"/>
              <p:cNvSpPr>
                <a:spLocks noChangeArrowheads="1"/>
              </p:cNvSpPr>
              <p:nvPr/>
            </p:nvSpPr>
            <p:spPr bwMode="auto">
              <a:xfrm>
                <a:off x="3731" y="329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62" name="Oval 627"/>
              <p:cNvSpPr>
                <a:spLocks noChangeArrowheads="1"/>
              </p:cNvSpPr>
              <p:nvPr/>
            </p:nvSpPr>
            <p:spPr bwMode="auto">
              <a:xfrm>
                <a:off x="4099" y="326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63" name="Oval 628"/>
              <p:cNvSpPr>
                <a:spLocks noChangeArrowheads="1"/>
              </p:cNvSpPr>
              <p:nvPr/>
            </p:nvSpPr>
            <p:spPr bwMode="auto">
              <a:xfrm>
                <a:off x="3957" y="3323"/>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64" name="Oval 629"/>
              <p:cNvSpPr>
                <a:spLocks noChangeArrowheads="1"/>
              </p:cNvSpPr>
              <p:nvPr/>
            </p:nvSpPr>
            <p:spPr bwMode="auto">
              <a:xfrm>
                <a:off x="4127" y="320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65" name="Oval 630"/>
              <p:cNvSpPr>
                <a:spLocks noChangeArrowheads="1"/>
              </p:cNvSpPr>
              <p:nvPr/>
            </p:nvSpPr>
            <p:spPr bwMode="auto">
              <a:xfrm>
                <a:off x="4156" y="3323"/>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66" name="Oval 631"/>
              <p:cNvSpPr>
                <a:spLocks noChangeArrowheads="1"/>
              </p:cNvSpPr>
              <p:nvPr/>
            </p:nvSpPr>
            <p:spPr bwMode="auto">
              <a:xfrm>
                <a:off x="4014" y="3323"/>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67" name="Oval 632"/>
              <p:cNvSpPr>
                <a:spLocks noChangeArrowheads="1"/>
              </p:cNvSpPr>
              <p:nvPr/>
            </p:nvSpPr>
            <p:spPr bwMode="auto">
              <a:xfrm>
                <a:off x="4184" y="306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68" name="Oval 633"/>
              <p:cNvSpPr>
                <a:spLocks noChangeArrowheads="1"/>
              </p:cNvSpPr>
              <p:nvPr/>
            </p:nvSpPr>
            <p:spPr bwMode="auto">
              <a:xfrm>
                <a:off x="3759" y="337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69" name="Oval 634"/>
              <p:cNvSpPr>
                <a:spLocks noChangeArrowheads="1"/>
              </p:cNvSpPr>
              <p:nvPr/>
            </p:nvSpPr>
            <p:spPr bwMode="auto">
              <a:xfrm>
                <a:off x="3646" y="326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70" name="Oval 635"/>
              <p:cNvSpPr>
                <a:spLocks noChangeArrowheads="1"/>
              </p:cNvSpPr>
              <p:nvPr/>
            </p:nvSpPr>
            <p:spPr bwMode="auto">
              <a:xfrm>
                <a:off x="4411" y="286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71" name="Oval 636"/>
              <p:cNvSpPr>
                <a:spLocks noChangeArrowheads="1"/>
              </p:cNvSpPr>
              <p:nvPr/>
            </p:nvSpPr>
            <p:spPr bwMode="auto">
              <a:xfrm>
                <a:off x="4496" y="278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72" name="Oval 637"/>
              <p:cNvSpPr>
                <a:spLocks noChangeArrowheads="1"/>
              </p:cNvSpPr>
              <p:nvPr/>
            </p:nvSpPr>
            <p:spPr bwMode="auto">
              <a:xfrm>
                <a:off x="4354" y="284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73" name="Oval 638"/>
              <p:cNvSpPr>
                <a:spLocks noChangeArrowheads="1"/>
              </p:cNvSpPr>
              <p:nvPr/>
            </p:nvSpPr>
            <p:spPr bwMode="auto">
              <a:xfrm>
                <a:off x="4524" y="272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74" name="Oval 639"/>
              <p:cNvSpPr>
                <a:spLocks noChangeArrowheads="1"/>
              </p:cNvSpPr>
              <p:nvPr/>
            </p:nvSpPr>
            <p:spPr bwMode="auto">
              <a:xfrm>
                <a:off x="4553" y="284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75" name="Oval 640"/>
              <p:cNvSpPr>
                <a:spLocks noChangeArrowheads="1"/>
              </p:cNvSpPr>
              <p:nvPr/>
            </p:nvSpPr>
            <p:spPr bwMode="auto">
              <a:xfrm>
                <a:off x="4411" y="284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nvGrpSpPr>
            <p:cNvPr id="24616" name="Group 641"/>
            <p:cNvGrpSpPr>
              <a:grpSpLocks/>
            </p:cNvGrpSpPr>
            <p:nvPr/>
          </p:nvGrpSpPr>
          <p:grpSpPr bwMode="auto">
            <a:xfrm rot="-9189012">
              <a:off x="1814" y="2886"/>
              <a:ext cx="126" cy="123"/>
              <a:chOff x="2029" y="3039"/>
              <a:chExt cx="794" cy="681"/>
            </a:xfrm>
          </p:grpSpPr>
          <p:sp>
            <p:nvSpPr>
              <p:cNvPr id="24626" name="Oval 642"/>
              <p:cNvSpPr>
                <a:spLocks noChangeArrowheads="1"/>
              </p:cNvSpPr>
              <p:nvPr/>
            </p:nvSpPr>
            <p:spPr bwMode="auto">
              <a:xfrm>
                <a:off x="2369" y="3181"/>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27" name="Oval 643"/>
              <p:cNvSpPr>
                <a:spLocks noChangeArrowheads="1"/>
              </p:cNvSpPr>
              <p:nvPr/>
            </p:nvSpPr>
            <p:spPr bwMode="auto">
              <a:xfrm>
                <a:off x="2256" y="3237"/>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28" name="Oval 644"/>
              <p:cNvSpPr>
                <a:spLocks noChangeArrowheads="1"/>
              </p:cNvSpPr>
              <p:nvPr/>
            </p:nvSpPr>
            <p:spPr bwMode="auto">
              <a:xfrm>
                <a:off x="2398" y="360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29" name="Oval 645"/>
              <p:cNvSpPr>
                <a:spLocks noChangeArrowheads="1"/>
              </p:cNvSpPr>
              <p:nvPr/>
            </p:nvSpPr>
            <p:spPr bwMode="auto">
              <a:xfrm>
                <a:off x="2199" y="337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30" name="Oval 646"/>
              <p:cNvSpPr>
                <a:spLocks noChangeArrowheads="1"/>
              </p:cNvSpPr>
              <p:nvPr/>
            </p:nvSpPr>
            <p:spPr bwMode="auto">
              <a:xfrm>
                <a:off x="2341" y="3237"/>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31" name="Oval 647"/>
              <p:cNvSpPr>
                <a:spLocks noChangeArrowheads="1"/>
              </p:cNvSpPr>
              <p:nvPr/>
            </p:nvSpPr>
            <p:spPr bwMode="auto">
              <a:xfrm>
                <a:off x="2256" y="340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32" name="Oval 648"/>
              <p:cNvSpPr>
                <a:spLocks noChangeArrowheads="1"/>
              </p:cNvSpPr>
              <p:nvPr/>
            </p:nvSpPr>
            <p:spPr bwMode="auto">
              <a:xfrm>
                <a:off x="2313" y="335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33" name="Oval 649"/>
              <p:cNvSpPr>
                <a:spLocks noChangeArrowheads="1"/>
              </p:cNvSpPr>
              <p:nvPr/>
            </p:nvSpPr>
            <p:spPr bwMode="auto">
              <a:xfrm>
                <a:off x="2426" y="3492"/>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34" name="Oval 650"/>
              <p:cNvSpPr>
                <a:spLocks noChangeArrowheads="1"/>
              </p:cNvSpPr>
              <p:nvPr/>
            </p:nvSpPr>
            <p:spPr bwMode="auto">
              <a:xfrm>
                <a:off x="2171" y="360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35" name="Oval 651"/>
              <p:cNvSpPr>
                <a:spLocks noChangeArrowheads="1"/>
              </p:cNvSpPr>
              <p:nvPr/>
            </p:nvSpPr>
            <p:spPr bwMode="auto">
              <a:xfrm>
                <a:off x="2142" y="303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36" name="Oval 652"/>
              <p:cNvSpPr>
                <a:spLocks noChangeArrowheads="1"/>
              </p:cNvSpPr>
              <p:nvPr/>
            </p:nvSpPr>
            <p:spPr bwMode="auto">
              <a:xfrm>
                <a:off x="2114" y="312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37" name="Oval 653"/>
              <p:cNvSpPr>
                <a:spLocks noChangeArrowheads="1"/>
              </p:cNvSpPr>
              <p:nvPr/>
            </p:nvSpPr>
            <p:spPr bwMode="auto">
              <a:xfrm>
                <a:off x="2256" y="3521"/>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38" name="Oval 654"/>
              <p:cNvSpPr>
                <a:spLocks noChangeArrowheads="1"/>
              </p:cNvSpPr>
              <p:nvPr/>
            </p:nvSpPr>
            <p:spPr bwMode="auto">
              <a:xfrm>
                <a:off x="2114" y="3578"/>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39" name="Oval 655"/>
              <p:cNvSpPr>
                <a:spLocks noChangeArrowheads="1"/>
              </p:cNvSpPr>
              <p:nvPr/>
            </p:nvSpPr>
            <p:spPr bwMode="auto">
              <a:xfrm>
                <a:off x="2284" y="3464"/>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40" name="Oval 656"/>
              <p:cNvSpPr>
                <a:spLocks noChangeArrowheads="1"/>
              </p:cNvSpPr>
              <p:nvPr/>
            </p:nvSpPr>
            <p:spPr bwMode="auto">
              <a:xfrm>
                <a:off x="2313" y="357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41" name="Oval 657"/>
              <p:cNvSpPr>
                <a:spLocks noChangeArrowheads="1"/>
              </p:cNvSpPr>
              <p:nvPr/>
            </p:nvSpPr>
            <p:spPr bwMode="auto">
              <a:xfrm>
                <a:off x="2171" y="3578"/>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42" name="Oval 658"/>
              <p:cNvSpPr>
                <a:spLocks noChangeArrowheads="1"/>
              </p:cNvSpPr>
              <p:nvPr/>
            </p:nvSpPr>
            <p:spPr bwMode="auto">
              <a:xfrm>
                <a:off x="2341" y="332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43" name="Oval 659"/>
              <p:cNvSpPr>
                <a:spLocks noChangeArrowheads="1"/>
              </p:cNvSpPr>
              <p:nvPr/>
            </p:nvSpPr>
            <p:spPr bwMode="auto">
              <a:xfrm>
                <a:off x="2142" y="3209"/>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44" name="Oval 660"/>
              <p:cNvSpPr>
                <a:spLocks noChangeArrowheads="1"/>
              </p:cNvSpPr>
              <p:nvPr/>
            </p:nvSpPr>
            <p:spPr bwMode="auto">
              <a:xfrm>
                <a:off x="2029" y="309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45" name="Oval 661"/>
              <p:cNvSpPr>
                <a:spLocks noChangeArrowheads="1"/>
              </p:cNvSpPr>
              <p:nvPr/>
            </p:nvSpPr>
            <p:spPr bwMode="auto">
              <a:xfrm>
                <a:off x="2540" y="3464"/>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46" name="Oval 662"/>
              <p:cNvSpPr>
                <a:spLocks noChangeArrowheads="1"/>
              </p:cNvSpPr>
              <p:nvPr/>
            </p:nvSpPr>
            <p:spPr bwMode="auto">
              <a:xfrm>
                <a:off x="2625" y="3379"/>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47" name="Oval 663"/>
              <p:cNvSpPr>
                <a:spLocks noChangeArrowheads="1"/>
              </p:cNvSpPr>
              <p:nvPr/>
            </p:nvSpPr>
            <p:spPr bwMode="auto">
              <a:xfrm>
                <a:off x="2483" y="3436"/>
                <a:ext cx="114" cy="114"/>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48" name="Oval 664"/>
              <p:cNvSpPr>
                <a:spLocks noChangeArrowheads="1"/>
              </p:cNvSpPr>
              <p:nvPr/>
            </p:nvSpPr>
            <p:spPr bwMode="auto">
              <a:xfrm>
                <a:off x="2653" y="3322"/>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49" name="Oval 665"/>
              <p:cNvSpPr>
                <a:spLocks noChangeArrowheads="1"/>
              </p:cNvSpPr>
              <p:nvPr/>
            </p:nvSpPr>
            <p:spPr bwMode="auto">
              <a:xfrm>
                <a:off x="2682" y="343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sp>
            <p:nvSpPr>
              <p:cNvPr id="24650" name="Oval 666"/>
              <p:cNvSpPr>
                <a:spLocks noChangeArrowheads="1"/>
              </p:cNvSpPr>
              <p:nvPr/>
            </p:nvSpPr>
            <p:spPr bwMode="auto">
              <a:xfrm>
                <a:off x="2540" y="3436"/>
                <a:ext cx="141" cy="85"/>
              </a:xfrm>
              <a:prstGeom prst="ellipse">
                <a:avLst/>
              </a:prstGeom>
              <a:solidFill>
                <a:srgbClr val="4D4D4D">
                  <a:alpha val="63136"/>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en-US">
                  <a:latin typeface="Calibri" pitchFamily="34" charset="0"/>
                </a:endParaRPr>
              </a:p>
            </p:txBody>
          </p:sp>
        </p:grpSp>
        <p:grpSp>
          <p:nvGrpSpPr>
            <p:cNvPr id="24617" name="Group 670"/>
            <p:cNvGrpSpPr>
              <a:grpSpLocks/>
            </p:cNvGrpSpPr>
            <p:nvPr/>
          </p:nvGrpSpPr>
          <p:grpSpPr bwMode="auto">
            <a:xfrm rot="8057531">
              <a:off x="1786" y="2868"/>
              <a:ext cx="53" cy="44"/>
              <a:chOff x="2200" y="1310"/>
              <a:chExt cx="114" cy="112"/>
            </a:xfrm>
          </p:grpSpPr>
          <p:sp>
            <p:nvSpPr>
              <p:cNvPr id="24624" name="Oval 671"/>
              <p:cNvSpPr>
                <a:spLocks noChangeArrowheads="1"/>
              </p:cNvSpPr>
              <p:nvPr/>
            </p:nvSpPr>
            <p:spPr bwMode="auto">
              <a:xfrm>
                <a:off x="2200" y="1310"/>
                <a:ext cx="114" cy="112"/>
              </a:xfrm>
              <a:prstGeom prst="ellipse">
                <a:avLst/>
              </a:prstGeom>
              <a:solidFill>
                <a:srgbClr val="FFCC99"/>
              </a:solidFill>
              <a:ln w="9525">
                <a:solidFill>
                  <a:srgbClr val="993300"/>
                </a:solidFill>
                <a:round/>
                <a:headEnd/>
                <a:tailEnd/>
              </a:ln>
            </p:spPr>
            <p:txBody>
              <a:bodyPr rot="10800000" vert="eaVert" wrap="none" anchor="ctr"/>
              <a:lstStyle/>
              <a:p>
                <a:endParaRPr lang="en-US">
                  <a:latin typeface="Calibri" pitchFamily="34" charset="0"/>
                </a:endParaRPr>
              </a:p>
            </p:txBody>
          </p:sp>
          <p:sp>
            <p:nvSpPr>
              <p:cNvPr id="24625" name="Freeform 672"/>
              <p:cNvSpPr>
                <a:spLocks/>
              </p:cNvSpPr>
              <p:nvPr/>
            </p:nvSpPr>
            <p:spPr bwMode="auto">
              <a:xfrm>
                <a:off x="2228" y="1338"/>
                <a:ext cx="71" cy="64"/>
              </a:xfrm>
              <a:custGeom>
                <a:avLst/>
                <a:gdLst>
                  <a:gd name="T0" fmla="*/ 0 w 276"/>
                  <a:gd name="T1" fmla="*/ 0 h 324"/>
                  <a:gd name="T2" fmla="*/ 0 w 276"/>
                  <a:gd name="T3" fmla="*/ 0 h 324"/>
                  <a:gd name="T4" fmla="*/ 0 w 276"/>
                  <a:gd name="T5" fmla="*/ 0 h 324"/>
                  <a:gd name="T6" fmla="*/ 0 w 276"/>
                  <a:gd name="T7" fmla="*/ 0 h 324"/>
                  <a:gd name="T8" fmla="*/ 0 w 276"/>
                  <a:gd name="T9" fmla="*/ 0 h 324"/>
                  <a:gd name="T10" fmla="*/ 0 w 276"/>
                  <a:gd name="T11" fmla="*/ 0 h 324"/>
                  <a:gd name="T12" fmla="*/ 0 w 276"/>
                  <a:gd name="T13" fmla="*/ 0 h 324"/>
                  <a:gd name="T14" fmla="*/ 0 w 276"/>
                  <a:gd name="T15" fmla="*/ 0 h 324"/>
                  <a:gd name="T16" fmla="*/ 0 w 276"/>
                  <a:gd name="T17" fmla="*/ 0 h 324"/>
                  <a:gd name="T18" fmla="*/ 0 w 276"/>
                  <a:gd name="T19" fmla="*/ 0 h 324"/>
                  <a:gd name="T20" fmla="*/ 0 w 276"/>
                  <a:gd name="T21" fmla="*/ 0 h 324"/>
                  <a:gd name="T22" fmla="*/ 0 w 276"/>
                  <a:gd name="T23" fmla="*/ 0 h 324"/>
                  <a:gd name="T24" fmla="*/ 0 w 276"/>
                  <a:gd name="T25" fmla="*/ 0 h 324"/>
                  <a:gd name="T26" fmla="*/ 0 w 276"/>
                  <a:gd name="T27" fmla="*/ 0 h 324"/>
                  <a:gd name="T28" fmla="*/ 0 w 276"/>
                  <a:gd name="T29" fmla="*/ 0 h 324"/>
                  <a:gd name="T30" fmla="*/ 0 w 276"/>
                  <a:gd name="T31" fmla="*/ 0 h 324"/>
                  <a:gd name="T32" fmla="*/ 0 w 276"/>
                  <a:gd name="T33" fmla="*/ 0 h 324"/>
                  <a:gd name="T34" fmla="*/ 0 w 276"/>
                  <a:gd name="T35" fmla="*/ 0 h 324"/>
                  <a:gd name="T36" fmla="*/ 0 w 276"/>
                  <a:gd name="T37" fmla="*/ 0 h 324"/>
                  <a:gd name="T38" fmla="*/ 0 w 276"/>
                  <a:gd name="T39" fmla="*/ 0 h 324"/>
                  <a:gd name="T40" fmla="*/ 0 w 276"/>
                  <a:gd name="T41" fmla="*/ 0 h 324"/>
                  <a:gd name="T42" fmla="*/ 0 w 276"/>
                  <a:gd name="T43" fmla="*/ 0 h 324"/>
                  <a:gd name="T44" fmla="*/ 0 w 276"/>
                  <a:gd name="T45" fmla="*/ 0 h 3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6"/>
                  <a:gd name="T70" fmla="*/ 0 h 324"/>
                  <a:gd name="T71" fmla="*/ 276 w 276"/>
                  <a:gd name="T72" fmla="*/ 324 h 3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6" h="324">
                    <a:moveTo>
                      <a:pt x="162" y="168"/>
                    </a:moveTo>
                    <a:cubicBezTo>
                      <a:pt x="150" y="164"/>
                      <a:pt x="138" y="160"/>
                      <a:pt x="126" y="156"/>
                    </a:cubicBezTo>
                    <a:cubicBezTo>
                      <a:pt x="120" y="154"/>
                      <a:pt x="108" y="150"/>
                      <a:pt x="108" y="150"/>
                    </a:cubicBezTo>
                    <a:cubicBezTo>
                      <a:pt x="94" y="129"/>
                      <a:pt x="84" y="116"/>
                      <a:pt x="60" y="108"/>
                    </a:cubicBezTo>
                    <a:cubicBezTo>
                      <a:pt x="47" y="70"/>
                      <a:pt x="89" y="58"/>
                      <a:pt x="120" y="48"/>
                    </a:cubicBezTo>
                    <a:cubicBezTo>
                      <a:pt x="127" y="21"/>
                      <a:pt x="129" y="9"/>
                      <a:pt x="156" y="0"/>
                    </a:cubicBezTo>
                    <a:cubicBezTo>
                      <a:pt x="209" y="9"/>
                      <a:pt x="222" y="12"/>
                      <a:pt x="240" y="66"/>
                    </a:cubicBezTo>
                    <a:cubicBezTo>
                      <a:pt x="245" y="115"/>
                      <a:pt x="250" y="141"/>
                      <a:pt x="276" y="180"/>
                    </a:cubicBezTo>
                    <a:cubicBezTo>
                      <a:pt x="272" y="192"/>
                      <a:pt x="275" y="209"/>
                      <a:pt x="264" y="216"/>
                    </a:cubicBezTo>
                    <a:cubicBezTo>
                      <a:pt x="252" y="224"/>
                      <a:pt x="228" y="240"/>
                      <a:pt x="228" y="240"/>
                    </a:cubicBezTo>
                    <a:cubicBezTo>
                      <a:pt x="224" y="246"/>
                      <a:pt x="218" y="251"/>
                      <a:pt x="216" y="258"/>
                    </a:cubicBezTo>
                    <a:cubicBezTo>
                      <a:pt x="212" y="272"/>
                      <a:pt x="218" y="288"/>
                      <a:pt x="210" y="300"/>
                    </a:cubicBezTo>
                    <a:cubicBezTo>
                      <a:pt x="202" y="312"/>
                      <a:pt x="174" y="324"/>
                      <a:pt x="174" y="324"/>
                    </a:cubicBezTo>
                    <a:cubicBezTo>
                      <a:pt x="168" y="320"/>
                      <a:pt x="160" y="318"/>
                      <a:pt x="156" y="312"/>
                    </a:cubicBezTo>
                    <a:cubicBezTo>
                      <a:pt x="149" y="301"/>
                      <a:pt x="144" y="276"/>
                      <a:pt x="144" y="276"/>
                    </a:cubicBezTo>
                    <a:cubicBezTo>
                      <a:pt x="146" y="260"/>
                      <a:pt x="147" y="244"/>
                      <a:pt x="150" y="228"/>
                    </a:cubicBezTo>
                    <a:cubicBezTo>
                      <a:pt x="153" y="216"/>
                      <a:pt x="162" y="192"/>
                      <a:pt x="162" y="192"/>
                    </a:cubicBezTo>
                    <a:cubicBezTo>
                      <a:pt x="158" y="189"/>
                      <a:pt x="134" y="171"/>
                      <a:pt x="126" y="174"/>
                    </a:cubicBezTo>
                    <a:cubicBezTo>
                      <a:pt x="106" y="181"/>
                      <a:pt x="92" y="197"/>
                      <a:pt x="72" y="204"/>
                    </a:cubicBezTo>
                    <a:cubicBezTo>
                      <a:pt x="69" y="204"/>
                      <a:pt x="16" y="198"/>
                      <a:pt x="12" y="192"/>
                    </a:cubicBezTo>
                    <a:cubicBezTo>
                      <a:pt x="5" y="182"/>
                      <a:pt x="0" y="156"/>
                      <a:pt x="0" y="156"/>
                    </a:cubicBezTo>
                    <a:cubicBezTo>
                      <a:pt x="2" y="150"/>
                      <a:pt x="0" y="139"/>
                      <a:pt x="6" y="138"/>
                    </a:cubicBezTo>
                    <a:cubicBezTo>
                      <a:pt x="44" y="130"/>
                      <a:pt x="116" y="168"/>
                      <a:pt x="162" y="168"/>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a:p>
            </p:txBody>
          </p:sp>
        </p:grpSp>
        <p:grpSp>
          <p:nvGrpSpPr>
            <p:cNvPr id="24618" name="Group 670"/>
            <p:cNvGrpSpPr>
              <a:grpSpLocks/>
            </p:cNvGrpSpPr>
            <p:nvPr/>
          </p:nvGrpSpPr>
          <p:grpSpPr bwMode="auto">
            <a:xfrm rot="8057531">
              <a:off x="1855" y="3050"/>
              <a:ext cx="53" cy="44"/>
              <a:chOff x="2200" y="1310"/>
              <a:chExt cx="114" cy="112"/>
            </a:xfrm>
          </p:grpSpPr>
          <p:sp>
            <p:nvSpPr>
              <p:cNvPr id="24622" name="Oval 671"/>
              <p:cNvSpPr>
                <a:spLocks noChangeArrowheads="1"/>
              </p:cNvSpPr>
              <p:nvPr/>
            </p:nvSpPr>
            <p:spPr bwMode="auto">
              <a:xfrm>
                <a:off x="2200" y="1310"/>
                <a:ext cx="114" cy="112"/>
              </a:xfrm>
              <a:prstGeom prst="ellipse">
                <a:avLst/>
              </a:prstGeom>
              <a:solidFill>
                <a:srgbClr val="FFCC99"/>
              </a:solidFill>
              <a:ln w="9525">
                <a:solidFill>
                  <a:srgbClr val="993300"/>
                </a:solidFill>
                <a:round/>
                <a:headEnd/>
                <a:tailEnd/>
              </a:ln>
            </p:spPr>
            <p:txBody>
              <a:bodyPr rot="10800000" vert="eaVert" wrap="none" anchor="ctr"/>
              <a:lstStyle/>
              <a:p>
                <a:endParaRPr lang="en-US">
                  <a:latin typeface="Calibri" pitchFamily="34" charset="0"/>
                </a:endParaRPr>
              </a:p>
            </p:txBody>
          </p:sp>
          <p:sp>
            <p:nvSpPr>
              <p:cNvPr id="24623" name="Freeform 672"/>
              <p:cNvSpPr>
                <a:spLocks/>
              </p:cNvSpPr>
              <p:nvPr/>
            </p:nvSpPr>
            <p:spPr bwMode="auto">
              <a:xfrm>
                <a:off x="2228" y="1338"/>
                <a:ext cx="71" cy="64"/>
              </a:xfrm>
              <a:custGeom>
                <a:avLst/>
                <a:gdLst>
                  <a:gd name="T0" fmla="*/ 0 w 276"/>
                  <a:gd name="T1" fmla="*/ 0 h 324"/>
                  <a:gd name="T2" fmla="*/ 0 w 276"/>
                  <a:gd name="T3" fmla="*/ 0 h 324"/>
                  <a:gd name="T4" fmla="*/ 0 w 276"/>
                  <a:gd name="T5" fmla="*/ 0 h 324"/>
                  <a:gd name="T6" fmla="*/ 0 w 276"/>
                  <a:gd name="T7" fmla="*/ 0 h 324"/>
                  <a:gd name="T8" fmla="*/ 0 w 276"/>
                  <a:gd name="T9" fmla="*/ 0 h 324"/>
                  <a:gd name="T10" fmla="*/ 0 w 276"/>
                  <a:gd name="T11" fmla="*/ 0 h 324"/>
                  <a:gd name="T12" fmla="*/ 0 w 276"/>
                  <a:gd name="T13" fmla="*/ 0 h 324"/>
                  <a:gd name="T14" fmla="*/ 0 w 276"/>
                  <a:gd name="T15" fmla="*/ 0 h 324"/>
                  <a:gd name="T16" fmla="*/ 0 w 276"/>
                  <a:gd name="T17" fmla="*/ 0 h 324"/>
                  <a:gd name="T18" fmla="*/ 0 w 276"/>
                  <a:gd name="T19" fmla="*/ 0 h 324"/>
                  <a:gd name="T20" fmla="*/ 0 w 276"/>
                  <a:gd name="T21" fmla="*/ 0 h 324"/>
                  <a:gd name="T22" fmla="*/ 0 w 276"/>
                  <a:gd name="T23" fmla="*/ 0 h 324"/>
                  <a:gd name="T24" fmla="*/ 0 w 276"/>
                  <a:gd name="T25" fmla="*/ 0 h 324"/>
                  <a:gd name="T26" fmla="*/ 0 w 276"/>
                  <a:gd name="T27" fmla="*/ 0 h 324"/>
                  <a:gd name="T28" fmla="*/ 0 w 276"/>
                  <a:gd name="T29" fmla="*/ 0 h 324"/>
                  <a:gd name="T30" fmla="*/ 0 w 276"/>
                  <a:gd name="T31" fmla="*/ 0 h 324"/>
                  <a:gd name="T32" fmla="*/ 0 w 276"/>
                  <a:gd name="T33" fmla="*/ 0 h 324"/>
                  <a:gd name="T34" fmla="*/ 0 w 276"/>
                  <a:gd name="T35" fmla="*/ 0 h 324"/>
                  <a:gd name="T36" fmla="*/ 0 w 276"/>
                  <a:gd name="T37" fmla="*/ 0 h 324"/>
                  <a:gd name="T38" fmla="*/ 0 w 276"/>
                  <a:gd name="T39" fmla="*/ 0 h 324"/>
                  <a:gd name="T40" fmla="*/ 0 w 276"/>
                  <a:gd name="T41" fmla="*/ 0 h 324"/>
                  <a:gd name="T42" fmla="*/ 0 w 276"/>
                  <a:gd name="T43" fmla="*/ 0 h 324"/>
                  <a:gd name="T44" fmla="*/ 0 w 276"/>
                  <a:gd name="T45" fmla="*/ 0 h 3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6"/>
                  <a:gd name="T70" fmla="*/ 0 h 324"/>
                  <a:gd name="T71" fmla="*/ 276 w 276"/>
                  <a:gd name="T72" fmla="*/ 324 h 3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6" h="324">
                    <a:moveTo>
                      <a:pt x="162" y="168"/>
                    </a:moveTo>
                    <a:cubicBezTo>
                      <a:pt x="150" y="164"/>
                      <a:pt x="138" y="160"/>
                      <a:pt x="126" y="156"/>
                    </a:cubicBezTo>
                    <a:cubicBezTo>
                      <a:pt x="120" y="154"/>
                      <a:pt x="108" y="150"/>
                      <a:pt x="108" y="150"/>
                    </a:cubicBezTo>
                    <a:cubicBezTo>
                      <a:pt x="94" y="129"/>
                      <a:pt x="84" y="116"/>
                      <a:pt x="60" y="108"/>
                    </a:cubicBezTo>
                    <a:cubicBezTo>
                      <a:pt x="47" y="70"/>
                      <a:pt x="89" y="58"/>
                      <a:pt x="120" y="48"/>
                    </a:cubicBezTo>
                    <a:cubicBezTo>
                      <a:pt x="127" y="21"/>
                      <a:pt x="129" y="9"/>
                      <a:pt x="156" y="0"/>
                    </a:cubicBezTo>
                    <a:cubicBezTo>
                      <a:pt x="209" y="9"/>
                      <a:pt x="222" y="12"/>
                      <a:pt x="240" y="66"/>
                    </a:cubicBezTo>
                    <a:cubicBezTo>
                      <a:pt x="245" y="115"/>
                      <a:pt x="250" y="141"/>
                      <a:pt x="276" y="180"/>
                    </a:cubicBezTo>
                    <a:cubicBezTo>
                      <a:pt x="272" y="192"/>
                      <a:pt x="275" y="209"/>
                      <a:pt x="264" y="216"/>
                    </a:cubicBezTo>
                    <a:cubicBezTo>
                      <a:pt x="252" y="224"/>
                      <a:pt x="228" y="240"/>
                      <a:pt x="228" y="240"/>
                    </a:cubicBezTo>
                    <a:cubicBezTo>
                      <a:pt x="224" y="246"/>
                      <a:pt x="218" y="251"/>
                      <a:pt x="216" y="258"/>
                    </a:cubicBezTo>
                    <a:cubicBezTo>
                      <a:pt x="212" y="272"/>
                      <a:pt x="218" y="288"/>
                      <a:pt x="210" y="300"/>
                    </a:cubicBezTo>
                    <a:cubicBezTo>
                      <a:pt x="202" y="312"/>
                      <a:pt x="174" y="324"/>
                      <a:pt x="174" y="324"/>
                    </a:cubicBezTo>
                    <a:cubicBezTo>
                      <a:pt x="168" y="320"/>
                      <a:pt x="160" y="318"/>
                      <a:pt x="156" y="312"/>
                    </a:cubicBezTo>
                    <a:cubicBezTo>
                      <a:pt x="149" y="301"/>
                      <a:pt x="144" y="276"/>
                      <a:pt x="144" y="276"/>
                    </a:cubicBezTo>
                    <a:cubicBezTo>
                      <a:pt x="146" y="260"/>
                      <a:pt x="147" y="244"/>
                      <a:pt x="150" y="228"/>
                    </a:cubicBezTo>
                    <a:cubicBezTo>
                      <a:pt x="153" y="216"/>
                      <a:pt x="162" y="192"/>
                      <a:pt x="162" y="192"/>
                    </a:cubicBezTo>
                    <a:cubicBezTo>
                      <a:pt x="158" y="189"/>
                      <a:pt x="134" y="171"/>
                      <a:pt x="126" y="174"/>
                    </a:cubicBezTo>
                    <a:cubicBezTo>
                      <a:pt x="106" y="181"/>
                      <a:pt x="92" y="197"/>
                      <a:pt x="72" y="204"/>
                    </a:cubicBezTo>
                    <a:cubicBezTo>
                      <a:pt x="69" y="204"/>
                      <a:pt x="16" y="198"/>
                      <a:pt x="12" y="192"/>
                    </a:cubicBezTo>
                    <a:cubicBezTo>
                      <a:pt x="5" y="182"/>
                      <a:pt x="0" y="156"/>
                      <a:pt x="0" y="156"/>
                    </a:cubicBezTo>
                    <a:cubicBezTo>
                      <a:pt x="2" y="150"/>
                      <a:pt x="0" y="139"/>
                      <a:pt x="6" y="138"/>
                    </a:cubicBezTo>
                    <a:cubicBezTo>
                      <a:pt x="44" y="130"/>
                      <a:pt x="116" y="168"/>
                      <a:pt x="162" y="168"/>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a:p>
            </p:txBody>
          </p:sp>
        </p:grpSp>
        <p:grpSp>
          <p:nvGrpSpPr>
            <p:cNvPr id="24619" name="Group 670"/>
            <p:cNvGrpSpPr>
              <a:grpSpLocks/>
            </p:cNvGrpSpPr>
            <p:nvPr/>
          </p:nvGrpSpPr>
          <p:grpSpPr bwMode="auto">
            <a:xfrm rot="8057531">
              <a:off x="1814" y="3271"/>
              <a:ext cx="113" cy="113"/>
              <a:chOff x="2200" y="1310"/>
              <a:chExt cx="114" cy="112"/>
            </a:xfrm>
          </p:grpSpPr>
          <p:sp>
            <p:nvSpPr>
              <p:cNvPr id="24620" name="Oval 671"/>
              <p:cNvSpPr>
                <a:spLocks noChangeArrowheads="1"/>
              </p:cNvSpPr>
              <p:nvPr/>
            </p:nvSpPr>
            <p:spPr bwMode="auto">
              <a:xfrm>
                <a:off x="2200" y="1310"/>
                <a:ext cx="114" cy="112"/>
              </a:xfrm>
              <a:prstGeom prst="ellipse">
                <a:avLst/>
              </a:prstGeom>
              <a:solidFill>
                <a:srgbClr val="FFCC99"/>
              </a:solidFill>
              <a:ln w="9525">
                <a:solidFill>
                  <a:srgbClr val="993300"/>
                </a:solidFill>
                <a:round/>
                <a:headEnd/>
                <a:tailEnd/>
              </a:ln>
            </p:spPr>
            <p:txBody>
              <a:bodyPr rot="10800000" vert="eaVert" wrap="none" anchor="ctr"/>
              <a:lstStyle/>
              <a:p>
                <a:endParaRPr lang="en-US">
                  <a:latin typeface="Calibri" pitchFamily="34" charset="0"/>
                </a:endParaRPr>
              </a:p>
            </p:txBody>
          </p:sp>
          <p:sp>
            <p:nvSpPr>
              <p:cNvPr id="24621" name="Freeform 672"/>
              <p:cNvSpPr>
                <a:spLocks/>
              </p:cNvSpPr>
              <p:nvPr/>
            </p:nvSpPr>
            <p:spPr bwMode="auto">
              <a:xfrm>
                <a:off x="2228" y="1338"/>
                <a:ext cx="71" cy="64"/>
              </a:xfrm>
              <a:custGeom>
                <a:avLst/>
                <a:gdLst>
                  <a:gd name="T0" fmla="*/ 0 w 276"/>
                  <a:gd name="T1" fmla="*/ 0 h 324"/>
                  <a:gd name="T2" fmla="*/ 0 w 276"/>
                  <a:gd name="T3" fmla="*/ 0 h 324"/>
                  <a:gd name="T4" fmla="*/ 0 w 276"/>
                  <a:gd name="T5" fmla="*/ 0 h 324"/>
                  <a:gd name="T6" fmla="*/ 0 w 276"/>
                  <a:gd name="T7" fmla="*/ 0 h 324"/>
                  <a:gd name="T8" fmla="*/ 0 w 276"/>
                  <a:gd name="T9" fmla="*/ 0 h 324"/>
                  <a:gd name="T10" fmla="*/ 0 w 276"/>
                  <a:gd name="T11" fmla="*/ 0 h 324"/>
                  <a:gd name="T12" fmla="*/ 0 w 276"/>
                  <a:gd name="T13" fmla="*/ 0 h 324"/>
                  <a:gd name="T14" fmla="*/ 0 w 276"/>
                  <a:gd name="T15" fmla="*/ 0 h 324"/>
                  <a:gd name="T16" fmla="*/ 0 w 276"/>
                  <a:gd name="T17" fmla="*/ 0 h 324"/>
                  <a:gd name="T18" fmla="*/ 0 w 276"/>
                  <a:gd name="T19" fmla="*/ 0 h 324"/>
                  <a:gd name="T20" fmla="*/ 0 w 276"/>
                  <a:gd name="T21" fmla="*/ 0 h 324"/>
                  <a:gd name="T22" fmla="*/ 0 w 276"/>
                  <a:gd name="T23" fmla="*/ 0 h 324"/>
                  <a:gd name="T24" fmla="*/ 0 w 276"/>
                  <a:gd name="T25" fmla="*/ 0 h 324"/>
                  <a:gd name="T26" fmla="*/ 0 w 276"/>
                  <a:gd name="T27" fmla="*/ 0 h 324"/>
                  <a:gd name="T28" fmla="*/ 0 w 276"/>
                  <a:gd name="T29" fmla="*/ 0 h 324"/>
                  <a:gd name="T30" fmla="*/ 0 w 276"/>
                  <a:gd name="T31" fmla="*/ 0 h 324"/>
                  <a:gd name="T32" fmla="*/ 0 w 276"/>
                  <a:gd name="T33" fmla="*/ 0 h 324"/>
                  <a:gd name="T34" fmla="*/ 0 w 276"/>
                  <a:gd name="T35" fmla="*/ 0 h 324"/>
                  <a:gd name="T36" fmla="*/ 0 w 276"/>
                  <a:gd name="T37" fmla="*/ 0 h 324"/>
                  <a:gd name="T38" fmla="*/ 0 w 276"/>
                  <a:gd name="T39" fmla="*/ 0 h 324"/>
                  <a:gd name="T40" fmla="*/ 0 w 276"/>
                  <a:gd name="T41" fmla="*/ 0 h 324"/>
                  <a:gd name="T42" fmla="*/ 0 w 276"/>
                  <a:gd name="T43" fmla="*/ 0 h 324"/>
                  <a:gd name="T44" fmla="*/ 0 w 276"/>
                  <a:gd name="T45" fmla="*/ 0 h 3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6"/>
                  <a:gd name="T70" fmla="*/ 0 h 324"/>
                  <a:gd name="T71" fmla="*/ 276 w 276"/>
                  <a:gd name="T72" fmla="*/ 324 h 3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6" h="324">
                    <a:moveTo>
                      <a:pt x="162" y="168"/>
                    </a:moveTo>
                    <a:cubicBezTo>
                      <a:pt x="150" y="164"/>
                      <a:pt x="138" y="160"/>
                      <a:pt x="126" y="156"/>
                    </a:cubicBezTo>
                    <a:cubicBezTo>
                      <a:pt x="120" y="154"/>
                      <a:pt x="108" y="150"/>
                      <a:pt x="108" y="150"/>
                    </a:cubicBezTo>
                    <a:cubicBezTo>
                      <a:pt x="94" y="129"/>
                      <a:pt x="84" y="116"/>
                      <a:pt x="60" y="108"/>
                    </a:cubicBezTo>
                    <a:cubicBezTo>
                      <a:pt x="47" y="70"/>
                      <a:pt x="89" y="58"/>
                      <a:pt x="120" y="48"/>
                    </a:cubicBezTo>
                    <a:cubicBezTo>
                      <a:pt x="127" y="21"/>
                      <a:pt x="129" y="9"/>
                      <a:pt x="156" y="0"/>
                    </a:cubicBezTo>
                    <a:cubicBezTo>
                      <a:pt x="209" y="9"/>
                      <a:pt x="222" y="12"/>
                      <a:pt x="240" y="66"/>
                    </a:cubicBezTo>
                    <a:cubicBezTo>
                      <a:pt x="245" y="115"/>
                      <a:pt x="250" y="141"/>
                      <a:pt x="276" y="180"/>
                    </a:cubicBezTo>
                    <a:cubicBezTo>
                      <a:pt x="272" y="192"/>
                      <a:pt x="275" y="209"/>
                      <a:pt x="264" y="216"/>
                    </a:cubicBezTo>
                    <a:cubicBezTo>
                      <a:pt x="252" y="224"/>
                      <a:pt x="228" y="240"/>
                      <a:pt x="228" y="240"/>
                    </a:cubicBezTo>
                    <a:cubicBezTo>
                      <a:pt x="224" y="246"/>
                      <a:pt x="218" y="251"/>
                      <a:pt x="216" y="258"/>
                    </a:cubicBezTo>
                    <a:cubicBezTo>
                      <a:pt x="212" y="272"/>
                      <a:pt x="218" y="288"/>
                      <a:pt x="210" y="300"/>
                    </a:cubicBezTo>
                    <a:cubicBezTo>
                      <a:pt x="202" y="312"/>
                      <a:pt x="174" y="324"/>
                      <a:pt x="174" y="324"/>
                    </a:cubicBezTo>
                    <a:cubicBezTo>
                      <a:pt x="168" y="320"/>
                      <a:pt x="160" y="318"/>
                      <a:pt x="156" y="312"/>
                    </a:cubicBezTo>
                    <a:cubicBezTo>
                      <a:pt x="149" y="301"/>
                      <a:pt x="144" y="276"/>
                      <a:pt x="144" y="276"/>
                    </a:cubicBezTo>
                    <a:cubicBezTo>
                      <a:pt x="146" y="260"/>
                      <a:pt x="147" y="244"/>
                      <a:pt x="150" y="228"/>
                    </a:cubicBezTo>
                    <a:cubicBezTo>
                      <a:pt x="153" y="216"/>
                      <a:pt x="162" y="192"/>
                      <a:pt x="162" y="192"/>
                    </a:cubicBezTo>
                    <a:cubicBezTo>
                      <a:pt x="158" y="189"/>
                      <a:pt x="134" y="171"/>
                      <a:pt x="126" y="174"/>
                    </a:cubicBezTo>
                    <a:cubicBezTo>
                      <a:pt x="106" y="181"/>
                      <a:pt x="92" y="197"/>
                      <a:pt x="72" y="204"/>
                    </a:cubicBezTo>
                    <a:cubicBezTo>
                      <a:pt x="69" y="204"/>
                      <a:pt x="16" y="198"/>
                      <a:pt x="12" y="192"/>
                    </a:cubicBezTo>
                    <a:cubicBezTo>
                      <a:pt x="5" y="182"/>
                      <a:pt x="0" y="156"/>
                      <a:pt x="0" y="156"/>
                    </a:cubicBezTo>
                    <a:cubicBezTo>
                      <a:pt x="2" y="150"/>
                      <a:pt x="0" y="139"/>
                      <a:pt x="6" y="138"/>
                    </a:cubicBezTo>
                    <a:cubicBezTo>
                      <a:pt x="44" y="130"/>
                      <a:pt x="116" y="168"/>
                      <a:pt x="162" y="168"/>
                    </a:cubicBezTo>
                    <a:close/>
                  </a:path>
                </a:pathLst>
              </a:custGeom>
              <a:solidFill>
                <a:srgbClr val="33330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a:p>
            </p:txBody>
          </p:sp>
        </p:grpSp>
      </p:grpSp>
      <p:sp>
        <p:nvSpPr>
          <p:cNvPr id="1046" name="TextBox 1045"/>
          <p:cNvSpPr txBox="1"/>
          <p:nvPr/>
        </p:nvSpPr>
        <p:spPr>
          <a:xfrm>
            <a:off x="514753" y="76200"/>
            <a:ext cx="8291512" cy="769441"/>
          </a:xfrm>
          <a:prstGeom prst="rect">
            <a:avLst/>
          </a:prstGeom>
          <a:noFill/>
        </p:spPr>
        <p:txBody>
          <a:bodyPr wrap="square" rtlCol="0">
            <a:spAutoFit/>
          </a:bodyPr>
          <a:lstStyle/>
          <a:p>
            <a:r>
              <a:rPr lang="en-US" sz="4400" b="1" dirty="0" smtClean="0"/>
              <a:t>In-Cabin Exposure Modelling</a:t>
            </a:r>
            <a:endParaRPr lang="en-US" sz="4400" b="1" dirty="0"/>
          </a:p>
        </p:txBody>
      </p:sp>
    </p:spTree>
    <p:extLst>
      <p:ext uri="{BB962C8B-B14F-4D97-AF65-F5344CB8AC3E}">
        <p14:creationId xmlns:p14="http://schemas.microsoft.com/office/powerpoint/2010/main" val="2398611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8955"/>
                                        </p:tgtEl>
                                        <p:attrNameLst>
                                          <p:attrName>style.visibility</p:attrName>
                                        </p:attrNameLst>
                                      </p:cBhvr>
                                      <p:to>
                                        <p:strVal val="visible"/>
                                      </p:to>
                                    </p:set>
                                    <p:animEffect transition="in" filter="wipe(left)">
                                      <p:cBhvr>
                                        <p:cTn id="13" dur="500"/>
                                        <p:tgtEl>
                                          <p:spTgt spid="38955"/>
                                        </p:tgtEl>
                                      </p:cBhvr>
                                    </p:animEffect>
                                  </p:child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0"/>
                                          </p:stCondLst>
                                        </p:cTn>
                                        <p:tgtEl>
                                          <p:spTgt spid="225809"/>
                                        </p:tgtEl>
                                        <p:attrNameLst>
                                          <p:attrName>style.visibility</p:attrName>
                                        </p:attrNameLst>
                                      </p:cBhvr>
                                      <p:to>
                                        <p:strVal val="visible"/>
                                      </p:to>
                                    </p:set>
                                  </p:childTnLst>
                                </p:cTn>
                              </p:par>
                              <p:par>
                                <p:cTn id="17" presetID="0" presetClass="path" presetSubtype="0" accel="50000" decel="50000" fill="hold" nodeType="withEffect">
                                  <p:stCondLst>
                                    <p:cond delay="0"/>
                                  </p:stCondLst>
                                  <p:childTnLst>
                                    <p:animMotion origin="layout" path="M -2.5E-6 0.01133 L 0.25209 0.01664 " pathEditMode="relative" rAng="0" ptsTypes="AA">
                                      <p:cBhvr>
                                        <p:cTn id="18" dur="2000" fill="hold"/>
                                        <p:tgtEl>
                                          <p:spTgt spid="225809"/>
                                        </p:tgtEl>
                                        <p:attrNameLst>
                                          <p:attrName>ppt_x</p:attrName>
                                          <p:attrName>ppt_y</p:attrName>
                                        </p:attrNameLst>
                                      </p:cBhvr>
                                      <p:rCtr x="12600" y="300"/>
                                    </p:animMotion>
                                  </p:childTnLst>
                                </p:cTn>
                              </p:par>
                            </p:childTnLst>
                          </p:cTn>
                        </p:par>
                        <p:par>
                          <p:cTn id="19" fill="hold" nodeType="afterGroup">
                            <p:stCondLst>
                              <p:cond delay="2500"/>
                            </p:stCondLst>
                            <p:childTnLst>
                              <p:par>
                                <p:cTn id="20" presetID="22" presetClass="entr" presetSubtype="1" fill="hold" nodeType="afterEffect">
                                  <p:stCondLst>
                                    <p:cond delay="0"/>
                                  </p:stCondLst>
                                  <p:childTnLst>
                                    <p:set>
                                      <p:cBhvr>
                                        <p:cTn id="21" dur="1" fill="hold">
                                          <p:stCondLst>
                                            <p:cond delay="0"/>
                                          </p:stCondLst>
                                        </p:cTn>
                                        <p:tgtEl>
                                          <p:spTgt spid="39639"/>
                                        </p:tgtEl>
                                        <p:attrNameLst>
                                          <p:attrName>style.visibility</p:attrName>
                                        </p:attrNameLst>
                                      </p:cBhvr>
                                      <p:to>
                                        <p:strVal val="visible"/>
                                      </p:to>
                                    </p:set>
                                    <p:animEffect transition="in" filter="wipe(up)">
                                      <p:cBhvr>
                                        <p:cTn id="22" dur="500"/>
                                        <p:tgtEl>
                                          <p:spTgt spid="3963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225809"/>
                                        </p:tgtEl>
                                        <p:attrNameLst>
                                          <p:attrName>style.visibility</p:attrName>
                                        </p:attrNameLst>
                                      </p:cBhvr>
                                      <p:to>
                                        <p:strVal val="hidden"/>
                                      </p:to>
                                    </p:set>
                                  </p:childTnLst>
                                </p:cTn>
                              </p:par>
                              <p:par>
                                <p:cTn id="27" presetID="22" presetClass="entr" presetSubtype="8" fill="hold" grpId="0" nodeType="withEffect">
                                  <p:stCondLst>
                                    <p:cond delay="0"/>
                                  </p:stCondLst>
                                  <p:childTnLst>
                                    <p:set>
                                      <p:cBhvr>
                                        <p:cTn id="28" dur="1" fill="hold">
                                          <p:stCondLst>
                                            <p:cond delay="0"/>
                                          </p:stCondLst>
                                        </p:cTn>
                                        <p:tgtEl>
                                          <p:spTgt spid="37705"/>
                                        </p:tgtEl>
                                        <p:attrNameLst>
                                          <p:attrName>style.visibility</p:attrName>
                                        </p:attrNameLst>
                                      </p:cBhvr>
                                      <p:to>
                                        <p:strVal val="visible"/>
                                      </p:to>
                                    </p:set>
                                    <p:animEffect transition="in" filter="wipe(left)">
                                      <p:cBhvr>
                                        <p:cTn id="29" dur="500"/>
                                        <p:tgtEl>
                                          <p:spTgt spid="37705"/>
                                        </p:tgtEl>
                                      </p:cBhvr>
                                    </p:animEffect>
                                  </p:childTnLst>
                                </p:cTn>
                              </p:par>
                            </p:childTnLst>
                          </p:cTn>
                        </p:par>
                        <p:par>
                          <p:cTn id="30" fill="hold" nodeType="afterGroup">
                            <p:stCondLst>
                              <p:cond delay="500"/>
                            </p:stCondLst>
                            <p:childTnLst>
                              <p:par>
                                <p:cTn id="31" presetID="63" presetClass="path" presetSubtype="0" accel="50000" decel="50000" fill="hold" nodeType="afterEffect">
                                  <p:stCondLst>
                                    <p:cond delay="0"/>
                                  </p:stCondLst>
                                  <p:childTnLst>
                                    <p:animMotion origin="layout" path="M 0 0  L 0.25 0  E" pathEditMode="relative" ptsTypes="">
                                      <p:cBhvr>
                                        <p:cTn id="32" dur="2000" fill="hold"/>
                                        <p:tgtEl>
                                          <p:spTgt spid="10"/>
                                        </p:tgtEl>
                                        <p:attrNameLst>
                                          <p:attrName>ppt_x</p:attrName>
                                          <p:attrName>ppt_y</p:attrName>
                                        </p:attrNameLst>
                                      </p:cBhvr>
                                    </p:animMotion>
                                  </p:childTnLst>
                                </p:cTn>
                              </p:par>
                            </p:childTnLst>
                          </p:cTn>
                        </p:par>
                        <p:par>
                          <p:cTn id="33" fill="hold" nodeType="afterGroup">
                            <p:stCondLst>
                              <p:cond delay="2500"/>
                            </p:stCondLst>
                            <p:childTnLst>
                              <p:par>
                                <p:cTn id="34" presetID="22" presetClass="entr" presetSubtype="8" fill="hold" nodeType="afterEffect">
                                  <p:stCondLst>
                                    <p:cond delay="0"/>
                                  </p:stCondLst>
                                  <p:childTnLst>
                                    <p:set>
                                      <p:cBhvr>
                                        <p:cTn id="35" dur="1" fill="hold">
                                          <p:stCondLst>
                                            <p:cond delay="0"/>
                                          </p:stCondLst>
                                        </p:cTn>
                                        <p:tgtEl>
                                          <p:spTgt spid="39637"/>
                                        </p:tgtEl>
                                        <p:attrNameLst>
                                          <p:attrName>style.visibility</p:attrName>
                                        </p:attrNameLst>
                                      </p:cBhvr>
                                      <p:to>
                                        <p:strVal val="visible"/>
                                      </p:to>
                                    </p:set>
                                    <p:animEffect transition="in" filter="wipe(left)">
                                      <p:cBhvr>
                                        <p:cTn id="36" dur="500"/>
                                        <p:tgtEl>
                                          <p:spTgt spid="39637"/>
                                        </p:tgtEl>
                                      </p:cBhvr>
                                    </p:animEffect>
                                  </p:childTnLst>
                                </p:cTn>
                              </p:par>
                              <p:par>
                                <p:cTn id="37" presetID="1" presetClass="exit" presetSubtype="0" fill="hold"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5948"/>
                                        </p:tgtEl>
                                        <p:attrNameLst>
                                          <p:attrName>style.visibility</p:attrName>
                                        </p:attrNameLst>
                                      </p:cBhvr>
                                      <p:to>
                                        <p:strVal val="visible"/>
                                      </p:to>
                                    </p:set>
                                  </p:childTnLst>
                                </p:cTn>
                              </p:par>
                            </p:childTnLst>
                          </p:cTn>
                        </p:par>
                        <p:par>
                          <p:cTn id="45" fill="hold" nodeType="afterGroup">
                            <p:stCondLst>
                              <p:cond delay="0"/>
                            </p:stCondLst>
                            <p:childTnLst>
                              <p:par>
                                <p:cTn id="46" presetID="63" presetClass="path" presetSubtype="0" accel="50000" decel="50000" fill="hold" nodeType="afterEffect">
                                  <p:stCondLst>
                                    <p:cond delay="0"/>
                                  </p:stCondLst>
                                  <p:childTnLst>
                                    <p:animMotion origin="layout" path="M 4.16667E-6 3.33333E-6 L 0.0835 -0.00232 " pathEditMode="relative" rAng="0" ptsTypes="AA">
                                      <p:cBhvr>
                                        <p:cTn id="47" dur="2000" fill="hold"/>
                                        <p:tgtEl>
                                          <p:spTgt spid="225948"/>
                                        </p:tgtEl>
                                        <p:attrNameLst>
                                          <p:attrName>ppt_x</p:attrName>
                                          <p:attrName>ppt_y</p:attrName>
                                        </p:attrNameLst>
                                      </p:cBhvr>
                                      <p:rCtr x="4200" y="-100"/>
                                    </p:animMotion>
                                  </p:childTnLst>
                                </p:cTn>
                              </p:par>
                            </p:childTnLst>
                          </p:cTn>
                        </p:par>
                        <p:par>
                          <p:cTn id="48" fill="hold" nodeType="afterGroup">
                            <p:stCondLst>
                              <p:cond delay="2000"/>
                            </p:stCondLst>
                            <p:childTnLst>
                              <p:par>
                                <p:cTn id="49" presetID="22" presetClass="entr" presetSubtype="4" fill="hold" nodeType="afterEffect">
                                  <p:stCondLst>
                                    <p:cond delay="0"/>
                                  </p:stCondLst>
                                  <p:childTnLst>
                                    <p:set>
                                      <p:cBhvr>
                                        <p:cTn id="50" dur="1" fill="hold">
                                          <p:stCondLst>
                                            <p:cond delay="0"/>
                                          </p:stCondLst>
                                        </p:cTn>
                                        <p:tgtEl>
                                          <p:spTgt spid="39640"/>
                                        </p:tgtEl>
                                        <p:attrNameLst>
                                          <p:attrName>style.visibility</p:attrName>
                                        </p:attrNameLst>
                                      </p:cBhvr>
                                      <p:to>
                                        <p:strVal val="visible"/>
                                      </p:to>
                                    </p:set>
                                    <p:animEffect transition="in" filter="wipe(down)">
                                      <p:cBhvr>
                                        <p:cTn id="51" dur="500"/>
                                        <p:tgtEl>
                                          <p:spTgt spid="3964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xit" presetSubtype="0" fill="hold" nodeType="clickEffect">
                                  <p:stCondLst>
                                    <p:cond delay="0"/>
                                  </p:stCondLst>
                                  <p:childTnLst>
                                    <p:set>
                                      <p:cBhvr>
                                        <p:cTn id="55" dur="1" fill="hold">
                                          <p:stCondLst>
                                            <p:cond delay="0"/>
                                          </p:stCondLst>
                                        </p:cTn>
                                        <p:tgtEl>
                                          <p:spTgt spid="25"/>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225948"/>
                                        </p:tgtEl>
                                        <p:attrNameLst>
                                          <p:attrName>style.visibility</p:attrName>
                                        </p:attrNameLst>
                                      </p:cBhvr>
                                      <p:to>
                                        <p:strVal val="hidden"/>
                                      </p:to>
                                    </p:set>
                                  </p:childTnLst>
                                </p:cTn>
                              </p:par>
                            </p:childTnLst>
                          </p:cTn>
                        </p:par>
                        <p:par>
                          <p:cTn id="58" fill="hold" nodeType="afterGroup">
                            <p:stCondLst>
                              <p:cond delay="0"/>
                            </p:stCondLst>
                            <p:childTnLst>
                              <p:par>
                                <p:cTn id="59" presetID="2" presetClass="entr" presetSubtype="8"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1000" fill="hold"/>
                                        <p:tgtEl>
                                          <p:spTgt spid="9"/>
                                        </p:tgtEl>
                                        <p:attrNameLst>
                                          <p:attrName>ppt_x</p:attrName>
                                        </p:attrNameLst>
                                      </p:cBhvr>
                                      <p:tavLst>
                                        <p:tav tm="0">
                                          <p:val>
                                            <p:strVal val="0-#ppt_w/2"/>
                                          </p:val>
                                        </p:tav>
                                        <p:tav tm="100000">
                                          <p:val>
                                            <p:strVal val="#ppt_x"/>
                                          </p:val>
                                        </p:tav>
                                      </p:tavLst>
                                    </p:anim>
                                    <p:anim calcmode="lin" valueType="num">
                                      <p:cBhvr additive="base">
                                        <p:cTn id="62" dur="1000" fill="hold"/>
                                        <p:tgtEl>
                                          <p:spTgt spid="9"/>
                                        </p:tgtEl>
                                        <p:attrNameLst>
                                          <p:attrName>ppt_y</p:attrName>
                                        </p:attrNameLst>
                                      </p:cBhvr>
                                      <p:tavLst>
                                        <p:tav tm="0">
                                          <p:val>
                                            <p:strVal val="#ppt_y"/>
                                          </p:val>
                                        </p:tav>
                                        <p:tav tm="100000">
                                          <p:val>
                                            <p:strVal val="#ppt_y"/>
                                          </p:val>
                                        </p:tav>
                                      </p:tavLst>
                                    </p:anim>
                                  </p:childTnLst>
                                </p:cTn>
                              </p:par>
                            </p:childTnLst>
                          </p:cTn>
                        </p:par>
                        <p:par>
                          <p:cTn id="63" fill="hold" nodeType="afterGroup">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39184"/>
                                        </p:tgtEl>
                                        <p:attrNameLst>
                                          <p:attrName>style.visibility</p:attrName>
                                        </p:attrNameLst>
                                      </p:cBhvr>
                                      <p:to>
                                        <p:strVal val="visible"/>
                                      </p:to>
                                    </p:set>
                                    <p:animEffect transition="in" filter="wipe(left)">
                                      <p:cBhvr>
                                        <p:cTn id="66" dur="500"/>
                                        <p:tgtEl>
                                          <p:spTgt spid="39184"/>
                                        </p:tgtEl>
                                      </p:cBhvr>
                                    </p:animEffect>
                                  </p:childTnLst>
                                </p:cTn>
                              </p:par>
                              <p:par>
                                <p:cTn id="67" presetID="1" presetClass="entr" presetSubtype="0" fill="hold" nodeType="withEffect">
                                  <p:stCondLst>
                                    <p:cond delay="0"/>
                                  </p:stCondLst>
                                  <p:childTnLst>
                                    <p:set>
                                      <p:cBhvr>
                                        <p:cTn id="68" dur="1" fill="hold">
                                          <p:stCondLst>
                                            <p:cond delay="0"/>
                                          </p:stCondLst>
                                        </p:cTn>
                                        <p:tgtEl>
                                          <p:spTgt spid="39622"/>
                                        </p:tgtEl>
                                        <p:attrNameLst>
                                          <p:attrName>style.visibility</p:attrName>
                                        </p:attrNameLst>
                                      </p:cBhvr>
                                      <p:to>
                                        <p:strVal val="visible"/>
                                      </p:to>
                                    </p:set>
                                  </p:childTnLst>
                                </p:cTn>
                              </p:par>
                              <p:par>
                                <p:cTn id="69" presetID="0" presetClass="path" presetSubtype="0" accel="50000" decel="50000" fill="hold" nodeType="withEffect">
                                  <p:stCondLst>
                                    <p:cond delay="0"/>
                                  </p:stCondLst>
                                  <p:childTnLst>
                                    <p:animMotion origin="layout" path="M 5.55556E-7 -2.31214E-7 C 0.01528 -0.0037 0.02674 -0.00694 0.04288 -0.00856 C 0.05625 -0.01203 0.06962 -0.01781 0.08247 -0.02336 C 0.08698 -0.02521 0.09271 -0.02659 0.09688 -0.0296 C 0.09896 -0.03099 0.10122 -0.03214 0.10313 -0.03399 C 0.10434 -0.03515 0.10503 -0.03723 0.10642 -0.03815 C 0.11701 -0.04648 0.10503 -0.03284 0.1158 -0.0444 C 0.12118 -0.05018 0.11719 -0.0474 0.12222 -0.05503 C 0.1283 -0.06428 0.13507 -0.07376 0.14288 -0.08047 C 0.14948 -0.09388 0.15816 -0.10544 0.16823 -0.11422 C 0.17222 -0.1311 0.16615 -0.11191 0.17465 -0.12278 C 0.17587 -0.1244 0.17517 -0.12717 0.17622 -0.12902 C 0.17847 -0.13295 0.1842 -0.13966 0.1842 -0.13966 C 0.18663 -0.1496 0.1941 -0.15422 0.2 -0.1607 C 0.20677 -0.1681 0.21007 -0.17781 0.21753 -0.18405 C 0.22483 -0.19862 0.23507 -0.20232 0.24757 -0.20509 C 0.29757 -0.20347 0.34705 -0.20047 0.39688 -0.20301 C 0.41632 -0.20139 0.42118 -0.20717 0.43177 -0.19237 C 0.4342 -0.18289 0.43698 -0.18474 0.44132 -0.17758 C 0.44253 -0.17573 0.44306 -0.17295 0.44444 -0.17133 C 0.44566 -0.16995 0.44757 -0.16995 0.44913 -0.16925 C 0.45972 -0.15584 0.44427 -0.17434 0.45712 -0.16278 C 0.45903 -0.16116 0.46007 -0.15792 0.46198 -0.15654 C 0.46493 -0.15446 0.47135 -0.15237 0.47135 -0.15237 C 0.48073 -0.13989 0.47726 -0.1459 0.48247 -0.1355 C 0.48194 -0.12625 0.48177 -0.117 0.4809 -0.10798 C 0.47969 -0.09411 0.47396 -0.08116 0.47135 -0.06775 C 0.46667 -0.0437 0.4724 -0.06752 0.46823 -0.05087 C 0.4658 -0.03122 0.46424 -0.01133 0.46198 0.00832 C 0.4599 0.02682 0.45955 0.04531 0.44913 0.05919 C 0.44635 0.07028 0.43681 0.07653 0.42865 0.08023 C 0.42448 0.08554 0.42118 0.08855 0.4158 0.09086 C 0.40938 0.09641 0.40625 0.10427 0.39983 0.10982 C 0.39774 0.11422 0.3967 0.11745 0.3934 0.12046 C 0.39063 0.12346 0.3842 0.12878 0.3842 0.12878 C 0.375 0.14635 0.38681 0.12508 0.37622 0.13942 C 0.36545 0.15375 0.38142 0.13803 0.36806 0.15005 C 0.36042 0.16578 0.37101 0.14659 0.35868 0.16046 C 0.35712 0.16208 0.35694 0.16508 0.35538 0.16693 C 0.35313 0.17017 0.35 0.17225 0.34757 0.17526 C 0.29983 0.17433 0.24323 0.16786 0.19358 0.17317 C 0.18628 0.17641 0.18125 0.17803 0.17309 0.17965 C 0.14219 0.17803 0.14392 0.18104 0.12535 0.17317 C 0.12431 0.17109 0.12378 0.16832 0.12222 0.16693 C 0.11806 0.16346 0.10799 0.16046 0.10313 0.15838 C 0.08507 0.14265 0.06736 0.14289 0.04757 0.13317 C 0.0408 0.12994 0.03559 0.12554 0.02865 0.12254 C 0.02708 0.12185 0.02378 0.12046 0.02378 0.12046 C 0.0184 0.11283 0.02205 0.11676 0.01111 0.1119 C 0.00625 0.10982 0.00347 0.10381 -0.00156 0.10127 C -0.02257 0.10289 -0.04184 0.10566 -0.06198 0.09711 C -0.06719 0.07653 -0.06302 0.05433 -0.06823 0.03375 C -0.06771 0.02589 -0.07101 0.01572 -0.06667 0.0104 C -0.06285 0.00554 -0.05608 0.01248 -0.05087 0.01248 C -0.04653 0.01248 -0.04236 0.01109 -0.03802 0.0104 C -0.02587 0.00624 -0.0125 -2.31214E-7 5.55556E-7 -2.31214E-7 Z " pathEditMode="relative" ptsTypes="ffffffffffffffffffffffffffffffffffffffffffffffffffffffff">
                                      <p:cBhvr>
                                        <p:cTn id="70" dur="3000" fill="hold"/>
                                        <p:tgtEl>
                                          <p:spTgt spid="39622"/>
                                        </p:tgtEl>
                                        <p:attrNameLst>
                                          <p:attrName>ppt_x</p:attrName>
                                          <p:attrName>ppt_y</p:attrName>
                                        </p:attrNameLst>
                                      </p:cBhvr>
                                    </p:animMotion>
                                  </p:childTnLst>
                                </p:cTn>
                              </p:par>
                            </p:childTnLst>
                          </p:cTn>
                        </p:par>
                        <p:par>
                          <p:cTn id="71" fill="hold" nodeType="afterGroup">
                            <p:stCondLst>
                              <p:cond delay="4000"/>
                            </p:stCondLst>
                            <p:childTnLst>
                              <p:par>
                                <p:cTn id="72" presetID="22" presetClass="entr" presetSubtype="2" fill="hold" nodeType="afterEffect">
                                  <p:stCondLst>
                                    <p:cond delay="0"/>
                                  </p:stCondLst>
                                  <p:childTnLst>
                                    <p:set>
                                      <p:cBhvr>
                                        <p:cTn id="73" dur="1" fill="hold">
                                          <p:stCondLst>
                                            <p:cond delay="0"/>
                                          </p:stCondLst>
                                        </p:cTn>
                                        <p:tgtEl>
                                          <p:spTgt spid="39638"/>
                                        </p:tgtEl>
                                        <p:attrNameLst>
                                          <p:attrName>style.visibility</p:attrName>
                                        </p:attrNameLst>
                                      </p:cBhvr>
                                      <p:to>
                                        <p:strVal val="visible"/>
                                      </p:to>
                                    </p:set>
                                    <p:animEffect transition="in" filter="wipe(right)">
                                      <p:cBhvr>
                                        <p:cTn id="74" dur="500"/>
                                        <p:tgtEl>
                                          <p:spTgt spid="39638"/>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39630"/>
                                        </p:tgtEl>
                                        <p:attrNameLst>
                                          <p:attrName>style.visibility</p:attrName>
                                        </p:attrNameLst>
                                      </p:cBhvr>
                                      <p:to>
                                        <p:strVal val="visible"/>
                                      </p:to>
                                    </p:set>
                                    <p:animEffect transition="in" filter="wipe(left)">
                                      <p:cBhvr>
                                        <p:cTn id="79" dur="500"/>
                                        <p:tgtEl>
                                          <p:spTgt spid="39630"/>
                                        </p:tgtEl>
                                      </p:cBhvr>
                                    </p:animEffect>
                                  </p:childTnLst>
                                </p:cTn>
                              </p:par>
                            </p:childTnLst>
                          </p:cTn>
                        </p:par>
                        <p:par>
                          <p:cTn id="80" fill="hold" nodeType="afterGroup">
                            <p:stCondLst>
                              <p:cond delay="500"/>
                            </p:stCondLst>
                            <p:childTnLst>
                              <p:par>
                                <p:cTn id="81" presetID="1" presetClass="entr" presetSubtype="0" fill="hold" nodeType="afterEffect">
                                  <p:stCondLst>
                                    <p:cond delay="0"/>
                                  </p:stCondLst>
                                  <p:childTnLst>
                                    <p:set>
                                      <p:cBhvr>
                                        <p:cTn id="82" dur="1" fill="hold">
                                          <p:stCondLst>
                                            <p:cond delay="0"/>
                                          </p:stCondLst>
                                        </p:cTn>
                                        <p:tgtEl>
                                          <p:spTgt spid="39629"/>
                                        </p:tgtEl>
                                        <p:attrNameLst>
                                          <p:attrName>style.visibility</p:attrName>
                                        </p:attrNameLst>
                                      </p:cBhvr>
                                      <p:to>
                                        <p:strVal val="visible"/>
                                      </p:to>
                                    </p:set>
                                  </p:childTnLst>
                                </p:cTn>
                              </p:par>
                              <p:par>
                                <p:cTn id="83" presetID="0" presetClass="path" presetSubtype="0" accel="50000" decel="50000" fill="hold" nodeType="withEffect">
                                  <p:stCondLst>
                                    <p:cond delay="0"/>
                                  </p:stCondLst>
                                  <p:childTnLst>
                                    <p:animMotion origin="layout" path="M -2.77778E-7 -9.25926E-6 C 0.01233 -0.00417 0.00556 -0.00301 0.02084 -0.00139 C 0.02465 0.00023 0.03229 0.00277 0.03229 0.00277 C 0.03646 0.00648 0.04045 0.00856 0.04479 0.01249 C 0.04688 0.01435 0.05104 0.01805 0.05104 0.01805 C 0.05313 0.02638 0.05747 0.03286 0.05938 0.04166 C 0.06198 0.05347 0.06181 0.06574 0.06354 0.07777 C 0.06198 0.08657 0.06354 0.09652 0.06354 0.10555 " pathEditMode="relative" ptsTypes="fffffffA">
                                      <p:cBhvr>
                                        <p:cTn id="84" dur="2000" fill="hold"/>
                                        <p:tgtEl>
                                          <p:spTgt spid="39629"/>
                                        </p:tgtEl>
                                        <p:attrNameLst>
                                          <p:attrName>ppt_x</p:attrName>
                                          <p:attrName>ppt_y</p:attrName>
                                        </p:attrNameLst>
                                      </p:cBhvr>
                                    </p:animMotion>
                                  </p:childTnLst>
                                </p:cTn>
                              </p:par>
                            </p:childTnLst>
                          </p:cTn>
                        </p:par>
                        <p:par>
                          <p:cTn id="85" fill="hold" nodeType="afterGroup">
                            <p:stCondLst>
                              <p:cond delay="2500"/>
                            </p:stCondLst>
                            <p:childTnLst>
                              <p:par>
                                <p:cTn id="86" presetID="22" presetClass="entr" presetSubtype="1" fill="hold" nodeType="afterEffect">
                                  <p:stCondLst>
                                    <p:cond delay="0"/>
                                  </p:stCondLst>
                                  <p:childTnLst>
                                    <p:set>
                                      <p:cBhvr>
                                        <p:cTn id="87" dur="1" fill="hold">
                                          <p:stCondLst>
                                            <p:cond delay="0"/>
                                          </p:stCondLst>
                                        </p:cTn>
                                        <p:tgtEl>
                                          <p:spTgt spid="39641"/>
                                        </p:tgtEl>
                                        <p:attrNameLst>
                                          <p:attrName>style.visibility</p:attrName>
                                        </p:attrNameLst>
                                      </p:cBhvr>
                                      <p:to>
                                        <p:strVal val="visible"/>
                                      </p:to>
                                    </p:set>
                                    <p:animEffect transition="in" filter="wipe(up)">
                                      <p:cBhvr>
                                        <p:cTn id="88" dur="500"/>
                                        <p:tgtEl>
                                          <p:spTgt spid="39641"/>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xit" presetSubtype="0" fill="hold" nodeType="clickEffect">
                                  <p:stCondLst>
                                    <p:cond delay="0"/>
                                  </p:stCondLst>
                                  <p:childTnLst>
                                    <p:set>
                                      <p:cBhvr>
                                        <p:cTn id="92" dur="1" fill="hold">
                                          <p:stCondLst>
                                            <p:cond delay="0"/>
                                          </p:stCondLst>
                                        </p:cTn>
                                        <p:tgtEl>
                                          <p:spTgt spid="39629"/>
                                        </p:tgtEl>
                                        <p:attrNameLst>
                                          <p:attrName>style.visibility</p:attrName>
                                        </p:attrNameLst>
                                      </p:cBhvr>
                                      <p:to>
                                        <p:strVal val="hidden"/>
                                      </p:to>
                                    </p:set>
                                  </p:childTnLst>
                                </p:cTn>
                              </p:par>
                              <p:par>
                                <p:cTn id="93" presetID="22" presetClass="entr" presetSubtype="8" fill="hold" grpId="0" nodeType="withEffect">
                                  <p:stCondLst>
                                    <p:cond delay="0"/>
                                  </p:stCondLst>
                                  <p:childTnLst>
                                    <p:set>
                                      <p:cBhvr>
                                        <p:cTn id="94" dur="1" fill="hold">
                                          <p:stCondLst>
                                            <p:cond delay="0"/>
                                          </p:stCondLst>
                                        </p:cTn>
                                        <p:tgtEl>
                                          <p:spTgt spid="39802"/>
                                        </p:tgtEl>
                                        <p:attrNameLst>
                                          <p:attrName>style.visibility</p:attrName>
                                        </p:attrNameLst>
                                      </p:cBhvr>
                                      <p:to>
                                        <p:strVal val="visible"/>
                                      </p:to>
                                    </p:set>
                                    <p:animEffect transition="in" filter="wipe(left)">
                                      <p:cBhvr>
                                        <p:cTn id="95" dur="500"/>
                                        <p:tgtEl>
                                          <p:spTgt spid="39802"/>
                                        </p:tgtEl>
                                      </p:cBhvr>
                                    </p:animEffect>
                                  </p:childTnLst>
                                </p:cTn>
                              </p:par>
                            </p:childTnLst>
                          </p:cTn>
                        </p:par>
                        <p:par>
                          <p:cTn id="96" fill="hold" nodeType="afterGroup">
                            <p:stCondLst>
                              <p:cond delay="500"/>
                            </p:stCondLst>
                            <p:childTnLst>
                              <p:par>
                                <p:cTn id="97" presetID="1" presetClass="entr" presetSubtype="0" fill="hold" nodeType="afterEffect">
                                  <p:stCondLst>
                                    <p:cond delay="0"/>
                                  </p:stCondLst>
                                  <p:childTnLst>
                                    <p:set>
                                      <p:cBhvr>
                                        <p:cTn id="98" dur="1" fill="hold">
                                          <p:stCondLst>
                                            <p:cond delay="0"/>
                                          </p:stCondLst>
                                        </p:cTn>
                                        <p:tgtEl>
                                          <p:spTgt spid="39636"/>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9634"/>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39635"/>
                                        </p:tgtEl>
                                        <p:attrNameLst>
                                          <p:attrName>style.visibility</p:attrName>
                                        </p:attrNameLst>
                                      </p:cBhvr>
                                      <p:to>
                                        <p:strVal val="visible"/>
                                      </p:to>
                                    </p:set>
                                  </p:childTnLst>
                                </p:cTn>
                              </p:par>
                            </p:childTnLst>
                          </p:cTn>
                        </p:par>
                        <p:par>
                          <p:cTn id="103" fill="hold" nodeType="afterGroup">
                            <p:stCondLst>
                              <p:cond delay="500"/>
                            </p:stCondLst>
                            <p:childTnLst>
                              <p:par>
                                <p:cTn id="104" presetID="0" presetClass="path" presetSubtype="0" accel="50000" decel="50000" fill="hold" nodeType="afterEffect">
                                  <p:stCondLst>
                                    <p:cond delay="0"/>
                                  </p:stCondLst>
                                  <p:childTnLst>
                                    <p:animMotion origin="layout" path="M 0.00503 0.01667 C 0.00712 0.02523 0.01111 0.03102 0.01649 0.03611 C 0.01771 0.03727 0.01927 0.03773 0.02066 0.03889 C 0.02274 0.04051 0.02691 0.04445 0.02691 0.04445 C 0.03351 0.05741 0.02587 0.06482 0.02587 0.07778 " pathEditMode="relative" ptsTypes="ffffA">
                                      <p:cBhvr>
                                        <p:cTn id="105" dur="2000" fill="hold"/>
                                        <p:tgtEl>
                                          <p:spTgt spid="39635"/>
                                        </p:tgtEl>
                                        <p:attrNameLst>
                                          <p:attrName>ppt_x</p:attrName>
                                          <p:attrName>ppt_y</p:attrName>
                                        </p:attrNameLst>
                                      </p:cBhvr>
                                    </p:animMotion>
                                  </p:childTnLst>
                                </p:cTn>
                              </p:par>
                              <p:par>
                                <p:cTn id="106" presetID="0" presetClass="path" presetSubtype="0" accel="50000" decel="50000" fill="hold" nodeType="withEffect">
                                  <p:stCondLst>
                                    <p:cond delay="0"/>
                                  </p:stCondLst>
                                  <p:childTnLst>
                                    <p:animMotion origin="layout" path="M -3.88889E-6 7.40741E-7 C -0.00573 0.02269 -0.01632 0.04028 -0.02604 0.05972 C -0.02916 0.06597 -0.03368 0.06782 -0.03854 0.07222 C -0.04062 0.07407 -0.04479 0.07778 -0.04479 0.07778 C -0.04601 0.08287 -0.04826 0.0831 -0.05 0.0875 " pathEditMode="relative" ptsTypes="ffffA">
                                      <p:cBhvr>
                                        <p:cTn id="107" dur="2000" fill="hold"/>
                                        <p:tgtEl>
                                          <p:spTgt spid="39634"/>
                                        </p:tgtEl>
                                        <p:attrNameLst>
                                          <p:attrName>ppt_x</p:attrName>
                                          <p:attrName>ppt_y</p:attrName>
                                        </p:attrNameLst>
                                      </p:cBhvr>
                                    </p:animMotion>
                                  </p:childTnLst>
                                </p:cTn>
                              </p:par>
                              <p:par>
                                <p:cTn id="108" presetID="0" presetClass="path" presetSubtype="0" accel="50000" decel="50000" fill="hold" nodeType="withEffect">
                                  <p:stCondLst>
                                    <p:cond delay="0"/>
                                  </p:stCondLst>
                                  <p:childTnLst>
                                    <p:animMotion origin="layout" path="M 3.33333E-6 4.44444E-6 C 0.00347 -0.01019 -0.00712 -0.02639 -0.01545 -0.03195 C -0.01754 -0.03496 -0.01754 -0.03588 -0.02101 -0.0375 C -0.02275 -0.0382 -0.03091 -0.03936 -0.03091 -0.04283 " pathEditMode="relative" rAng="0" ptsTypes="fffA">
                                      <p:cBhvr>
                                        <p:cTn id="109" dur="2000" fill="hold"/>
                                        <p:tgtEl>
                                          <p:spTgt spid="39636"/>
                                        </p:tgtEl>
                                        <p:attrNameLst>
                                          <p:attrName>ppt_x</p:attrName>
                                          <p:attrName>ppt_y</p:attrName>
                                        </p:attrNameLst>
                                      </p:cBhvr>
                                      <p:rCtr x="-1400" y="-2200"/>
                                    </p:animMotion>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xit" presetSubtype="0" fill="hold" nodeType="clickEffect">
                                  <p:stCondLst>
                                    <p:cond delay="0"/>
                                  </p:stCondLst>
                                  <p:childTnLst>
                                    <p:set>
                                      <p:cBhvr>
                                        <p:cTn id="113" dur="1" fill="hold">
                                          <p:stCondLst>
                                            <p:cond delay="0"/>
                                          </p:stCondLst>
                                        </p:cTn>
                                        <p:tgtEl>
                                          <p:spTgt spid="39634"/>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39635"/>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39636"/>
                                        </p:tgtEl>
                                        <p:attrNameLst>
                                          <p:attrName>style.visibility</p:attrName>
                                        </p:attrNameLst>
                                      </p:cBhvr>
                                      <p:to>
                                        <p:strVal val="hidden"/>
                                      </p:to>
                                    </p:set>
                                  </p:childTnLst>
                                </p:cTn>
                              </p:par>
                            </p:childTnLst>
                          </p:cTn>
                        </p:par>
                        <p:par>
                          <p:cTn id="118" fill="hold" nodeType="afterGroup">
                            <p:stCondLst>
                              <p:cond delay="0"/>
                            </p:stCondLst>
                            <p:childTnLst>
                              <p:par>
                                <p:cTn id="119" presetID="22" presetClass="entr" presetSubtype="8" fill="hold" grpId="0" nodeType="afterEffect">
                                  <p:stCondLst>
                                    <p:cond delay="0"/>
                                  </p:stCondLst>
                                  <p:childTnLst>
                                    <p:set>
                                      <p:cBhvr>
                                        <p:cTn id="120" dur="1" fill="hold">
                                          <p:stCondLst>
                                            <p:cond delay="0"/>
                                          </p:stCondLst>
                                        </p:cTn>
                                        <p:tgtEl>
                                          <p:spTgt spid="39803"/>
                                        </p:tgtEl>
                                        <p:attrNameLst>
                                          <p:attrName>style.visibility</p:attrName>
                                        </p:attrNameLst>
                                      </p:cBhvr>
                                      <p:to>
                                        <p:strVal val="visible"/>
                                      </p:to>
                                    </p:set>
                                    <p:animEffect transition="in" filter="wipe(left)">
                                      <p:cBhvr>
                                        <p:cTn id="121" dur="500"/>
                                        <p:tgtEl>
                                          <p:spTgt spid="39803"/>
                                        </p:tgtEl>
                                      </p:cBhvr>
                                    </p:animEffect>
                                  </p:childTnLst>
                                </p:cTn>
                              </p:par>
                            </p:childTnLst>
                          </p:cTn>
                        </p:par>
                        <p:par>
                          <p:cTn id="122" fill="hold" nodeType="afterGroup">
                            <p:stCondLst>
                              <p:cond delay="500"/>
                            </p:stCondLst>
                            <p:childTnLst>
                              <p:par>
                                <p:cTn id="123" presetID="1" presetClass="entr" presetSubtype="0" fill="hold" nodeType="afterEffect">
                                  <p:stCondLst>
                                    <p:cond delay="0"/>
                                  </p:stCondLst>
                                  <p:childTnLst>
                                    <p:set>
                                      <p:cBhvr>
                                        <p:cTn id="124" dur="1" fill="hold">
                                          <p:stCondLst>
                                            <p:cond delay="0"/>
                                          </p:stCondLst>
                                        </p:cTn>
                                        <p:tgtEl>
                                          <p:spTgt spid="39644"/>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39645"/>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39646"/>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39647"/>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225922"/>
                                        </p:tgtEl>
                                        <p:attrNameLst>
                                          <p:attrName>style.visibility</p:attrName>
                                        </p:attrNameLst>
                                      </p:cBhvr>
                                      <p:to>
                                        <p:strVal val="visible"/>
                                      </p:to>
                                    </p:set>
                                  </p:childTnLst>
                                </p:cTn>
                              </p:par>
                            </p:childTnLst>
                          </p:cTn>
                        </p:par>
                        <p:par>
                          <p:cTn id="133" fill="hold" nodeType="afterGroup">
                            <p:stCondLst>
                              <p:cond delay="500"/>
                            </p:stCondLst>
                            <p:childTnLst>
                              <p:par>
                                <p:cTn id="134" presetID="42" presetClass="path" presetSubtype="0" accel="50000" decel="50000" fill="hold" nodeType="afterEffect">
                                  <p:stCondLst>
                                    <p:cond delay="0"/>
                                  </p:stCondLst>
                                  <p:childTnLst>
                                    <p:animMotion origin="layout" path="M 3.33333E-6 -4.81481E-6 L -0.04098 0.17778 " pathEditMode="relative" rAng="0" ptsTypes="AA">
                                      <p:cBhvr>
                                        <p:cTn id="135" dur="2000" fill="hold"/>
                                        <p:tgtEl>
                                          <p:spTgt spid="39644"/>
                                        </p:tgtEl>
                                        <p:attrNameLst>
                                          <p:attrName>ppt_x</p:attrName>
                                          <p:attrName>ppt_y</p:attrName>
                                        </p:attrNameLst>
                                      </p:cBhvr>
                                      <p:rCtr x="-2000" y="8900"/>
                                    </p:animMotion>
                                  </p:childTnLst>
                                </p:cTn>
                              </p:par>
                              <p:par>
                                <p:cTn id="136" presetID="0" presetClass="path" presetSubtype="0" accel="50000" decel="50000" fill="hold" nodeType="withEffect">
                                  <p:stCondLst>
                                    <p:cond delay="0"/>
                                  </p:stCondLst>
                                  <p:childTnLst>
                                    <p:animMotion origin="layout" path="M -3.05556E-6 3.7037E-6 L 0.02014 0.11666 " pathEditMode="relative" rAng="0" ptsTypes="AA">
                                      <p:cBhvr>
                                        <p:cTn id="137" dur="2000" fill="hold"/>
                                        <p:tgtEl>
                                          <p:spTgt spid="39645"/>
                                        </p:tgtEl>
                                        <p:attrNameLst>
                                          <p:attrName>ppt_x</p:attrName>
                                          <p:attrName>ppt_y</p:attrName>
                                        </p:attrNameLst>
                                      </p:cBhvr>
                                      <p:rCtr x="1000" y="5800"/>
                                    </p:animMotion>
                                  </p:childTnLst>
                                </p:cTn>
                              </p:par>
                              <p:par>
                                <p:cTn id="138" presetID="0" presetClass="path" presetSubtype="0" accel="50000" decel="50000" fill="hold" nodeType="withEffect">
                                  <p:stCondLst>
                                    <p:cond delay="0"/>
                                  </p:stCondLst>
                                  <p:childTnLst>
                                    <p:animMotion origin="layout" path="M 0 0 C 0.00191 0.00093 0.0033 0.00208 0.00521 0.00278 C 0.00747 0.00486 0.0092 0.00718 0.01146 0.00903 C 0.01424 0.01458 0.01059 0.00787 0.01407 0.0125 C 0.0217 0.02269 0.02153 0.03218 0.03334 0.0375 C 0.03611 0.04306 0.04184 0.04468 0.04532 0.04931 C 0.04722 0.05185 0.04827 0.05486 0.05052 0.05694 C 0.05122 0.05995 0.05191 0.06644 0.05417 0.06806 " pathEditMode="relative" ptsTypes="fffffffA">
                                      <p:cBhvr>
                                        <p:cTn id="139" dur="2000" fill="hold"/>
                                        <p:tgtEl>
                                          <p:spTgt spid="39646"/>
                                        </p:tgtEl>
                                        <p:attrNameLst>
                                          <p:attrName>ppt_x</p:attrName>
                                          <p:attrName>ppt_y</p:attrName>
                                        </p:attrNameLst>
                                      </p:cBhvr>
                                    </p:animMotion>
                                  </p:childTnLst>
                                </p:cTn>
                              </p:par>
                              <p:par>
                                <p:cTn id="140" presetID="0" presetClass="path" presetSubtype="0" accel="50000" decel="50000" fill="hold" nodeType="withEffect">
                                  <p:stCondLst>
                                    <p:cond delay="0"/>
                                  </p:stCondLst>
                                  <p:childTnLst>
                                    <p:animMotion origin="layout" path="M 0 0 C 0.00191 0.00093 0.0033 0.00208 0.00521 0.00278 C 0.00747 0.00486 0.0092 0.00718 0.01146 0.00903 C 0.01424 0.01458 0.01059 0.00787 0.01407 0.0125 C 0.0217 0.02269 0.02153 0.03218 0.03334 0.0375 C 0.03611 0.04306 0.04184 0.04468 0.04532 0.04931 C 0.04722 0.05185 0.04827 0.05486 0.05052 0.05694 C 0.05122 0.05995 0.05191 0.06644 0.05417 0.06806 " pathEditMode="relative" ptsTypes="fffffffA">
                                      <p:cBhvr>
                                        <p:cTn id="141" dur="2000" fill="hold"/>
                                        <p:tgtEl>
                                          <p:spTgt spid="39647"/>
                                        </p:tgtEl>
                                        <p:attrNameLst>
                                          <p:attrName>ppt_x</p:attrName>
                                          <p:attrName>ppt_y</p:attrName>
                                        </p:attrNameLst>
                                      </p:cBhvr>
                                    </p:animMotion>
                                  </p:childTnLst>
                                </p:cTn>
                              </p:par>
                              <p:par>
                                <p:cTn id="142" presetID="0" presetClass="path" presetSubtype="0" accel="50000" decel="50000" fill="hold" nodeType="withEffect">
                                  <p:stCondLst>
                                    <p:cond delay="0"/>
                                  </p:stCondLst>
                                  <p:childTnLst>
                                    <p:animMotion origin="layout" path="M 1.94444E-6 1.85185E-6 C 0.00017 0.00185 -0.00035 0.00393 0.00052 0.00555 C 0.00104 0.00671 0.01007 0.00926 0.01146 0.00972 C 0.01597 0.01273 0.02239 0.01528 0.02604 0.02014 C 0.03003 0.02546 0.03281 0.0294 0.03854 0.03194 C 0.03975 0.03426 0.04062 0.03518 0.04271 0.03611 C 0.04323 0.03565 0.04427 0.03472 0.04427 0.03472 " pathEditMode="relative" ptsTypes="ffffffA">
                                      <p:cBhvr>
                                        <p:cTn id="143" dur="2000" fill="hold"/>
                                        <p:tgtEl>
                                          <p:spTgt spid="225922"/>
                                        </p:tgtEl>
                                        <p:attrNameLst>
                                          <p:attrName>ppt_x</p:attrName>
                                          <p:attrName>ppt_y</p:attrName>
                                        </p:attrNameLst>
                                      </p:cBhvr>
                                    </p:animMotion>
                                  </p:childTnLst>
                                </p:cTn>
                              </p:par>
                            </p:childTnLst>
                          </p:cTn>
                        </p:par>
                        <p:par>
                          <p:cTn id="144" fill="hold" nodeType="afterGroup">
                            <p:stCondLst>
                              <p:cond delay="2500"/>
                            </p:stCondLst>
                            <p:childTnLst>
                              <p:par>
                                <p:cTn id="145" presetID="22" presetClass="entr" presetSubtype="1" fill="hold" nodeType="afterEffect">
                                  <p:stCondLst>
                                    <p:cond delay="0"/>
                                  </p:stCondLst>
                                  <p:childTnLst>
                                    <p:set>
                                      <p:cBhvr>
                                        <p:cTn id="146" dur="1" fill="hold">
                                          <p:stCondLst>
                                            <p:cond delay="0"/>
                                          </p:stCondLst>
                                        </p:cTn>
                                        <p:tgtEl>
                                          <p:spTgt spid="39642"/>
                                        </p:tgtEl>
                                        <p:attrNameLst>
                                          <p:attrName>style.visibility</p:attrName>
                                        </p:attrNameLst>
                                      </p:cBhvr>
                                      <p:to>
                                        <p:strVal val="visible"/>
                                      </p:to>
                                    </p:set>
                                    <p:animEffect transition="in" filter="wipe(up)">
                                      <p:cBhvr>
                                        <p:cTn id="147" dur="500"/>
                                        <p:tgtEl>
                                          <p:spTgt spid="39642"/>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22" presetClass="entr" presetSubtype="8" fill="hold" nodeType="clickEffect">
                                  <p:stCondLst>
                                    <p:cond delay="0"/>
                                  </p:stCondLst>
                                  <p:childTnLst>
                                    <p:set>
                                      <p:cBhvr>
                                        <p:cTn id="151" dur="1" fill="hold">
                                          <p:stCondLst>
                                            <p:cond delay="0"/>
                                          </p:stCondLst>
                                        </p:cTn>
                                        <p:tgtEl>
                                          <p:spTgt spid="39643"/>
                                        </p:tgtEl>
                                        <p:attrNameLst>
                                          <p:attrName>style.visibility</p:attrName>
                                        </p:attrNameLst>
                                      </p:cBhvr>
                                      <p:to>
                                        <p:strVal val="visible"/>
                                      </p:to>
                                    </p:set>
                                    <p:animEffect transition="in" filter="wipe(left)">
                                      <p:cBhvr>
                                        <p:cTn id="152" dur="500"/>
                                        <p:tgtEl>
                                          <p:spTgt spid="39643"/>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 presetClass="entr" presetSubtype="4" fill="hold" nodeType="clickEffect">
                                  <p:stCondLst>
                                    <p:cond delay="0"/>
                                  </p:stCondLst>
                                  <p:childTnLst>
                                    <p:set>
                                      <p:cBhvr>
                                        <p:cTn id="156" dur="1" fill="hold">
                                          <p:stCondLst>
                                            <p:cond delay="0"/>
                                          </p:stCondLst>
                                        </p:cTn>
                                        <p:tgtEl>
                                          <p:spTgt spid="5152"/>
                                        </p:tgtEl>
                                        <p:attrNameLst>
                                          <p:attrName>style.visibility</p:attrName>
                                        </p:attrNameLst>
                                      </p:cBhvr>
                                      <p:to>
                                        <p:strVal val="visible"/>
                                      </p:to>
                                    </p:set>
                                    <p:anim calcmode="lin" valueType="num">
                                      <p:cBhvr additive="base">
                                        <p:cTn id="157" dur="500" fill="hold"/>
                                        <p:tgtEl>
                                          <p:spTgt spid="5152"/>
                                        </p:tgtEl>
                                        <p:attrNameLst>
                                          <p:attrName>ppt_x</p:attrName>
                                        </p:attrNameLst>
                                      </p:cBhvr>
                                      <p:tavLst>
                                        <p:tav tm="0">
                                          <p:val>
                                            <p:strVal val="#ppt_x"/>
                                          </p:val>
                                        </p:tav>
                                        <p:tav tm="100000">
                                          <p:val>
                                            <p:strVal val="#ppt_x"/>
                                          </p:val>
                                        </p:tav>
                                      </p:tavLst>
                                    </p:anim>
                                    <p:anim calcmode="lin" valueType="num">
                                      <p:cBhvr additive="base">
                                        <p:cTn id="158" dur="500" fill="hold"/>
                                        <p:tgtEl>
                                          <p:spTgt spid="51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05" grpId="0"/>
      <p:bldP spid="38955" grpId="0"/>
      <p:bldP spid="39184" grpId="0"/>
      <p:bldP spid="39630" grpId="0"/>
      <p:bldP spid="39802" grpId="0"/>
      <p:bldP spid="3980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34"/>
          <p:cNvGraphicFramePr>
            <a:graphicFrameLocks noChangeAspect="1"/>
          </p:cNvGraphicFramePr>
          <p:nvPr/>
        </p:nvGraphicFramePr>
        <p:xfrm>
          <a:off x="5943600" y="3200400"/>
          <a:ext cx="3200400" cy="2578100"/>
        </p:xfrm>
        <a:graphic>
          <a:graphicData uri="http://schemas.openxmlformats.org/presentationml/2006/ole">
            <mc:AlternateContent xmlns:mc="http://schemas.openxmlformats.org/markup-compatibility/2006">
              <mc:Choice xmlns:v="urn:schemas-microsoft-com:vml" Requires="v">
                <p:oleObj spid="_x0000_s32818" name="SPW 8.0 Graph" r:id="rId4" imgW="5630875" imgH="4533595" progId="SigmaPlotGraphicObject.7">
                  <p:embed/>
                </p:oleObj>
              </mc:Choice>
              <mc:Fallback>
                <p:oleObj name="SPW 8.0 Graph" r:id="rId4" imgW="5630875" imgH="4533595" progId="SigmaPlotGraphicObjec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200400"/>
                        <a:ext cx="32004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27" name="Object 31"/>
          <p:cNvGraphicFramePr>
            <a:graphicFrameLocks noGrp="1" noChangeAspect="1"/>
          </p:cNvGraphicFramePr>
          <p:nvPr>
            <p:ph sz="half" idx="4294967295"/>
          </p:nvPr>
        </p:nvGraphicFramePr>
        <p:xfrm>
          <a:off x="0" y="2057400"/>
          <a:ext cx="3048000" cy="2428875"/>
        </p:xfrm>
        <a:graphic>
          <a:graphicData uri="http://schemas.openxmlformats.org/presentationml/2006/ole">
            <mc:AlternateContent xmlns:mc="http://schemas.openxmlformats.org/markup-compatibility/2006">
              <mc:Choice xmlns:v="urn:schemas-microsoft-com:vml" Requires="v">
                <p:oleObj spid="_x0000_s32819" name="SPW 8.0 Graph" r:id="rId6" imgW="5630875" imgH="4487875" progId="SigmaPlotGraphicObject.7">
                  <p:embed/>
                </p:oleObj>
              </mc:Choice>
              <mc:Fallback>
                <p:oleObj name="SPW 8.0 Graph" r:id="rId6" imgW="5630875" imgH="4487875" progId="SigmaPlotGraphicObject.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057400"/>
                        <a:ext cx="304800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28" name="Object 23"/>
          <p:cNvGraphicFramePr>
            <a:graphicFrameLocks noGrp="1" noChangeAspect="1"/>
          </p:cNvGraphicFramePr>
          <p:nvPr>
            <p:ph sz="half" idx="4294967295"/>
          </p:nvPr>
        </p:nvGraphicFramePr>
        <p:xfrm>
          <a:off x="3048000" y="2743200"/>
          <a:ext cx="2971800" cy="2368550"/>
        </p:xfrm>
        <a:graphic>
          <a:graphicData uri="http://schemas.openxmlformats.org/presentationml/2006/ole">
            <mc:AlternateContent xmlns:mc="http://schemas.openxmlformats.org/markup-compatibility/2006">
              <mc:Choice xmlns:v="urn:schemas-microsoft-com:vml" Requires="v">
                <p:oleObj spid="_x0000_s32820" name="SPW 8.0 Graph" r:id="rId8" imgW="5630875" imgH="4487875" progId="SigmaPlotGraphicObject.7">
                  <p:embed/>
                </p:oleObj>
              </mc:Choice>
              <mc:Fallback>
                <p:oleObj name="SPW 8.0 Graph" r:id="rId8" imgW="5630875" imgH="4487875" progId="SigmaPlotGraphicObject.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0" y="2743200"/>
                        <a:ext cx="2971800" cy="236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9" name="Text Box 8"/>
          <p:cNvSpPr txBox="1">
            <a:spLocks noChangeArrowheads="1"/>
          </p:cNvSpPr>
          <p:nvPr/>
        </p:nvSpPr>
        <p:spPr bwMode="auto">
          <a:xfrm>
            <a:off x="611188" y="4446588"/>
            <a:ext cx="21336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9900"/>
                </a:solidFill>
              </a:rPr>
              <a:t>Fan off, RC off</a:t>
            </a:r>
          </a:p>
          <a:p>
            <a:pPr eaLnBrk="1" hangingPunct="1">
              <a:spcBef>
                <a:spcPct val="50000"/>
              </a:spcBef>
            </a:pPr>
            <a:endParaRPr lang="en-US" b="1">
              <a:solidFill>
                <a:srgbClr val="FF9900"/>
              </a:solidFill>
            </a:endParaRPr>
          </a:p>
        </p:txBody>
      </p:sp>
      <p:sp>
        <p:nvSpPr>
          <p:cNvPr id="26630" name="Text Box 9"/>
          <p:cNvSpPr txBox="1">
            <a:spLocks noChangeArrowheads="1"/>
          </p:cNvSpPr>
          <p:nvPr/>
        </p:nvSpPr>
        <p:spPr bwMode="auto">
          <a:xfrm>
            <a:off x="3635375" y="5119688"/>
            <a:ext cx="22860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9900"/>
                </a:solidFill>
              </a:rPr>
              <a:t>Fan on, RC off</a:t>
            </a:r>
          </a:p>
          <a:p>
            <a:pPr eaLnBrk="1" hangingPunct="1">
              <a:spcBef>
                <a:spcPct val="50000"/>
              </a:spcBef>
            </a:pPr>
            <a:endParaRPr lang="en-US" b="1">
              <a:solidFill>
                <a:srgbClr val="FF9900"/>
              </a:solidFill>
            </a:endParaRPr>
          </a:p>
          <a:p>
            <a:pPr eaLnBrk="1" hangingPunct="1">
              <a:spcBef>
                <a:spcPct val="50000"/>
              </a:spcBef>
            </a:pPr>
            <a:endParaRPr lang="en-US" b="1">
              <a:solidFill>
                <a:srgbClr val="FF9900"/>
              </a:solidFill>
            </a:endParaRPr>
          </a:p>
        </p:txBody>
      </p:sp>
      <p:sp>
        <p:nvSpPr>
          <p:cNvPr id="26631" name="Text Box 10"/>
          <p:cNvSpPr txBox="1">
            <a:spLocks noChangeArrowheads="1"/>
          </p:cNvSpPr>
          <p:nvPr/>
        </p:nvSpPr>
        <p:spPr bwMode="auto">
          <a:xfrm>
            <a:off x="6697663" y="575945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9900"/>
                </a:solidFill>
              </a:rPr>
              <a:t>Fan on, RC on</a:t>
            </a:r>
          </a:p>
        </p:txBody>
      </p:sp>
      <p:sp>
        <p:nvSpPr>
          <p:cNvPr id="26632" name="Rectangle 18"/>
          <p:cNvSpPr>
            <a:spLocks noChangeArrowheads="1"/>
          </p:cNvSpPr>
          <p:nvPr/>
        </p:nvSpPr>
        <p:spPr bwMode="auto">
          <a:xfrm>
            <a:off x="0" y="1971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6633" name="Rectangle 20"/>
          <p:cNvSpPr>
            <a:spLocks noChangeArrowheads="1"/>
          </p:cNvSpPr>
          <p:nvPr/>
        </p:nvSpPr>
        <p:spPr bwMode="auto">
          <a:xfrm>
            <a:off x="0" y="1976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6634" name="Rectangle 22"/>
          <p:cNvSpPr>
            <a:spLocks noChangeArrowheads="1"/>
          </p:cNvSpPr>
          <p:nvPr/>
        </p:nvSpPr>
        <p:spPr bwMode="auto">
          <a:xfrm>
            <a:off x="0" y="19573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6637" name="TextBox 1"/>
          <p:cNvSpPr txBox="1">
            <a:spLocks noChangeArrowheads="1"/>
          </p:cNvSpPr>
          <p:nvPr/>
        </p:nvSpPr>
        <p:spPr bwMode="auto">
          <a:xfrm>
            <a:off x="222250" y="6155112"/>
            <a:ext cx="876776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t>Bin Xu and </a:t>
            </a:r>
            <a:r>
              <a:rPr lang="en-US" sz="1400" b="1" dirty="0"/>
              <a:t>Yifang Zhu</a:t>
            </a:r>
            <a:r>
              <a:rPr lang="en-US" sz="1400" dirty="0"/>
              <a:t> “Quantitative analysis of the parameters affecting in-cabin to on-roadway (I/O) ultrafine particle concentration ratios”, 2009, </a:t>
            </a:r>
            <a:r>
              <a:rPr lang="en-US" sz="1400" i="1" dirty="0"/>
              <a:t>Aerosol Science and Technology</a:t>
            </a:r>
            <a:r>
              <a:rPr lang="en-US" sz="1400" dirty="0"/>
              <a:t>, 43: 400-410. </a:t>
            </a:r>
          </a:p>
          <a:p>
            <a:pPr eaLnBrk="1" hangingPunct="1"/>
            <a:endParaRPr lang="en-US" dirty="0"/>
          </a:p>
        </p:txBody>
      </p:sp>
      <p:sp>
        <p:nvSpPr>
          <p:cNvPr id="18" name="Text Box 17"/>
          <p:cNvSpPr txBox="1">
            <a:spLocks noChangeArrowheads="1"/>
          </p:cNvSpPr>
          <p:nvPr/>
        </p:nvSpPr>
        <p:spPr bwMode="auto">
          <a:xfrm>
            <a:off x="611188" y="1087438"/>
            <a:ext cx="8305800" cy="523875"/>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zh-CN" altLang="en-US" sz="2800">
                <a:solidFill>
                  <a:srgbClr val="303030"/>
                </a:solidFill>
                <a:ea typeface="SimSun" pitchFamily="2" charset="-122"/>
              </a:rPr>
              <a:t>静态下模型结果</a:t>
            </a:r>
            <a:endParaRPr lang="en-US" sz="2800">
              <a:solidFill>
                <a:srgbClr val="303030"/>
              </a:solidFill>
            </a:endParaRPr>
          </a:p>
        </p:txBody>
      </p:sp>
      <p:sp>
        <p:nvSpPr>
          <p:cNvPr id="14" name="TextBox 13"/>
          <p:cNvSpPr txBox="1"/>
          <p:nvPr/>
        </p:nvSpPr>
        <p:spPr>
          <a:xfrm>
            <a:off x="514753" y="76200"/>
            <a:ext cx="8291512" cy="769441"/>
          </a:xfrm>
          <a:prstGeom prst="rect">
            <a:avLst/>
          </a:prstGeom>
          <a:noFill/>
        </p:spPr>
        <p:txBody>
          <a:bodyPr wrap="square" rtlCol="0">
            <a:spAutoFit/>
          </a:bodyPr>
          <a:lstStyle/>
          <a:p>
            <a:r>
              <a:rPr lang="en-US" sz="4400" b="1" dirty="0" smtClean="0"/>
              <a:t>In-Cabin Exposure Modelling</a:t>
            </a:r>
            <a:endParaRPr lang="en-US" sz="4400" b="1" dirty="0"/>
          </a:p>
        </p:txBody>
      </p:sp>
    </p:spTree>
    <p:extLst>
      <p:ext uri="{BB962C8B-B14F-4D97-AF65-F5344CB8AC3E}">
        <p14:creationId xmlns:p14="http://schemas.microsoft.com/office/powerpoint/2010/main" val="323761544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4"/>
          <p:cNvGraphicFramePr>
            <a:graphicFrameLocks noChangeAspect="1"/>
          </p:cNvGraphicFramePr>
          <p:nvPr/>
        </p:nvGraphicFramePr>
        <p:xfrm>
          <a:off x="719138" y="981075"/>
          <a:ext cx="7239000" cy="5418138"/>
        </p:xfrm>
        <a:graphic>
          <a:graphicData uri="http://schemas.openxmlformats.org/presentationml/2006/ole">
            <mc:AlternateContent xmlns:mc="http://schemas.openxmlformats.org/markup-compatibility/2006">
              <mc:Choice xmlns:v="urn:schemas-microsoft-com:vml" Requires="v">
                <p:oleObj spid="_x0000_s33810" name="SPW 8.0 Graph" r:id="rId4" imgW="5963717" imgH="4463186" progId="SigmaPlotGraphicObject.7">
                  <p:embed/>
                </p:oleObj>
              </mc:Choice>
              <mc:Fallback>
                <p:oleObj name="SPW 8.0 Graph" r:id="rId4" imgW="5963717" imgH="4463186" progId="SigmaPlotGraphicObjec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138" y="981075"/>
                        <a:ext cx="7239000" cy="541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2" name="TextBox 1"/>
          <p:cNvSpPr txBox="1">
            <a:spLocks noChangeArrowheads="1"/>
          </p:cNvSpPr>
          <p:nvPr/>
        </p:nvSpPr>
        <p:spPr bwMode="auto">
          <a:xfrm>
            <a:off x="468313" y="6345238"/>
            <a:ext cx="831691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t>Bin Xu and </a:t>
            </a:r>
            <a:r>
              <a:rPr lang="en-US" sz="1400" b="1"/>
              <a:t>Yifang Zhu</a:t>
            </a:r>
            <a:r>
              <a:rPr lang="en-US" sz="1400"/>
              <a:t> “Quantitative analysis of the parameters affecting in-cabin to on-roadway (I/O) ultrafine particle concentration ratios”, 2009, </a:t>
            </a:r>
            <a:r>
              <a:rPr lang="en-US" sz="1400" i="1"/>
              <a:t>Aerosol Science and Technology</a:t>
            </a:r>
            <a:r>
              <a:rPr lang="en-US" sz="1400"/>
              <a:t>, 43: 400-410. </a:t>
            </a:r>
          </a:p>
          <a:p>
            <a:pPr eaLnBrk="1" hangingPunct="1"/>
            <a:endParaRPr lang="en-US"/>
          </a:p>
        </p:txBody>
      </p:sp>
      <p:sp>
        <p:nvSpPr>
          <p:cNvPr id="6" name="Text Box 17"/>
          <p:cNvSpPr txBox="1">
            <a:spLocks noChangeArrowheads="1"/>
          </p:cNvSpPr>
          <p:nvPr/>
        </p:nvSpPr>
        <p:spPr bwMode="auto">
          <a:xfrm>
            <a:off x="676275" y="836613"/>
            <a:ext cx="8305800" cy="523875"/>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zh-CN" altLang="en-US" sz="2800">
                <a:solidFill>
                  <a:srgbClr val="303030"/>
                </a:solidFill>
                <a:ea typeface="SimSun" pitchFamily="2" charset="-122"/>
              </a:rPr>
              <a:t>动态下模型结果</a:t>
            </a:r>
            <a:endParaRPr lang="en-US" sz="2800">
              <a:solidFill>
                <a:srgbClr val="303030"/>
              </a:solidFill>
            </a:endParaRPr>
          </a:p>
        </p:txBody>
      </p:sp>
      <p:sp>
        <p:nvSpPr>
          <p:cNvPr id="7" name="TextBox 6"/>
          <p:cNvSpPr txBox="1"/>
          <p:nvPr/>
        </p:nvSpPr>
        <p:spPr>
          <a:xfrm>
            <a:off x="514753" y="76200"/>
            <a:ext cx="8291512" cy="769441"/>
          </a:xfrm>
          <a:prstGeom prst="rect">
            <a:avLst/>
          </a:prstGeom>
          <a:noFill/>
        </p:spPr>
        <p:txBody>
          <a:bodyPr wrap="square" rtlCol="0">
            <a:spAutoFit/>
          </a:bodyPr>
          <a:lstStyle/>
          <a:p>
            <a:r>
              <a:rPr lang="en-US" sz="4400" b="1" dirty="0" smtClean="0"/>
              <a:t>In-Cabin Exposure Modelling</a:t>
            </a:r>
            <a:endParaRPr lang="en-US" sz="4400" b="1" dirty="0"/>
          </a:p>
        </p:txBody>
      </p:sp>
    </p:spTree>
    <p:extLst>
      <p:ext uri="{BB962C8B-B14F-4D97-AF65-F5344CB8AC3E}">
        <p14:creationId xmlns:p14="http://schemas.microsoft.com/office/powerpoint/2010/main" val="8661303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Rot="1" noChangeArrowheads="1"/>
          </p:cNvSpPr>
          <p:nvPr>
            <p:ph type="body" sz="half" idx="1"/>
          </p:nvPr>
        </p:nvSpPr>
        <p:spPr>
          <a:xfrm>
            <a:off x="5776913" y="1530350"/>
            <a:ext cx="4191000" cy="4422775"/>
          </a:xfrm>
        </p:spPr>
        <p:txBody>
          <a:bodyPr/>
          <a:lstStyle/>
          <a:p>
            <a:pPr eaLnBrk="1" hangingPunct="1">
              <a:buFont typeface="Wingdings" pitchFamily="2" charset="2"/>
              <a:buNone/>
              <a:defRPr/>
            </a:pPr>
            <a:r>
              <a:rPr lang="en-US" dirty="0" smtClean="0">
                <a:solidFill>
                  <a:schemeClr val="bg2">
                    <a:lumMod val="50000"/>
                  </a:schemeClr>
                </a:solidFill>
              </a:rPr>
              <a:t>Mechanical Airflow</a:t>
            </a:r>
          </a:p>
          <a:p>
            <a:pPr eaLnBrk="1" hangingPunct="1">
              <a:buFont typeface="Wingdings" pitchFamily="2" charset="2"/>
              <a:buNone/>
              <a:defRPr/>
            </a:pPr>
            <a:endParaRPr lang="en-US" dirty="0" smtClean="0">
              <a:solidFill>
                <a:schemeClr val="bg2">
                  <a:lumMod val="50000"/>
                </a:schemeClr>
              </a:solidFill>
            </a:endParaRPr>
          </a:p>
          <a:p>
            <a:pPr eaLnBrk="1" hangingPunct="1">
              <a:buFont typeface="Wingdings" pitchFamily="2" charset="2"/>
              <a:buNone/>
              <a:defRPr/>
            </a:pPr>
            <a:r>
              <a:rPr lang="en-US" dirty="0" smtClean="0">
                <a:solidFill>
                  <a:schemeClr val="bg2">
                    <a:lumMod val="50000"/>
                  </a:schemeClr>
                </a:solidFill>
              </a:rPr>
              <a:t>Penetration Factor</a:t>
            </a:r>
          </a:p>
          <a:p>
            <a:pPr eaLnBrk="1" hangingPunct="1">
              <a:buFont typeface="Wingdings" pitchFamily="2" charset="2"/>
              <a:buNone/>
              <a:defRPr/>
            </a:pPr>
            <a:endParaRPr lang="en-US" dirty="0" smtClean="0">
              <a:solidFill>
                <a:schemeClr val="bg2">
                  <a:lumMod val="50000"/>
                </a:schemeClr>
              </a:solidFill>
            </a:endParaRPr>
          </a:p>
          <a:p>
            <a:pPr eaLnBrk="1" hangingPunct="1">
              <a:buFont typeface="Wingdings" pitchFamily="2" charset="2"/>
              <a:buNone/>
              <a:defRPr/>
            </a:pPr>
            <a:r>
              <a:rPr lang="en-US" dirty="0" smtClean="0">
                <a:solidFill>
                  <a:schemeClr val="bg2">
                    <a:lumMod val="50000"/>
                  </a:schemeClr>
                </a:solidFill>
              </a:rPr>
              <a:t>Deposition Efficient</a:t>
            </a:r>
          </a:p>
          <a:p>
            <a:pPr eaLnBrk="1" hangingPunct="1">
              <a:buFont typeface="Wingdings" pitchFamily="2" charset="2"/>
              <a:buNone/>
              <a:defRPr/>
            </a:pPr>
            <a:endParaRPr lang="en-US" dirty="0" smtClean="0">
              <a:solidFill>
                <a:schemeClr val="bg2">
                  <a:lumMod val="50000"/>
                </a:schemeClr>
              </a:solidFill>
            </a:endParaRPr>
          </a:p>
          <a:p>
            <a:pPr eaLnBrk="1" hangingPunct="1">
              <a:buFont typeface="Wingdings" pitchFamily="2" charset="2"/>
              <a:buNone/>
              <a:defRPr/>
            </a:pPr>
            <a:r>
              <a:rPr lang="en-US" dirty="0" smtClean="0">
                <a:solidFill>
                  <a:schemeClr val="bg2">
                    <a:lumMod val="50000"/>
                  </a:schemeClr>
                </a:solidFill>
              </a:rPr>
              <a:t>Filter Efficiency</a:t>
            </a:r>
          </a:p>
          <a:p>
            <a:pPr eaLnBrk="1" hangingPunct="1">
              <a:buFont typeface="Wingdings" pitchFamily="2" charset="2"/>
              <a:buNone/>
              <a:defRPr/>
            </a:pPr>
            <a:endParaRPr lang="en-US" dirty="0" smtClean="0">
              <a:solidFill>
                <a:schemeClr val="bg2">
                  <a:lumMod val="50000"/>
                </a:schemeClr>
              </a:solidFill>
            </a:endParaRPr>
          </a:p>
          <a:p>
            <a:pPr eaLnBrk="1" hangingPunct="1">
              <a:buFont typeface="Wingdings" pitchFamily="2" charset="2"/>
              <a:buNone/>
              <a:defRPr/>
            </a:pPr>
            <a:r>
              <a:rPr lang="en-US" dirty="0" smtClean="0">
                <a:solidFill>
                  <a:schemeClr val="bg2">
                    <a:lumMod val="50000"/>
                  </a:schemeClr>
                </a:solidFill>
              </a:rPr>
              <a:t>Respiratory</a:t>
            </a:r>
          </a:p>
        </p:txBody>
      </p:sp>
      <p:sp>
        <p:nvSpPr>
          <p:cNvPr id="41988" name="Rectangle 4"/>
          <p:cNvSpPr>
            <a:spLocks noGrp="1" noRot="1" noChangeArrowheads="1"/>
          </p:cNvSpPr>
          <p:nvPr>
            <p:ph type="body" sz="half" idx="2"/>
          </p:nvPr>
        </p:nvSpPr>
        <p:spPr>
          <a:xfrm>
            <a:off x="633413" y="1647825"/>
            <a:ext cx="4194175" cy="4422775"/>
          </a:xfrm>
        </p:spPr>
        <p:txBody>
          <a:bodyPr/>
          <a:lstStyle/>
          <a:p>
            <a:pPr eaLnBrk="1" hangingPunct="1">
              <a:buFont typeface="Wingdings" pitchFamily="2" charset="2"/>
              <a:buNone/>
              <a:defRPr/>
            </a:pPr>
            <a:r>
              <a:rPr lang="en-US" dirty="0" smtClean="0">
                <a:solidFill>
                  <a:schemeClr val="bg2">
                    <a:lumMod val="50000"/>
                  </a:schemeClr>
                </a:solidFill>
              </a:rPr>
              <a:t>Fan off, RC off</a:t>
            </a:r>
          </a:p>
          <a:p>
            <a:pPr eaLnBrk="1" hangingPunct="1">
              <a:buFont typeface="Wingdings" pitchFamily="2" charset="2"/>
              <a:buNone/>
              <a:defRPr/>
            </a:pPr>
            <a:endParaRPr lang="en-US" dirty="0" smtClean="0">
              <a:solidFill>
                <a:schemeClr val="bg2">
                  <a:lumMod val="50000"/>
                </a:schemeClr>
              </a:solidFill>
            </a:endParaRPr>
          </a:p>
          <a:p>
            <a:pPr eaLnBrk="1" hangingPunct="1">
              <a:buFont typeface="Wingdings" pitchFamily="2" charset="2"/>
              <a:buNone/>
              <a:defRPr/>
            </a:pPr>
            <a:endParaRPr lang="en-US" dirty="0" smtClean="0">
              <a:solidFill>
                <a:schemeClr val="bg2">
                  <a:lumMod val="50000"/>
                </a:schemeClr>
              </a:solidFill>
            </a:endParaRPr>
          </a:p>
          <a:p>
            <a:pPr eaLnBrk="1" hangingPunct="1">
              <a:buFont typeface="Wingdings" pitchFamily="2" charset="2"/>
              <a:buNone/>
              <a:defRPr/>
            </a:pPr>
            <a:r>
              <a:rPr lang="en-US" dirty="0" smtClean="0">
                <a:solidFill>
                  <a:schemeClr val="bg2">
                    <a:lumMod val="50000"/>
                  </a:schemeClr>
                </a:solidFill>
              </a:rPr>
              <a:t>Fan on, RC off</a:t>
            </a:r>
          </a:p>
          <a:p>
            <a:pPr eaLnBrk="1" hangingPunct="1">
              <a:buFont typeface="Wingdings" pitchFamily="2" charset="2"/>
              <a:buNone/>
              <a:defRPr/>
            </a:pPr>
            <a:endParaRPr lang="en-US" dirty="0" smtClean="0">
              <a:solidFill>
                <a:schemeClr val="bg2">
                  <a:lumMod val="50000"/>
                </a:schemeClr>
              </a:solidFill>
            </a:endParaRPr>
          </a:p>
          <a:p>
            <a:pPr eaLnBrk="1" hangingPunct="1">
              <a:buFont typeface="Wingdings" pitchFamily="2" charset="2"/>
              <a:buNone/>
              <a:defRPr/>
            </a:pPr>
            <a:endParaRPr lang="en-US" dirty="0" smtClean="0">
              <a:solidFill>
                <a:schemeClr val="bg2">
                  <a:lumMod val="50000"/>
                </a:schemeClr>
              </a:solidFill>
            </a:endParaRPr>
          </a:p>
          <a:p>
            <a:pPr eaLnBrk="1" hangingPunct="1">
              <a:buFont typeface="Wingdings" pitchFamily="2" charset="2"/>
              <a:buNone/>
              <a:defRPr/>
            </a:pPr>
            <a:r>
              <a:rPr lang="en-US" dirty="0" smtClean="0">
                <a:solidFill>
                  <a:schemeClr val="bg2">
                    <a:lumMod val="50000"/>
                  </a:schemeClr>
                </a:solidFill>
              </a:rPr>
              <a:t>Fan on, RC on</a:t>
            </a:r>
          </a:p>
        </p:txBody>
      </p:sp>
      <p:grpSp>
        <p:nvGrpSpPr>
          <p:cNvPr id="2" name="Group 26"/>
          <p:cNvGrpSpPr>
            <a:grpSpLocks/>
          </p:cNvGrpSpPr>
          <p:nvPr/>
        </p:nvGrpSpPr>
        <p:grpSpPr bwMode="auto">
          <a:xfrm>
            <a:off x="3095625" y="1924050"/>
            <a:ext cx="2743200" cy="1828800"/>
            <a:chOff x="2895600" y="2286000"/>
            <a:chExt cx="2743200" cy="1828800"/>
          </a:xfrm>
        </p:grpSpPr>
        <p:cxnSp>
          <p:nvCxnSpPr>
            <p:cNvPr id="12" name="Straight Arrow Connector 11"/>
            <p:cNvCxnSpPr/>
            <p:nvPr/>
          </p:nvCxnSpPr>
          <p:spPr bwMode="auto">
            <a:xfrm>
              <a:off x="2895600" y="2286000"/>
              <a:ext cx="2667000" cy="76200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4" name="Straight Arrow Connector 13"/>
            <p:cNvCxnSpPr/>
            <p:nvPr/>
          </p:nvCxnSpPr>
          <p:spPr bwMode="auto">
            <a:xfrm>
              <a:off x="2895600" y="2286000"/>
              <a:ext cx="2743200" cy="182880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3" name="Group 27"/>
          <p:cNvGrpSpPr>
            <a:grpSpLocks/>
          </p:cNvGrpSpPr>
          <p:nvPr/>
        </p:nvGrpSpPr>
        <p:grpSpPr bwMode="auto">
          <a:xfrm>
            <a:off x="3103563" y="1862138"/>
            <a:ext cx="2819400" cy="2971800"/>
            <a:chOff x="2895600" y="2133600"/>
            <a:chExt cx="2819400" cy="2971800"/>
          </a:xfrm>
        </p:grpSpPr>
        <p:cxnSp>
          <p:nvCxnSpPr>
            <p:cNvPr id="18" name="Straight Arrow Connector 17"/>
            <p:cNvCxnSpPr/>
            <p:nvPr/>
          </p:nvCxnSpPr>
          <p:spPr bwMode="auto">
            <a:xfrm flipV="1">
              <a:off x="2895600" y="2133600"/>
              <a:ext cx="2819400" cy="1600200"/>
            </a:xfrm>
            <a:prstGeom prst="straightConnector1">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bwMode="auto">
            <a:xfrm>
              <a:off x="2895600" y="3733800"/>
              <a:ext cx="2743200" cy="1371600"/>
            </a:xfrm>
            <a:prstGeom prst="straightConnector1">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grpSp>
      <p:sp>
        <p:nvSpPr>
          <p:cNvPr id="26" name="AutoShape 3"/>
          <p:cNvSpPr>
            <a:spLocks noChangeArrowheads="1"/>
          </p:cNvSpPr>
          <p:nvPr/>
        </p:nvSpPr>
        <p:spPr bwMode="auto">
          <a:xfrm>
            <a:off x="5922963" y="5619750"/>
            <a:ext cx="1295400" cy="457200"/>
          </a:xfrm>
          <a:prstGeom prst="lightningBolt">
            <a:avLst/>
          </a:prstGeom>
          <a:solidFill>
            <a:srgbClr val="FF0000"/>
          </a:solidFill>
          <a:ln w="9525">
            <a:solidFill>
              <a:schemeClr val="tx1"/>
            </a:solidFill>
            <a:miter lim="800000"/>
            <a:headEnd/>
            <a:tailEnd/>
          </a:ln>
        </p:spPr>
        <p:txBody>
          <a:bodyPr wrap="none" anchor="ctr"/>
          <a:lstStyle/>
          <a:p>
            <a:pPr algn="ctr"/>
            <a:endParaRPr lang="en-US">
              <a:solidFill>
                <a:srgbClr val="CC0000"/>
              </a:solidFill>
            </a:endParaRPr>
          </a:p>
        </p:txBody>
      </p:sp>
      <p:sp>
        <p:nvSpPr>
          <p:cNvPr id="28679" name="Rectangle 5"/>
          <p:cNvSpPr>
            <a:spLocks noChangeArrowheads="1"/>
          </p:cNvSpPr>
          <p:nvPr/>
        </p:nvSpPr>
        <p:spPr bwMode="auto">
          <a:xfrm>
            <a:off x="409575" y="6240463"/>
            <a:ext cx="84709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p>
            <a:r>
              <a:rPr lang="en-US" sz="1400">
                <a:latin typeface="Times New Roman" pitchFamily="18" charset="0"/>
                <a:ea typeface="SimSun" pitchFamily="2" charset="-122"/>
              </a:rPr>
              <a:t>Xu and </a:t>
            </a:r>
            <a:r>
              <a:rPr lang="en-US" sz="1400" b="1">
                <a:latin typeface="Times New Roman" pitchFamily="18" charset="0"/>
                <a:ea typeface="SimSun" pitchFamily="2" charset="-122"/>
              </a:rPr>
              <a:t>Zhu 2009</a:t>
            </a:r>
            <a:r>
              <a:rPr lang="en-US" sz="1400">
                <a:latin typeface="Times New Roman" pitchFamily="18" charset="0"/>
                <a:ea typeface="SimSun" pitchFamily="2" charset="-122"/>
              </a:rPr>
              <a:t> “Quantitative analysis of the parameters affecting in-cabin to on-roadway (I/O) ultrafine particle concentration ratios”, </a:t>
            </a:r>
            <a:r>
              <a:rPr lang="en-US" sz="1400" i="1">
                <a:latin typeface="Times New Roman" pitchFamily="18" charset="0"/>
                <a:ea typeface="SimSun" pitchFamily="2" charset="-122"/>
              </a:rPr>
              <a:t>Aerosol Science and Technology</a:t>
            </a:r>
            <a:r>
              <a:rPr lang="en-US" sz="1400">
                <a:latin typeface="Times New Roman" pitchFamily="18" charset="0"/>
                <a:ea typeface="SimSun" pitchFamily="2" charset="-122"/>
              </a:rPr>
              <a:t>, 43: 400-410. </a:t>
            </a:r>
            <a:endParaRPr lang="en-US" sz="1400"/>
          </a:p>
        </p:txBody>
      </p:sp>
      <p:grpSp>
        <p:nvGrpSpPr>
          <p:cNvPr id="5" name="Group 4"/>
          <p:cNvGrpSpPr>
            <a:grpSpLocks/>
          </p:cNvGrpSpPr>
          <p:nvPr/>
        </p:nvGrpSpPr>
        <p:grpSpPr bwMode="auto">
          <a:xfrm>
            <a:off x="2879725" y="1881188"/>
            <a:ext cx="2895600" cy="3060700"/>
            <a:chOff x="2879725" y="1881188"/>
            <a:chExt cx="2895600" cy="3060700"/>
          </a:xfrm>
        </p:grpSpPr>
        <p:grpSp>
          <p:nvGrpSpPr>
            <p:cNvPr id="28689" name="Group 28"/>
            <p:cNvGrpSpPr>
              <a:grpSpLocks/>
            </p:cNvGrpSpPr>
            <p:nvPr/>
          </p:nvGrpSpPr>
          <p:grpSpPr bwMode="auto">
            <a:xfrm>
              <a:off x="2879725" y="1881188"/>
              <a:ext cx="2895600" cy="3048000"/>
              <a:chOff x="2819400" y="2286000"/>
              <a:chExt cx="2895600" cy="3048000"/>
            </a:xfrm>
          </p:grpSpPr>
          <p:cxnSp>
            <p:nvCxnSpPr>
              <p:cNvPr id="23" name="Straight Arrow Connector 22"/>
              <p:cNvCxnSpPr/>
              <p:nvPr/>
            </p:nvCxnSpPr>
            <p:spPr bwMode="auto">
              <a:xfrm flipV="1">
                <a:off x="2819400" y="3200400"/>
                <a:ext cx="2743200" cy="21336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p:nvPr/>
            </p:nvCxnSpPr>
            <p:spPr bwMode="auto">
              <a:xfrm rot="5400000" flipH="1" flipV="1">
                <a:off x="2743200" y="2362200"/>
                <a:ext cx="3048000" cy="28956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grpSp>
        <p:cxnSp>
          <p:nvCxnSpPr>
            <p:cNvPr id="16" name="Straight Arrow Connector 15"/>
            <p:cNvCxnSpPr/>
            <p:nvPr/>
          </p:nvCxnSpPr>
          <p:spPr bwMode="auto">
            <a:xfrm flipV="1">
              <a:off x="2879725" y="4833938"/>
              <a:ext cx="2844800" cy="10795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grpSp>
      <p:grpSp>
        <p:nvGrpSpPr>
          <p:cNvPr id="19" name="Group 31"/>
          <p:cNvGrpSpPr>
            <a:grpSpLocks/>
          </p:cNvGrpSpPr>
          <p:nvPr/>
        </p:nvGrpSpPr>
        <p:grpSpPr bwMode="auto">
          <a:xfrm>
            <a:off x="2120900" y="2952750"/>
            <a:ext cx="4676775" cy="1296988"/>
            <a:chOff x="981" y="3322"/>
            <a:chExt cx="3781" cy="820"/>
          </a:xfrm>
        </p:grpSpPr>
        <p:sp>
          <p:nvSpPr>
            <p:cNvPr id="28683" name="AutoShape 24"/>
            <p:cNvSpPr>
              <a:spLocks noChangeArrowheads="1"/>
            </p:cNvSpPr>
            <p:nvPr/>
          </p:nvSpPr>
          <p:spPr bwMode="gray">
            <a:xfrm>
              <a:off x="981" y="3322"/>
              <a:ext cx="3696" cy="82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a:p>
          </p:txBody>
        </p:sp>
        <p:grpSp>
          <p:nvGrpSpPr>
            <p:cNvPr id="28684" name="Group 30"/>
            <p:cNvGrpSpPr>
              <a:grpSpLocks/>
            </p:cNvGrpSpPr>
            <p:nvPr/>
          </p:nvGrpSpPr>
          <p:grpSpPr bwMode="auto">
            <a:xfrm>
              <a:off x="1024" y="3398"/>
              <a:ext cx="771" cy="663"/>
              <a:chOff x="1024" y="3398"/>
              <a:chExt cx="771" cy="663"/>
            </a:xfrm>
          </p:grpSpPr>
          <p:sp>
            <p:nvSpPr>
              <p:cNvPr id="27" name="AutoShape 26"/>
              <p:cNvSpPr>
                <a:spLocks noChangeArrowheads="1"/>
              </p:cNvSpPr>
              <p:nvPr/>
            </p:nvSpPr>
            <p:spPr bwMode="gray">
              <a:xfrm>
                <a:off x="1063" y="3398"/>
                <a:ext cx="714" cy="661"/>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sp>
            <p:nvSpPr>
              <p:cNvPr id="28" name="Freeform 27"/>
              <p:cNvSpPr>
                <a:spLocks/>
              </p:cNvSpPr>
              <p:nvPr/>
            </p:nvSpPr>
            <p:spPr bwMode="gray">
              <a:xfrm>
                <a:off x="1105" y="3441"/>
                <a:ext cx="357" cy="32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latin typeface="Arial" pitchFamily="34" charset="0"/>
                  <a:cs typeface="Arial" pitchFamily="34" charset="0"/>
                </a:endParaRPr>
              </a:p>
            </p:txBody>
          </p:sp>
          <p:sp>
            <p:nvSpPr>
              <p:cNvPr id="29" name="Text Box 28"/>
              <p:cNvSpPr txBox="1">
                <a:spLocks noChangeArrowheads="1"/>
              </p:cNvSpPr>
              <p:nvPr/>
            </p:nvSpPr>
            <p:spPr bwMode="gray">
              <a:xfrm>
                <a:off x="1026" y="3614"/>
                <a:ext cx="769" cy="253"/>
              </a:xfrm>
              <a:prstGeom prst="rect">
                <a:avLst/>
              </a:prstGeom>
              <a:noFill/>
              <a:ln w="9525" algn="ctr">
                <a:noFill/>
                <a:miter lim="800000"/>
                <a:headEnd/>
                <a:tailEnd/>
              </a:ln>
              <a:effec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r>
                  <a:rPr lang="zh-CN" altLang="en-US" sz="2000" smtClean="0">
                    <a:solidFill>
                      <a:srgbClr val="FFFFFF"/>
                    </a:solidFill>
                    <a:effectLst>
                      <a:outerShdw blurRad="38100" dist="38100" dir="2700000" algn="tl">
                        <a:srgbClr val="C0C0C0"/>
                      </a:outerShdw>
                    </a:effectLst>
                    <a:ea typeface="SimSun" pitchFamily="2" charset="-122"/>
                  </a:rPr>
                  <a:t>关键点</a:t>
                </a:r>
                <a:endParaRPr lang="en-US" sz="2000" smtClean="0">
                  <a:solidFill>
                    <a:srgbClr val="FFFFFF"/>
                  </a:solidFill>
                  <a:effectLst>
                    <a:outerShdw blurRad="38100" dist="38100" dir="2700000" algn="tl">
                      <a:srgbClr val="C0C0C0"/>
                    </a:outerShdw>
                  </a:effectLst>
                </a:endParaRPr>
              </a:p>
            </p:txBody>
          </p:sp>
        </p:grpSp>
        <p:sp>
          <p:nvSpPr>
            <p:cNvPr id="28685" name="Text Box 29"/>
            <p:cNvSpPr txBox="1">
              <a:spLocks noChangeArrowheads="1"/>
            </p:cNvSpPr>
            <p:nvPr/>
          </p:nvSpPr>
          <p:spPr bwMode="gray">
            <a:xfrm>
              <a:off x="1870" y="3449"/>
              <a:ext cx="2892"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a:t>Penetration, Deposition, and Filtration </a:t>
              </a:r>
              <a:r>
                <a:rPr lang="zh-CN" altLang="en-US" b="1">
                  <a:ea typeface="SimSun" pitchFamily="2" charset="-122"/>
                </a:rPr>
                <a:t>是影响细小颗粒由车外进入并停留在车内的重要因子。</a:t>
              </a:r>
              <a:endParaRPr lang="en-US" b="1"/>
            </a:p>
          </p:txBody>
        </p:sp>
      </p:grpSp>
      <p:sp>
        <p:nvSpPr>
          <p:cNvPr id="30" name="TextBox 29"/>
          <p:cNvSpPr txBox="1"/>
          <p:nvPr/>
        </p:nvSpPr>
        <p:spPr>
          <a:xfrm>
            <a:off x="514753" y="76200"/>
            <a:ext cx="8291512" cy="769441"/>
          </a:xfrm>
          <a:prstGeom prst="rect">
            <a:avLst/>
          </a:prstGeom>
          <a:noFill/>
        </p:spPr>
        <p:txBody>
          <a:bodyPr wrap="square" rtlCol="0">
            <a:spAutoFit/>
          </a:bodyPr>
          <a:lstStyle/>
          <a:p>
            <a:r>
              <a:rPr lang="en-US" sz="4400" b="1" dirty="0" smtClean="0"/>
              <a:t>In-Cabin Exposure Modelling</a:t>
            </a:r>
            <a:endParaRPr lang="en-US" sz="4400" b="1" dirty="0"/>
          </a:p>
        </p:txBody>
      </p:sp>
    </p:spTree>
    <p:extLst>
      <p:ext uri="{BB962C8B-B14F-4D97-AF65-F5344CB8AC3E}">
        <p14:creationId xmlns:p14="http://schemas.microsoft.com/office/powerpoint/2010/main" val="733122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Object 2"/>
          <p:cNvGraphicFramePr>
            <a:graphicFrameLocks noChangeAspect="1"/>
          </p:cNvGraphicFramePr>
          <p:nvPr/>
        </p:nvGraphicFramePr>
        <p:xfrm>
          <a:off x="93663" y="1190625"/>
          <a:ext cx="6116637" cy="4835525"/>
        </p:xfrm>
        <a:graphic>
          <a:graphicData uri="http://schemas.openxmlformats.org/presentationml/2006/ole">
            <mc:AlternateContent xmlns:mc="http://schemas.openxmlformats.org/markup-compatibility/2006">
              <mc:Choice xmlns:v="urn:schemas-microsoft-com:vml" Requires="v">
                <p:oleObj spid="_x0000_s34834" name="SPW 10.0 Graph" r:id="rId3" imgW="5554066" imgH="4389120" progId="SigmaPlotGraphicObject.9">
                  <p:embed/>
                </p:oleObj>
              </mc:Choice>
              <mc:Fallback>
                <p:oleObj name="SPW 10.0 Graph" r:id="rId3" imgW="5554066" imgH="4389120" progId="SigmaPlotGraphicObject.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63" y="1190625"/>
                        <a:ext cx="6116637"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91" name="TextBox 14"/>
          <p:cNvSpPr txBox="1">
            <a:spLocks noChangeArrowheads="1"/>
          </p:cNvSpPr>
          <p:nvPr/>
        </p:nvSpPr>
        <p:spPr bwMode="auto">
          <a:xfrm>
            <a:off x="539750" y="6200775"/>
            <a:ext cx="8105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t>Xu, Liu, Liu, and </a:t>
            </a:r>
            <a:r>
              <a:rPr lang="en-US" sz="1400" b="1"/>
              <a:t>Zhu, 2010</a:t>
            </a:r>
            <a:r>
              <a:rPr lang="en-US" sz="1400"/>
              <a:t> ‘Effects of cabin filter on in-cabin to on-roadway ultrafine particle ratios’ </a:t>
            </a:r>
            <a:r>
              <a:rPr lang="en-US" sz="1400" i="1"/>
              <a:t>Aerosol Science and Technology</a:t>
            </a:r>
            <a:r>
              <a:rPr lang="en-US" sz="1400"/>
              <a:t>, </a:t>
            </a:r>
            <a:r>
              <a:rPr lang="en-US" sz="1400" i="1"/>
              <a:t>Aerosol Science and Technology</a:t>
            </a:r>
            <a:r>
              <a:rPr lang="en-US" sz="1400"/>
              <a:t>, 45:215–224.</a:t>
            </a:r>
          </a:p>
        </p:txBody>
      </p:sp>
      <p:sp>
        <p:nvSpPr>
          <p:cNvPr id="37892" name="TextBox 4"/>
          <p:cNvSpPr txBox="1">
            <a:spLocks noChangeArrowheads="1"/>
          </p:cNvSpPr>
          <p:nvPr/>
        </p:nvSpPr>
        <p:spPr bwMode="auto">
          <a:xfrm>
            <a:off x="541338" y="1030288"/>
            <a:ext cx="8423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dirty="0"/>
              <a:t>Cabin Filter Performance: The Good, </a:t>
            </a:r>
            <a:r>
              <a:rPr lang="en-US" sz="2400" dirty="0" smtClean="0"/>
              <a:t>the Bad</a:t>
            </a:r>
            <a:r>
              <a:rPr lang="en-US" sz="2400" dirty="0"/>
              <a:t>, and </a:t>
            </a:r>
            <a:r>
              <a:rPr lang="en-US" sz="2400" dirty="0" smtClean="0"/>
              <a:t>the Ugly</a:t>
            </a:r>
            <a:endParaRPr lang="en-US" sz="2400" dirty="0"/>
          </a:p>
        </p:txBody>
      </p:sp>
      <p:grpSp>
        <p:nvGrpSpPr>
          <p:cNvPr id="13" name="Group 31"/>
          <p:cNvGrpSpPr>
            <a:grpSpLocks/>
          </p:cNvGrpSpPr>
          <p:nvPr/>
        </p:nvGrpSpPr>
        <p:grpSpPr bwMode="auto">
          <a:xfrm>
            <a:off x="6167438" y="1887538"/>
            <a:ext cx="2676525" cy="3148012"/>
            <a:chOff x="793" y="3322"/>
            <a:chExt cx="4277" cy="1340"/>
          </a:xfrm>
        </p:grpSpPr>
        <p:sp>
          <p:nvSpPr>
            <p:cNvPr id="37895" name="AutoShape 24"/>
            <p:cNvSpPr>
              <a:spLocks noChangeArrowheads="1"/>
            </p:cNvSpPr>
            <p:nvPr/>
          </p:nvSpPr>
          <p:spPr bwMode="gray">
            <a:xfrm>
              <a:off x="793" y="3322"/>
              <a:ext cx="4277" cy="134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a:p>
          </p:txBody>
        </p:sp>
        <p:grpSp>
          <p:nvGrpSpPr>
            <p:cNvPr id="37896" name="Group 30"/>
            <p:cNvGrpSpPr>
              <a:grpSpLocks/>
            </p:cNvGrpSpPr>
            <p:nvPr/>
          </p:nvGrpSpPr>
          <p:grpSpPr bwMode="auto">
            <a:xfrm>
              <a:off x="1943" y="3379"/>
              <a:ext cx="1920" cy="282"/>
              <a:chOff x="1943" y="3379"/>
              <a:chExt cx="1920" cy="282"/>
            </a:xfrm>
          </p:grpSpPr>
          <p:sp>
            <p:nvSpPr>
              <p:cNvPr id="17" name="AutoShape 26"/>
              <p:cNvSpPr>
                <a:spLocks noChangeArrowheads="1"/>
              </p:cNvSpPr>
              <p:nvPr/>
            </p:nvSpPr>
            <p:spPr bwMode="gray">
              <a:xfrm>
                <a:off x="1942" y="3379"/>
                <a:ext cx="1920" cy="20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sp>
            <p:nvSpPr>
              <p:cNvPr id="18" name="Text Box 28"/>
              <p:cNvSpPr txBox="1">
                <a:spLocks noChangeArrowheads="1"/>
              </p:cNvSpPr>
              <p:nvPr/>
            </p:nvSpPr>
            <p:spPr bwMode="gray">
              <a:xfrm>
                <a:off x="2427" y="3408"/>
                <a:ext cx="951" cy="253"/>
              </a:xfrm>
              <a:prstGeom prst="rect">
                <a:avLst/>
              </a:prstGeom>
              <a:noFill/>
              <a:ln w="9525" algn="ctr">
                <a:noFill/>
                <a:miter lim="800000"/>
                <a:headEnd/>
                <a:tailEnd/>
              </a:ln>
              <a:effec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r>
                  <a:rPr lang="zh-CN" altLang="en-US" sz="2000" smtClean="0">
                    <a:solidFill>
                      <a:srgbClr val="FFFFFF"/>
                    </a:solidFill>
                    <a:effectLst>
                      <a:outerShdw blurRad="38100" dist="38100" dir="2700000" algn="tl">
                        <a:srgbClr val="C0C0C0"/>
                      </a:outerShdw>
                    </a:effectLst>
                    <a:ea typeface="SimSun" pitchFamily="2" charset="-122"/>
                  </a:rPr>
                  <a:t>关键点</a:t>
                </a:r>
                <a:endParaRPr lang="en-US" sz="2000" smtClean="0">
                  <a:solidFill>
                    <a:srgbClr val="FFFFFF"/>
                  </a:solidFill>
                  <a:effectLst>
                    <a:outerShdw blurRad="38100" dist="38100" dir="2700000" algn="tl">
                      <a:srgbClr val="C0C0C0"/>
                    </a:outerShdw>
                  </a:effectLst>
                </a:endParaRPr>
              </a:p>
            </p:txBody>
          </p:sp>
        </p:grpSp>
        <p:sp>
          <p:nvSpPr>
            <p:cNvPr id="37897" name="Text Box 29"/>
            <p:cNvSpPr txBox="1">
              <a:spLocks noChangeArrowheads="1"/>
            </p:cNvSpPr>
            <p:nvPr/>
          </p:nvSpPr>
          <p:spPr bwMode="gray">
            <a:xfrm>
              <a:off x="937" y="3661"/>
              <a:ext cx="3989"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zh-CN" altLang="en-US" b="1">
                  <a:ea typeface="SimSun" pitchFamily="2" charset="-122"/>
                </a:rPr>
                <a:t>目前市场上的车内过滤装置，过滤效率不尽人意。相对好的效率可达</a:t>
              </a:r>
              <a:r>
                <a:rPr lang="en-US" altLang="zh-CN" b="1">
                  <a:ea typeface="SimSun" pitchFamily="2" charset="-122"/>
                </a:rPr>
                <a:t>80%</a:t>
              </a:r>
              <a:r>
                <a:rPr lang="zh-CN" altLang="en-US" b="1">
                  <a:ea typeface="SimSun" pitchFamily="2" charset="-122"/>
                </a:rPr>
                <a:t>， 一般的效率在</a:t>
              </a:r>
              <a:r>
                <a:rPr lang="en-US" altLang="zh-CN" b="1">
                  <a:ea typeface="SimSun" pitchFamily="2" charset="-122"/>
                </a:rPr>
                <a:t>50%</a:t>
              </a:r>
              <a:r>
                <a:rPr lang="zh-CN" altLang="en-US" b="1">
                  <a:ea typeface="SimSun" pitchFamily="2" charset="-122"/>
                </a:rPr>
                <a:t>左右， 差的只有</a:t>
              </a:r>
              <a:r>
                <a:rPr lang="en-US" altLang="zh-CN" b="1">
                  <a:ea typeface="SimSun" pitchFamily="2" charset="-122"/>
                </a:rPr>
                <a:t>20%</a:t>
              </a:r>
              <a:r>
                <a:rPr lang="zh-CN" altLang="en-US" b="1">
                  <a:ea typeface="SimSun" pitchFamily="2" charset="-122"/>
                </a:rPr>
                <a:t>。</a:t>
              </a:r>
              <a:endParaRPr lang="en-US" altLang="zh-CN" b="1">
                <a:ea typeface="SimSun" pitchFamily="2" charset="-122"/>
              </a:endParaRPr>
            </a:p>
          </p:txBody>
        </p:sp>
      </p:grpSp>
      <p:sp>
        <p:nvSpPr>
          <p:cNvPr id="14" name="TextBox 13"/>
          <p:cNvSpPr txBox="1"/>
          <p:nvPr/>
        </p:nvSpPr>
        <p:spPr>
          <a:xfrm>
            <a:off x="676213" y="24374"/>
            <a:ext cx="8153400" cy="769441"/>
          </a:xfrm>
          <a:prstGeom prst="rect">
            <a:avLst/>
          </a:prstGeom>
          <a:noFill/>
        </p:spPr>
        <p:txBody>
          <a:bodyPr wrap="square" rtlCol="0">
            <a:spAutoFit/>
          </a:bodyPr>
          <a:lstStyle/>
          <a:p>
            <a:r>
              <a:rPr lang="en-US" sz="4400" b="1" dirty="0" smtClean="0"/>
              <a:t>In-Cabin Exposure Reduction</a:t>
            </a:r>
            <a:endParaRPr lang="en-US" sz="4400" b="1" dirty="0"/>
          </a:p>
        </p:txBody>
      </p:sp>
    </p:spTree>
    <p:extLst>
      <p:ext uri="{BB962C8B-B14F-4D97-AF65-F5344CB8AC3E}">
        <p14:creationId xmlns:p14="http://schemas.microsoft.com/office/powerpoint/2010/main" val="1638460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Slide Number Placeholder 5"/>
          <p:cNvSpPr>
            <a:spLocks noGrp="1"/>
          </p:cNvSpPr>
          <p:nvPr>
            <p:ph type="sldNum" sz="quarter" idx="12"/>
          </p:nvPr>
        </p:nvSpPr>
        <p:spPr/>
        <p:txBody>
          <a:bodyPr/>
          <a:lstStyle/>
          <a:p>
            <a:fld id="{713554EE-AA9A-44C6-BAC6-E99BA6188DCB}" type="slidenum">
              <a:rPr lang="ko-KR" altLang="en-US"/>
              <a:pPr/>
              <a:t>69</a:t>
            </a:fld>
            <a:endParaRPr lang="en-US" altLang="ko-KR"/>
          </a:p>
        </p:txBody>
      </p:sp>
      <p:pic>
        <p:nvPicPr>
          <p:cNvPr id="352267" name="Picture 11"/>
          <p:cNvPicPr>
            <a:picLocks noChangeAspect="1" noChangeArrowheads="1"/>
          </p:cNvPicPr>
          <p:nvPr/>
        </p:nvPicPr>
        <p:blipFill>
          <a:blip r:embed="rId3" cstate="print"/>
          <a:srcRect/>
          <a:stretch>
            <a:fillRect/>
          </a:stretch>
        </p:blipFill>
        <p:spPr bwMode="auto">
          <a:xfrm>
            <a:off x="250825" y="1557115"/>
            <a:ext cx="3960813" cy="3656012"/>
          </a:xfrm>
          <a:prstGeom prst="rect">
            <a:avLst/>
          </a:prstGeom>
          <a:noFill/>
          <a:ln w="9525" algn="ctr">
            <a:noFill/>
            <a:miter lim="800000"/>
            <a:headEnd/>
            <a:tailEnd/>
          </a:ln>
          <a:effectLst/>
        </p:spPr>
      </p:pic>
      <p:pic>
        <p:nvPicPr>
          <p:cNvPr id="352268" name="Picture 12"/>
          <p:cNvPicPr>
            <a:picLocks noChangeAspect="1" noChangeArrowheads="1"/>
          </p:cNvPicPr>
          <p:nvPr/>
        </p:nvPicPr>
        <p:blipFill>
          <a:blip r:embed="rId4" cstate="print"/>
          <a:srcRect/>
          <a:stretch>
            <a:fillRect/>
          </a:stretch>
        </p:blipFill>
        <p:spPr bwMode="auto">
          <a:xfrm>
            <a:off x="4284663" y="1557115"/>
            <a:ext cx="4679950" cy="3635375"/>
          </a:xfrm>
          <a:prstGeom prst="rect">
            <a:avLst/>
          </a:prstGeom>
          <a:noFill/>
          <a:ln w="9525" algn="ctr">
            <a:noFill/>
            <a:miter lim="800000"/>
            <a:headEnd/>
            <a:tailEnd/>
          </a:ln>
          <a:effectLst/>
        </p:spPr>
      </p:pic>
      <p:sp>
        <p:nvSpPr>
          <p:cNvPr id="352273" name="Rectangle 2"/>
          <p:cNvSpPr>
            <a:spLocks noChangeArrowheads="1"/>
          </p:cNvSpPr>
          <p:nvPr/>
        </p:nvSpPr>
        <p:spPr bwMode="auto">
          <a:xfrm>
            <a:off x="1116013" y="1196752"/>
            <a:ext cx="2160587" cy="431800"/>
          </a:xfrm>
          <a:prstGeom prst="rect">
            <a:avLst/>
          </a:prstGeom>
          <a:noFill/>
          <a:ln w="9525">
            <a:noFill/>
            <a:miter lim="800000"/>
            <a:headEnd/>
            <a:tailEnd/>
          </a:ln>
        </p:spPr>
        <p:txBody>
          <a:bodyPr anchor="ctr"/>
          <a:lstStyle/>
          <a:p>
            <a:r>
              <a:rPr lang="en-US" altLang="ko-KR" sz="1800" u="sng" dirty="0" smtClean="0">
                <a:latin typeface="Arial Black" pitchFamily="34" charset="0"/>
                <a:ea typeface="Arial Unicode MS" pitchFamily="50" charset="-127"/>
                <a:cs typeface="Arial Unicode MS" pitchFamily="50" charset="-127"/>
              </a:rPr>
              <a:t>HECA </a:t>
            </a:r>
            <a:r>
              <a:rPr lang="en-US" altLang="ko-KR" sz="1800" u="sng" dirty="0">
                <a:latin typeface="Arial Black" pitchFamily="34" charset="0"/>
                <a:ea typeface="Arial Unicode MS" pitchFamily="50" charset="-127"/>
                <a:cs typeface="Arial Unicode MS" pitchFamily="50" charset="-127"/>
              </a:rPr>
              <a:t>A Filter</a:t>
            </a:r>
          </a:p>
        </p:txBody>
      </p:sp>
      <p:sp>
        <p:nvSpPr>
          <p:cNvPr id="352274" name="Rectangle 2"/>
          <p:cNvSpPr>
            <a:spLocks noChangeArrowheads="1"/>
          </p:cNvSpPr>
          <p:nvPr/>
        </p:nvSpPr>
        <p:spPr bwMode="auto">
          <a:xfrm>
            <a:off x="5724525" y="1196752"/>
            <a:ext cx="1944688" cy="431800"/>
          </a:xfrm>
          <a:prstGeom prst="rect">
            <a:avLst/>
          </a:prstGeom>
          <a:noFill/>
          <a:ln w="9525">
            <a:noFill/>
            <a:miter lim="800000"/>
            <a:headEnd/>
            <a:tailEnd/>
          </a:ln>
        </p:spPr>
        <p:txBody>
          <a:bodyPr anchor="ctr"/>
          <a:lstStyle/>
          <a:p>
            <a:r>
              <a:rPr lang="en-US" altLang="ko-KR" sz="1800" u="sng" dirty="0" smtClean="0">
                <a:latin typeface="Arial Black" pitchFamily="34" charset="0"/>
                <a:ea typeface="Arial Unicode MS" pitchFamily="50" charset="-127"/>
                <a:cs typeface="Arial Unicode MS" pitchFamily="50" charset="-127"/>
              </a:rPr>
              <a:t>HECA </a:t>
            </a:r>
            <a:r>
              <a:rPr lang="en-US" altLang="ko-KR" sz="1800" u="sng" dirty="0">
                <a:latin typeface="Arial Black" pitchFamily="34" charset="0"/>
                <a:ea typeface="Arial Unicode MS" pitchFamily="50" charset="-127"/>
                <a:cs typeface="Arial Unicode MS" pitchFamily="50" charset="-127"/>
              </a:rPr>
              <a:t>B Filter</a:t>
            </a:r>
          </a:p>
        </p:txBody>
      </p:sp>
      <p:sp>
        <p:nvSpPr>
          <p:cNvPr id="352277" name="Text Box 21"/>
          <p:cNvSpPr txBox="1">
            <a:spLocks noChangeArrowheads="1"/>
          </p:cNvSpPr>
          <p:nvPr/>
        </p:nvSpPr>
        <p:spPr bwMode="auto">
          <a:xfrm>
            <a:off x="186902" y="4365104"/>
            <a:ext cx="1072730" cy="400110"/>
          </a:xfrm>
          <a:prstGeom prst="rect">
            <a:avLst/>
          </a:prstGeom>
          <a:noFill/>
          <a:ln w="9525" algn="ctr">
            <a:noFill/>
            <a:miter lim="800000"/>
            <a:headEnd/>
            <a:tailEnd/>
          </a:ln>
          <a:effectLst/>
        </p:spPr>
        <p:txBody>
          <a:bodyPr wrap="none">
            <a:spAutoFit/>
          </a:bodyPr>
          <a:lstStyle/>
          <a:p>
            <a:r>
              <a:rPr lang="en-US" altLang="ko-KR" sz="2000">
                <a:solidFill>
                  <a:schemeClr val="bg1"/>
                </a:solidFill>
                <a:ea typeface="굴림" pitchFamily="50" charset="-127"/>
              </a:rPr>
              <a:t>~ 1 </a:t>
            </a:r>
            <a:r>
              <a:rPr lang="el-GR" altLang="ko-KR" sz="2000">
                <a:solidFill>
                  <a:schemeClr val="bg1"/>
                </a:solidFill>
                <a:cs typeface="Arial" charset="0"/>
              </a:rPr>
              <a:t>μ</a:t>
            </a:r>
            <a:r>
              <a:rPr lang="en-US" altLang="ko-KR" sz="2000">
                <a:solidFill>
                  <a:schemeClr val="bg1"/>
                </a:solidFill>
                <a:ea typeface="굴림" pitchFamily="50" charset="-127"/>
                <a:cs typeface="Arial" charset="0"/>
              </a:rPr>
              <a:t>m</a:t>
            </a:r>
            <a:r>
              <a:rPr lang="en-US" altLang="ko-KR" sz="2000">
                <a:solidFill>
                  <a:schemeClr val="bg1"/>
                </a:solidFill>
                <a:ea typeface="굴림" pitchFamily="50" charset="-127"/>
              </a:rPr>
              <a:t> </a:t>
            </a:r>
          </a:p>
        </p:txBody>
      </p:sp>
      <p:sp>
        <p:nvSpPr>
          <p:cNvPr id="352278" name="Text Box 22"/>
          <p:cNvSpPr txBox="1">
            <a:spLocks noChangeArrowheads="1"/>
          </p:cNvSpPr>
          <p:nvPr/>
        </p:nvSpPr>
        <p:spPr bwMode="auto">
          <a:xfrm>
            <a:off x="7308304" y="4365104"/>
            <a:ext cx="1712328" cy="400110"/>
          </a:xfrm>
          <a:prstGeom prst="rect">
            <a:avLst/>
          </a:prstGeom>
          <a:noFill/>
          <a:ln w="9525" algn="ctr">
            <a:noFill/>
            <a:miter lim="800000"/>
            <a:headEnd/>
            <a:tailEnd/>
          </a:ln>
          <a:effectLst/>
        </p:spPr>
        <p:txBody>
          <a:bodyPr wrap="none">
            <a:spAutoFit/>
          </a:bodyPr>
          <a:lstStyle/>
          <a:p>
            <a:r>
              <a:rPr lang="en-US" altLang="ko-KR" sz="2000" dirty="0" smtClean="0">
                <a:solidFill>
                  <a:schemeClr val="bg1"/>
                </a:solidFill>
                <a:ea typeface="굴림" pitchFamily="50" charset="-127"/>
              </a:rPr>
              <a:t>0.4 ~ 0.8 </a:t>
            </a:r>
            <a:r>
              <a:rPr lang="el-GR" altLang="ko-KR" sz="2000" dirty="0">
                <a:solidFill>
                  <a:schemeClr val="bg1"/>
                </a:solidFill>
                <a:cs typeface="Arial" charset="0"/>
              </a:rPr>
              <a:t>μ</a:t>
            </a:r>
            <a:r>
              <a:rPr lang="en-US" altLang="ko-KR" sz="2000" dirty="0">
                <a:solidFill>
                  <a:schemeClr val="bg1"/>
                </a:solidFill>
                <a:ea typeface="굴림" pitchFamily="50" charset="-127"/>
                <a:cs typeface="Arial" charset="0"/>
              </a:rPr>
              <a:t>m</a:t>
            </a:r>
            <a:r>
              <a:rPr lang="en-US" altLang="ko-KR" sz="2000" dirty="0">
                <a:solidFill>
                  <a:schemeClr val="bg1"/>
                </a:solidFill>
                <a:ea typeface="굴림" pitchFamily="50" charset="-127"/>
              </a:rPr>
              <a:t> </a:t>
            </a:r>
          </a:p>
        </p:txBody>
      </p:sp>
      <p:sp>
        <p:nvSpPr>
          <p:cNvPr id="352279" name="Text Box 23"/>
          <p:cNvSpPr txBox="1">
            <a:spLocks noChangeArrowheads="1"/>
          </p:cNvSpPr>
          <p:nvPr/>
        </p:nvSpPr>
        <p:spPr bwMode="auto">
          <a:xfrm>
            <a:off x="251520" y="5446965"/>
            <a:ext cx="8640960" cy="646331"/>
          </a:xfrm>
          <a:prstGeom prst="rect">
            <a:avLst/>
          </a:prstGeom>
          <a:noFill/>
          <a:ln w="9525" algn="ctr">
            <a:noFill/>
            <a:miter lim="800000"/>
            <a:headEnd/>
            <a:tailEnd/>
          </a:ln>
          <a:effectLst/>
        </p:spPr>
        <p:txBody>
          <a:bodyPr wrap="square">
            <a:spAutoFit/>
          </a:bodyPr>
          <a:lstStyle/>
          <a:p>
            <a:pPr algn="l"/>
            <a:r>
              <a:rPr lang="en-US" altLang="ko-KR" sz="1800" dirty="0" smtClean="0">
                <a:ea typeface="굴림" pitchFamily="50" charset="-127"/>
              </a:rPr>
              <a:t>Both prototype filters have particle removal efficiency much higher than OEM filters.  The difference is in the filter </a:t>
            </a:r>
            <a:r>
              <a:rPr lang="en-US" altLang="ko-KR" sz="1800" dirty="0" smtClean="0">
                <a:solidFill>
                  <a:srgbClr val="FF0000"/>
                </a:solidFill>
                <a:ea typeface="굴림" pitchFamily="50" charset="-127"/>
              </a:rPr>
              <a:t>fiber diameter</a:t>
            </a:r>
            <a:r>
              <a:rPr lang="en-US" altLang="ko-KR" sz="1800" dirty="0" smtClean="0">
                <a:ea typeface="굴림" pitchFamily="50" charset="-127"/>
              </a:rPr>
              <a:t>.</a:t>
            </a:r>
          </a:p>
        </p:txBody>
      </p:sp>
      <p:sp>
        <p:nvSpPr>
          <p:cNvPr id="352280" name="Text Box 24"/>
          <p:cNvSpPr txBox="1">
            <a:spLocks noChangeArrowheads="1"/>
          </p:cNvSpPr>
          <p:nvPr/>
        </p:nvSpPr>
        <p:spPr bwMode="auto">
          <a:xfrm>
            <a:off x="1403648" y="1628552"/>
            <a:ext cx="2731838" cy="584775"/>
          </a:xfrm>
          <a:prstGeom prst="rect">
            <a:avLst/>
          </a:prstGeom>
          <a:noFill/>
          <a:ln w="9525" algn="ctr">
            <a:noFill/>
            <a:miter lim="800000"/>
            <a:headEnd/>
            <a:tailEnd/>
          </a:ln>
          <a:effectLst/>
        </p:spPr>
        <p:txBody>
          <a:bodyPr wrap="none">
            <a:spAutoFit/>
          </a:bodyPr>
          <a:lstStyle/>
          <a:p>
            <a:pPr algn="r"/>
            <a:r>
              <a:rPr lang="en-US" altLang="ko-KR" dirty="0" smtClean="0">
                <a:solidFill>
                  <a:schemeClr val="bg1"/>
                </a:solidFill>
                <a:ea typeface="굴림" pitchFamily="50" charset="-127"/>
              </a:rPr>
              <a:t>Pressure drop </a:t>
            </a:r>
          </a:p>
          <a:p>
            <a:pPr algn="r"/>
            <a:r>
              <a:rPr lang="en-US" altLang="ko-KR" dirty="0" smtClean="0">
                <a:solidFill>
                  <a:schemeClr val="bg1"/>
                </a:solidFill>
                <a:ea typeface="굴림" pitchFamily="50" charset="-127"/>
              </a:rPr>
              <a:t>comparable to OEM filters</a:t>
            </a:r>
            <a:endParaRPr lang="en-US" altLang="ko-KR" dirty="0">
              <a:solidFill>
                <a:schemeClr val="bg1"/>
              </a:solidFill>
              <a:ea typeface="굴림" pitchFamily="50" charset="-127"/>
            </a:endParaRPr>
          </a:p>
        </p:txBody>
      </p:sp>
      <p:sp>
        <p:nvSpPr>
          <p:cNvPr id="352281" name="Text Box 25"/>
          <p:cNvSpPr txBox="1">
            <a:spLocks noChangeArrowheads="1"/>
          </p:cNvSpPr>
          <p:nvPr/>
        </p:nvSpPr>
        <p:spPr bwMode="auto">
          <a:xfrm>
            <a:off x="6300192" y="1652365"/>
            <a:ext cx="2629631" cy="584775"/>
          </a:xfrm>
          <a:prstGeom prst="rect">
            <a:avLst/>
          </a:prstGeom>
          <a:noFill/>
          <a:ln w="9525" algn="ctr">
            <a:noFill/>
            <a:miter lim="800000"/>
            <a:headEnd/>
            <a:tailEnd/>
          </a:ln>
          <a:effectLst/>
        </p:spPr>
        <p:txBody>
          <a:bodyPr wrap="none">
            <a:spAutoFit/>
          </a:bodyPr>
          <a:lstStyle/>
          <a:p>
            <a:pPr algn="r"/>
            <a:r>
              <a:rPr lang="en-US" altLang="ko-KR" dirty="0" smtClean="0">
                <a:solidFill>
                  <a:schemeClr val="bg1"/>
                </a:solidFill>
                <a:ea typeface="굴림" pitchFamily="50" charset="-127"/>
              </a:rPr>
              <a:t>A bit more pressure drop</a:t>
            </a:r>
          </a:p>
          <a:p>
            <a:pPr algn="r"/>
            <a:r>
              <a:rPr lang="en-US" altLang="ko-KR" dirty="0" smtClean="0">
                <a:solidFill>
                  <a:schemeClr val="bg1"/>
                </a:solidFill>
                <a:ea typeface="굴림" pitchFamily="50" charset="-127"/>
              </a:rPr>
              <a:t>But, higher </a:t>
            </a:r>
            <a:r>
              <a:rPr lang="en-US" altLang="ko-KR" dirty="0">
                <a:solidFill>
                  <a:schemeClr val="bg1"/>
                </a:solidFill>
                <a:ea typeface="굴림" pitchFamily="50" charset="-127"/>
              </a:rPr>
              <a:t>efficiency!</a:t>
            </a:r>
          </a:p>
        </p:txBody>
      </p:sp>
      <p:sp>
        <p:nvSpPr>
          <p:cNvPr id="13" name="TextBox 12"/>
          <p:cNvSpPr txBox="1"/>
          <p:nvPr/>
        </p:nvSpPr>
        <p:spPr>
          <a:xfrm>
            <a:off x="622450" y="228600"/>
            <a:ext cx="8233667" cy="769441"/>
          </a:xfrm>
          <a:prstGeom prst="rect">
            <a:avLst/>
          </a:prstGeom>
          <a:noFill/>
        </p:spPr>
        <p:txBody>
          <a:bodyPr wrap="square" rtlCol="0">
            <a:spAutoFit/>
          </a:bodyPr>
          <a:lstStyle/>
          <a:p>
            <a:r>
              <a:rPr lang="en-US" sz="4400" b="1" dirty="0" smtClean="0"/>
              <a:t>In-Cabin Exposure Reduction</a:t>
            </a:r>
            <a:endParaRPr lang="en-US" sz="4400" b="1" dirty="0"/>
          </a:p>
        </p:txBody>
      </p:sp>
    </p:spTree>
    <p:extLst>
      <p:ext uri="{BB962C8B-B14F-4D97-AF65-F5344CB8AC3E}">
        <p14:creationId xmlns:p14="http://schemas.microsoft.com/office/powerpoint/2010/main" val="38603530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a:ln>
            <a:miter lim="800000"/>
            <a:headEnd/>
            <a:tailEnd/>
          </a:ln>
        </p:spPr>
        <p:txBody>
          <a:bodyPr/>
          <a:lstStyle/>
          <a:p>
            <a:fld id="{0FCCABF9-0624-4886-9AE8-D0C588F725BC}" type="slidenum">
              <a:rPr lang="en-US"/>
              <a:pPr/>
              <a:t>7</a:t>
            </a:fld>
            <a:endParaRPr lang="en-US"/>
          </a:p>
        </p:txBody>
      </p:sp>
      <p:sp>
        <p:nvSpPr>
          <p:cNvPr id="7171" name="Rectangle 2"/>
          <p:cNvSpPr>
            <a:spLocks noGrp="1" noChangeArrowheads="1"/>
          </p:cNvSpPr>
          <p:nvPr>
            <p:ph type="ctrTitle"/>
          </p:nvPr>
        </p:nvSpPr>
        <p:spPr>
          <a:xfrm>
            <a:off x="1295400" y="152400"/>
            <a:ext cx="6400800" cy="990600"/>
          </a:xfrm>
        </p:spPr>
        <p:txBody>
          <a:bodyPr/>
          <a:lstStyle/>
          <a:p>
            <a:pPr eaLnBrk="1" hangingPunct="1"/>
            <a:r>
              <a:rPr lang="en-US" sz="3200" b="1" dirty="0" smtClean="0"/>
              <a:t>Defining Exposure</a:t>
            </a:r>
          </a:p>
        </p:txBody>
      </p:sp>
      <p:grpSp>
        <p:nvGrpSpPr>
          <p:cNvPr id="7172" name="Group 11"/>
          <p:cNvGrpSpPr>
            <a:grpSpLocks/>
          </p:cNvGrpSpPr>
          <p:nvPr/>
        </p:nvGrpSpPr>
        <p:grpSpPr bwMode="auto">
          <a:xfrm>
            <a:off x="152400" y="1066800"/>
            <a:ext cx="8763000" cy="4613275"/>
            <a:chOff x="144" y="912"/>
            <a:chExt cx="5520" cy="2906"/>
          </a:xfrm>
        </p:grpSpPr>
        <p:sp>
          <p:nvSpPr>
            <p:cNvPr id="7174" name="Text Box 5"/>
            <p:cNvSpPr txBox="1">
              <a:spLocks noChangeArrowheads="1"/>
            </p:cNvSpPr>
            <p:nvPr/>
          </p:nvSpPr>
          <p:spPr bwMode="auto">
            <a:xfrm>
              <a:off x="144" y="912"/>
              <a:ext cx="5520" cy="727"/>
            </a:xfrm>
            <a:prstGeom prst="rect">
              <a:avLst/>
            </a:prstGeom>
            <a:noFill/>
            <a:ln w="9525">
              <a:solidFill>
                <a:schemeClr val="tx1"/>
              </a:solidFill>
              <a:miter lim="800000"/>
              <a:headEnd/>
              <a:tailEnd/>
            </a:ln>
            <a:effectLst/>
          </p:spPr>
          <p:txBody>
            <a:bodyPr>
              <a:spAutoFit/>
            </a:bodyPr>
            <a:lstStyle/>
            <a:p>
              <a:pPr marL="342900" indent="-342900">
                <a:spcBef>
                  <a:spcPct val="50000"/>
                </a:spcBef>
              </a:pPr>
              <a:r>
                <a:rPr lang="en-US" b="1"/>
                <a:t>Data Collection</a:t>
              </a:r>
            </a:p>
            <a:p>
              <a:pPr marL="342900" indent="-342900">
                <a:spcBef>
                  <a:spcPct val="50000"/>
                </a:spcBef>
              </a:pPr>
              <a:endParaRPr lang="en-US" sz="1000" b="1"/>
            </a:p>
            <a:p>
              <a:pPr marL="342900" indent="-342900" algn="l"/>
              <a:r>
                <a:rPr lang="en-US">
                  <a:cs typeface="Arial" charset="0"/>
                </a:rPr>
                <a:t>●</a:t>
              </a:r>
              <a:r>
                <a:rPr lang="en-US"/>
                <a:t>Diaries ● Questionnaire ● Emission  ● Environmental ● Personal   ● Human tissue </a:t>
              </a:r>
            </a:p>
            <a:p>
              <a:pPr marL="342900" indent="-342900" algn="l"/>
              <a:r>
                <a:rPr lang="en-US"/>
                <a:t>                                            Inventories   monitoring          monitoring    monitoring</a:t>
              </a:r>
            </a:p>
          </p:txBody>
        </p:sp>
        <p:sp>
          <p:nvSpPr>
            <p:cNvPr id="7175" name="AutoShape 6"/>
            <p:cNvSpPr>
              <a:spLocks noChangeArrowheads="1"/>
            </p:cNvSpPr>
            <p:nvPr/>
          </p:nvSpPr>
          <p:spPr bwMode="auto">
            <a:xfrm>
              <a:off x="2832" y="1728"/>
              <a:ext cx="96" cy="288"/>
            </a:xfrm>
            <a:prstGeom prst="downArrow">
              <a:avLst>
                <a:gd name="adj1" fmla="val 50000"/>
                <a:gd name="adj2" fmla="val 75000"/>
              </a:avLst>
            </a:prstGeom>
            <a:noFill/>
            <a:ln w="9525">
              <a:solidFill>
                <a:schemeClr val="tx1"/>
              </a:solidFill>
              <a:miter lim="800000"/>
              <a:headEnd/>
              <a:tailEnd/>
            </a:ln>
            <a:effectLst/>
          </p:spPr>
          <p:txBody>
            <a:bodyPr wrap="none" anchor="ctr"/>
            <a:lstStyle/>
            <a:p>
              <a:endParaRPr lang="en-US"/>
            </a:p>
          </p:txBody>
        </p:sp>
        <p:sp>
          <p:nvSpPr>
            <p:cNvPr id="7176" name="Text Box 7"/>
            <p:cNvSpPr txBox="1">
              <a:spLocks noChangeArrowheads="1"/>
            </p:cNvSpPr>
            <p:nvPr/>
          </p:nvSpPr>
          <p:spPr bwMode="auto">
            <a:xfrm>
              <a:off x="144" y="2016"/>
              <a:ext cx="5520" cy="843"/>
            </a:xfrm>
            <a:prstGeom prst="rect">
              <a:avLst/>
            </a:prstGeom>
            <a:noFill/>
            <a:ln w="9525">
              <a:solidFill>
                <a:schemeClr val="tx1"/>
              </a:solidFill>
              <a:miter lim="800000"/>
              <a:headEnd/>
              <a:tailEnd/>
            </a:ln>
            <a:effectLst/>
          </p:spPr>
          <p:txBody>
            <a:bodyPr>
              <a:spAutoFit/>
            </a:bodyPr>
            <a:lstStyle/>
            <a:p>
              <a:pPr marL="342900" indent="-342900">
                <a:spcBef>
                  <a:spcPct val="50000"/>
                </a:spcBef>
              </a:pPr>
              <a:r>
                <a:rPr lang="en-US" b="1"/>
                <a:t>Predictive Models</a:t>
              </a:r>
            </a:p>
            <a:p>
              <a:pPr marL="342900" indent="-342900">
                <a:spcBef>
                  <a:spcPct val="50000"/>
                </a:spcBef>
              </a:pPr>
              <a:r>
                <a:rPr lang="en-US" i="1"/>
                <a:t>Physical, statistical, and physical-statistic models</a:t>
              </a:r>
            </a:p>
            <a:p>
              <a:pPr marL="342900" indent="-342900" algn="l"/>
              <a:r>
                <a:rPr lang="en-US">
                  <a:cs typeface="Arial" charset="0"/>
                </a:rPr>
                <a:t>●</a:t>
              </a:r>
              <a:r>
                <a:rPr lang="en-US"/>
                <a:t>Fate and transport   ● Human activity    ● Human exposure   ● Pharmacokinetic </a:t>
              </a:r>
            </a:p>
            <a:p>
              <a:pPr marL="342900" indent="-342900" algn="l"/>
              <a:r>
                <a:rPr lang="en-US"/>
                <a:t>  models                        pattern models        models                     models</a:t>
              </a:r>
            </a:p>
          </p:txBody>
        </p:sp>
        <p:sp>
          <p:nvSpPr>
            <p:cNvPr id="7177" name="AutoShape 8"/>
            <p:cNvSpPr>
              <a:spLocks noChangeArrowheads="1"/>
            </p:cNvSpPr>
            <p:nvPr/>
          </p:nvSpPr>
          <p:spPr bwMode="auto">
            <a:xfrm>
              <a:off x="2832" y="2976"/>
              <a:ext cx="96" cy="288"/>
            </a:xfrm>
            <a:prstGeom prst="downArrow">
              <a:avLst>
                <a:gd name="adj1" fmla="val 50000"/>
                <a:gd name="adj2" fmla="val 75000"/>
              </a:avLst>
            </a:prstGeom>
            <a:noFill/>
            <a:ln w="9525">
              <a:solidFill>
                <a:schemeClr val="tx1"/>
              </a:solidFill>
              <a:miter lim="800000"/>
              <a:headEnd/>
              <a:tailEnd/>
            </a:ln>
            <a:effectLst/>
          </p:spPr>
          <p:txBody>
            <a:bodyPr wrap="none" anchor="ctr"/>
            <a:lstStyle/>
            <a:p>
              <a:endParaRPr lang="en-US"/>
            </a:p>
          </p:txBody>
        </p:sp>
        <p:sp>
          <p:nvSpPr>
            <p:cNvPr id="7178" name="Text Box 9"/>
            <p:cNvSpPr txBox="1">
              <a:spLocks noChangeArrowheads="1"/>
            </p:cNvSpPr>
            <p:nvPr/>
          </p:nvSpPr>
          <p:spPr bwMode="auto">
            <a:xfrm>
              <a:off x="144" y="3264"/>
              <a:ext cx="5520" cy="554"/>
            </a:xfrm>
            <a:prstGeom prst="rect">
              <a:avLst/>
            </a:prstGeom>
            <a:noFill/>
            <a:ln w="9525">
              <a:solidFill>
                <a:schemeClr val="tx1"/>
              </a:solidFill>
              <a:miter lim="800000"/>
              <a:headEnd/>
              <a:tailEnd/>
            </a:ln>
            <a:effectLst/>
          </p:spPr>
          <p:txBody>
            <a:bodyPr>
              <a:spAutoFit/>
            </a:bodyPr>
            <a:lstStyle/>
            <a:p>
              <a:pPr marL="342900" indent="-342900">
                <a:spcBef>
                  <a:spcPct val="50000"/>
                </a:spcBef>
              </a:pPr>
              <a:r>
                <a:rPr lang="en-US" b="1"/>
                <a:t>Exposure and dose estimates</a:t>
              </a:r>
            </a:p>
            <a:p>
              <a:pPr marL="342900" indent="-342900">
                <a:spcBef>
                  <a:spcPct val="50000"/>
                </a:spcBef>
              </a:pPr>
              <a:endParaRPr lang="en-US" sz="1000" b="1"/>
            </a:p>
            <a:p>
              <a:pPr marL="342900" indent="-342900" algn="l"/>
              <a:r>
                <a:rPr lang="en-US">
                  <a:cs typeface="Arial" charset="0"/>
                </a:rPr>
                <a:t>●</a:t>
              </a:r>
              <a:r>
                <a:rPr lang="en-US"/>
                <a:t>Population                           ● Subpopulations                               ● Individuals</a:t>
              </a:r>
            </a:p>
          </p:txBody>
        </p:sp>
      </p:grpSp>
      <p:sp>
        <p:nvSpPr>
          <p:cNvPr id="7173" name="Text Box 10"/>
          <p:cNvSpPr txBox="1">
            <a:spLocks noChangeArrowheads="1"/>
          </p:cNvSpPr>
          <p:nvPr/>
        </p:nvSpPr>
        <p:spPr bwMode="auto">
          <a:xfrm>
            <a:off x="304800" y="6019800"/>
            <a:ext cx="8229600" cy="641350"/>
          </a:xfrm>
          <a:prstGeom prst="rect">
            <a:avLst/>
          </a:prstGeom>
          <a:noFill/>
          <a:ln w="9525">
            <a:noFill/>
            <a:miter lim="800000"/>
            <a:headEnd/>
            <a:tailEnd/>
          </a:ln>
          <a:effectLst/>
        </p:spPr>
        <p:txBody>
          <a:bodyPr>
            <a:spAutoFit/>
          </a:bodyPr>
          <a:lstStyle/>
          <a:p>
            <a:pPr algn="l"/>
            <a:r>
              <a:rPr lang="en-US"/>
              <a:t>The relationship among data collection, predictive models, and exposure and dose estimates (Sexton et al., 1995b)</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fld id="{127A5FE8-0299-4108-B9D7-2B1C533910B2}" type="slidenum">
              <a:rPr lang="ko-KR" altLang="en-US"/>
              <a:pPr/>
              <a:t>70</a:t>
            </a:fld>
            <a:endParaRPr lang="en-US" altLang="ko-KR"/>
          </a:p>
        </p:txBody>
      </p:sp>
      <p:pic>
        <p:nvPicPr>
          <p:cNvPr id="2050" name="Picture 2"/>
          <p:cNvPicPr>
            <a:picLocks noChangeAspect="1" noChangeArrowheads="1"/>
          </p:cNvPicPr>
          <p:nvPr/>
        </p:nvPicPr>
        <p:blipFill>
          <a:blip r:embed="rId3" cstate="print"/>
          <a:srcRect/>
          <a:stretch>
            <a:fillRect/>
          </a:stretch>
        </p:blipFill>
        <p:spPr bwMode="auto">
          <a:xfrm>
            <a:off x="790486" y="1628800"/>
            <a:ext cx="7597938" cy="4680520"/>
          </a:xfrm>
          <a:prstGeom prst="rect">
            <a:avLst/>
          </a:prstGeom>
          <a:noFill/>
          <a:ln w="9525">
            <a:noFill/>
            <a:miter lim="800000"/>
            <a:headEnd/>
            <a:tailEnd/>
          </a:ln>
        </p:spPr>
      </p:pic>
      <p:sp>
        <p:nvSpPr>
          <p:cNvPr id="6" name="Rectangle 5"/>
          <p:cNvSpPr/>
          <p:nvPr/>
        </p:nvSpPr>
        <p:spPr>
          <a:xfrm>
            <a:off x="611560" y="980728"/>
            <a:ext cx="4572000" cy="707886"/>
          </a:xfrm>
          <a:prstGeom prst="rect">
            <a:avLst/>
          </a:prstGeom>
        </p:spPr>
        <p:txBody>
          <a:bodyPr>
            <a:spAutoFit/>
          </a:bodyPr>
          <a:lstStyle/>
          <a:p>
            <a:pPr algn="l">
              <a:buFontTx/>
              <a:buChar char="•"/>
            </a:pPr>
            <a:r>
              <a:rPr lang="en-US" altLang="ko-KR" sz="2000" dirty="0" smtClean="0">
                <a:ea typeface="굴림" pitchFamily="50" charset="-127"/>
              </a:rPr>
              <a:t> Less than 3 years </a:t>
            </a:r>
          </a:p>
          <a:p>
            <a:pPr algn="l">
              <a:buFontTx/>
              <a:buChar char="•"/>
            </a:pPr>
            <a:r>
              <a:rPr lang="en-US" altLang="ko-KR" sz="2000" dirty="0" smtClean="0">
                <a:ea typeface="굴림" pitchFamily="50" charset="-127"/>
              </a:rPr>
              <a:t> California Vehicle Fleet</a:t>
            </a:r>
          </a:p>
        </p:txBody>
      </p:sp>
      <p:sp>
        <p:nvSpPr>
          <p:cNvPr id="8" name="TextBox 7"/>
          <p:cNvSpPr txBox="1"/>
          <p:nvPr/>
        </p:nvSpPr>
        <p:spPr>
          <a:xfrm>
            <a:off x="586160" y="125974"/>
            <a:ext cx="8027987" cy="769441"/>
          </a:xfrm>
          <a:prstGeom prst="rect">
            <a:avLst/>
          </a:prstGeom>
          <a:noFill/>
        </p:spPr>
        <p:txBody>
          <a:bodyPr wrap="square" rtlCol="0">
            <a:spAutoFit/>
          </a:bodyPr>
          <a:lstStyle/>
          <a:p>
            <a:r>
              <a:rPr lang="en-US" sz="4400" b="1" dirty="0" smtClean="0"/>
              <a:t>In-Cabin Exposure Reduction</a:t>
            </a:r>
            <a:endParaRPr lang="en-US" sz="4400" b="1" dirty="0"/>
          </a:p>
        </p:txBody>
      </p:sp>
    </p:spTree>
    <p:extLst>
      <p:ext uri="{BB962C8B-B14F-4D97-AF65-F5344CB8AC3E}">
        <p14:creationId xmlns:p14="http://schemas.microsoft.com/office/powerpoint/2010/main" val="23565056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a:ln>
            <a:miter lim="800000"/>
            <a:headEnd/>
            <a:tailEnd/>
          </a:ln>
        </p:spPr>
        <p:txBody>
          <a:bodyPr/>
          <a:lstStyle/>
          <a:p>
            <a:fld id="{57980B9B-D1EC-4A7B-8065-D822E8F27625}" type="slidenum">
              <a:rPr lang="ko-KR" altLang="en-US" smtClean="0"/>
              <a:pPr/>
              <a:t>71</a:t>
            </a:fld>
            <a:endParaRPr lang="en-US" altLang="ko-KR" smtClean="0"/>
          </a:p>
        </p:txBody>
      </p:sp>
      <p:grpSp>
        <p:nvGrpSpPr>
          <p:cNvPr id="18" name="Group 40"/>
          <p:cNvGrpSpPr>
            <a:grpSpLocks/>
          </p:cNvGrpSpPr>
          <p:nvPr/>
        </p:nvGrpSpPr>
        <p:grpSpPr bwMode="auto">
          <a:xfrm>
            <a:off x="179512" y="1052737"/>
            <a:ext cx="6768752" cy="5251729"/>
            <a:chOff x="0" y="0"/>
            <a:chExt cx="8915400" cy="6869113"/>
          </a:xfrm>
        </p:grpSpPr>
        <p:grpSp>
          <p:nvGrpSpPr>
            <p:cNvPr id="20" name="Group 44"/>
            <p:cNvGrpSpPr>
              <a:grpSpLocks/>
            </p:cNvGrpSpPr>
            <p:nvPr/>
          </p:nvGrpSpPr>
          <p:grpSpPr bwMode="auto">
            <a:xfrm>
              <a:off x="0" y="0"/>
              <a:ext cx="8915400" cy="6869113"/>
              <a:chOff x="0" y="0"/>
              <a:chExt cx="5616" cy="4327"/>
            </a:xfrm>
          </p:grpSpPr>
          <p:pic>
            <p:nvPicPr>
              <p:cNvPr id="24" name="Picture 22"/>
              <p:cNvPicPr>
                <a:picLocks noChangeAspect="1" noChangeArrowheads="1"/>
              </p:cNvPicPr>
              <p:nvPr/>
            </p:nvPicPr>
            <p:blipFill>
              <a:blip r:embed="rId3" cstate="print"/>
              <a:srcRect/>
              <a:stretch>
                <a:fillRect/>
              </a:stretch>
            </p:blipFill>
            <p:spPr bwMode="auto">
              <a:xfrm>
                <a:off x="0" y="0"/>
                <a:ext cx="5616" cy="4327"/>
              </a:xfrm>
              <a:prstGeom prst="rect">
                <a:avLst/>
              </a:prstGeom>
              <a:noFill/>
              <a:ln w="9525">
                <a:noFill/>
                <a:miter lim="800000"/>
                <a:headEnd/>
                <a:tailEnd/>
              </a:ln>
            </p:spPr>
          </p:pic>
          <p:sp>
            <p:nvSpPr>
              <p:cNvPr id="25" name="Text Box 4"/>
              <p:cNvSpPr txBox="1">
                <a:spLocks noChangeArrowheads="1"/>
              </p:cNvSpPr>
              <p:nvPr/>
            </p:nvSpPr>
            <p:spPr bwMode="auto">
              <a:xfrm>
                <a:off x="1776" y="2592"/>
                <a:ext cx="1212" cy="404"/>
              </a:xfrm>
              <a:prstGeom prst="rect">
                <a:avLst/>
              </a:prstGeom>
              <a:noFill/>
              <a:ln w="9525" algn="ctr">
                <a:noFill/>
                <a:miter lim="800000"/>
                <a:headEnd/>
                <a:tailEnd/>
              </a:ln>
            </p:spPr>
            <p:txBody>
              <a:bodyPr wrap="none">
                <a:spAutoFit/>
              </a:bodyPr>
              <a:lstStyle/>
              <a:p>
                <a:pPr algn="ctr" latinLnBrk="0"/>
                <a:r>
                  <a:rPr kumimoji="0" lang="en-US" altLang="ko-KR" b="1">
                    <a:latin typeface="Arial" charset="0"/>
                  </a:rPr>
                  <a:t>Freeway </a:t>
                </a:r>
              </a:p>
              <a:p>
                <a:pPr algn="ctr" latinLnBrk="0"/>
                <a:r>
                  <a:rPr kumimoji="0" lang="en-US" altLang="ko-KR" b="1">
                    <a:latin typeface="Arial" charset="0"/>
                  </a:rPr>
                  <a:t>Sampling Route</a:t>
                </a:r>
              </a:p>
            </p:txBody>
          </p:sp>
          <p:sp>
            <p:nvSpPr>
              <p:cNvPr id="26" name="Line 7"/>
              <p:cNvSpPr>
                <a:spLocks noChangeShapeType="1"/>
              </p:cNvSpPr>
              <p:nvPr/>
            </p:nvSpPr>
            <p:spPr bwMode="auto">
              <a:xfrm flipV="1">
                <a:off x="2688" y="2133"/>
                <a:ext cx="720" cy="528"/>
              </a:xfrm>
              <a:prstGeom prst="line">
                <a:avLst/>
              </a:prstGeom>
              <a:noFill/>
              <a:ln w="28575">
                <a:solidFill>
                  <a:schemeClr val="tx1"/>
                </a:solidFill>
                <a:round/>
                <a:headEnd/>
                <a:tailEnd type="arrow" w="med" len="med"/>
              </a:ln>
            </p:spPr>
            <p:txBody>
              <a:bodyPr>
                <a:spAutoFit/>
              </a:bodyPr>
              <a:lstStyle/>
              <a:p>
                <a:endParaRPr lang="en-US"/>
              </a:p>
            </p:txBody>
          </p:sp>
          <p:grpSp>
            <p:nvGrpSpPr>
              <p:cNvPr id="27" name="Group 8"/>
              <p:cNvGrpSpPr>
                <a:grpSpLocks/>
              </p:cNvGrpSpPr>
              <p:nvPr/>
            </p:nvGrpSpPr>
            <p:grpSpPr bwMode="auto">
              <a:xfrm>
                <a:off x="217" y="3955"/>
                <a:ext cx="1079" cy="173"/>
                <a:chOff x="169" y="3976"/>
                <a:chExt cx="1079" cy="173"/>
              </a:xfrm>
            </p:grpSpPr>
            <p:grpSp>
              <p:nvGrpSpPr>
                <p:cNvPr id="46" name="Group 9"/>
                <p:cNvGrpSpPr>
                  <a:grpSpLocks/>
                </p:cNvGrpSpPr>
                <p:nvPr/>
              </p:nvGrpSpPr>
              <p:grpSpPr bwMode="auto">
                <a:xfrm>
                  <a:off x="235" y="4101"/>
                  <a:ext cx="768" cy="48"/>
                  <a:chOff x="288" y="4032"/>
                  <a:chExt cx="768" cy="96"/>
                </a:xfrm>
              </p:grpSpPr>
              <p:sp>
                <p:nvSpPr>
                  <p:cNvPr id="50" name="Rectangle 10"/>
                  <p:cNvSpPr>
                    <a:spLocks noChangeArrowheads="1"/>
                  </p:cNvSpPr>
                  <p:nvPr/>
                </p:nvSpPr>
                <p:spPr bwMode="auto">
                  <a:xfrm>
                    <a:off x="288" y="4080"/>
                    <a:ext cx="384" cy="4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1" name="Rectangle 11"/>
                  <p:cNvSpPr>
                    <a:spLocks noChangeArrowheads="1"/>
                  </p:cNvSpPr>
                  <p:nvPr/>
                </p:nvSpPr>
                <p:spPr bwMode="auto">
                  <a:xfrm>
                    <a:off x="672" y="4080"/>
                    <a:ext cx="384" cy="48"/>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2" name="Rectangle 12"/>
                  <p:cNvSpPr>
                    <a:spLocks noChangeArrowheads="1"/>
                  </p:cNvSpPr>
                  <p:nvPr/>
                </p:nvSpPr>
                <p:spPr bwMode="auto">
                  <a:xfrm>
                    <a:off x="288" y="4032"/>
                    <a:ext cx="192" cy="48"/>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 name="Rectangle 13"/>
                  <p:cNvSpPr>
                    <a:spLocks noChangeArrowheads="1"/>
                  </p:cNvSpPr>
                  <p:nvPr/>
                </p:nvSpPr>
                <p:spPr bwMode="auto">
                  <a:xfrm>
                    <a:off x="480" y="4032"/>
                    <a:ext cx="192" cy="4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4" name="Rectangle 14"/>
                  <p:cNvSpPr>
                    <a:spLocks noChangeArrowheads="1"/>
                  </p:cNvSpPr>
                  <p:nvPr/>
                </p:nvSpPr>
                <p:spPr bwMode="auto">
                  <a:xfrm>
                    <a:off x="672" y="4032"/>
                    <a:ext cx="192" cy="48"/>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5" name="Rectangle 15"/>
                  <p:cNvSpPr>
                    <a:spLocks noChangeArrowheads="1"/>
                  </p:cNvSpPr>
                  <p:nvPr/>
                </p:nvSpPr>
                <p:spPr bwMode="auto">
                  <a:xfrm>
                    <a:off x="864" y="4032"/>
                    <a:ext cx="192" cy="48"/>
                  </a:xfrm>
                  <a:prstGeom prst="rect">
                    <a:avLst/>
                  </a:prstGeom>
                  <a:solidFill>
                    <a:schemeClr val="bg1"/>
                  </a:solidFill>
                  <a:ln w="9525">
                    <a:solidFill>
                      <a:schemeClr val="tx1"/>
                    </a:solidFill>
                    <a:miter lim="800000"/>
                    <a:headEnd/>
                    <a:tailEnd/>
                  </a:ln>
                </p:spPr>
                <p:txBody>
                  <a:bodyPr wrap="none" anchor="ctr"/>
                  <a:lstStyle/>
                  <a:p>
                    <a:endParaRPr lang="en-US"/>
                  </a:p>
                </p:txBody>
              </p:sp>
            </p:grpSp>
            <p:sp>
              <p:nvSpPr>
                <p:cNvPr id="47" name="Text Box 16"/>
                <p:cNvSpPr txBox="1">
                  <a:spLocks noChangeArrowheads="1"/>
                </p:cNvSpPr>
                <p:nvPr/>
              </p:nvSpPr>
              <p:spPr bwMode="auto">
                <a:xfrm>
                  <a:off x="169" y="3976"/>
                  <a:ext cx="160" cy="154"/>
                </a:xfrm>
                <a:prstGeom prst="rect">
                  <a:avLst/>
                </a:prstGeom>
                <a:noFill/>
                <a:ln w="9525">
                  <a:noFill/>
                  <a:miter lim="800000"/>
                  <a:headEnd/>
                  <a:tailEnd/>
                </a:ln>
              </p:spPr>
              <p:txBody>
                <a:bodyPr wrap="none">
                  <a:spAutoFit/>
                </a:bodyPr>
                <a:lstStyle/>
                <a:p>
                  <a:r>
                    <a:rPr lang="en-US" altLang="ko-KR" sz="1000" b="1">
                      <a:latin typeface="Arial" charset="0"/>
                    </a:rPr>
                    <a:t>0</a:t>
                  </a:r>
                </a:p>
              </p:txBody>
            </p:sp>
            <p:sp>
              <p:nvSpPr>
                <p:cNvPr id="48" name="Text Box 17"/>
                <p:cNvSpPr txBox="1">
                  <a:spLocks noChangeArrowheads="1"/>
                </p:cNvSpPr>
                <p:nvPr/>
              </p:nvSpPr>
              <p:spPr bwMode="auto">
                <a:xfrm>
                  <a:off x="553" y="3976"/>
                  <a:ext cx="160" cy="154"/>
                </a:xfrm>
                <a:prstGeom prst="rect">
                  <a:avLst/>
                </a:prstGeom>
                <a:noFill/>
                <a:ln w="9525">
                  <a:noFill/>
                  <a:miter lim="800000"/>
                  <a:headEnd/>
                  <a:tailEnd/>
                </a:ln>
              </p:spPr>
              <p:txBody>
                <a:bodyPr wrap="none">
                  <a:spAutoFit/>
                </a:bodyPr>
                <a:lstStyle/>
                <a:p>
                  <a:r>
                    <a:rPr lang="en-US" altLang="ko-KR" sz="1000" b="1">
                      <a:latin typeface="Arial" charset="0"/>
                    </a:rPr>
                    <a:t>5</a:t>
                  </a:r>
                </a:p>
              </p:txBody>
            </p:sp>
            <p:sp>
              <p:nvSpPr>
                <p:cNvPr id="49" name="Text Box 18"/>
                <p:cNvSpPr txBox="1">
                  <a:spLocks noChangeArrowheads="1"/>
                </p:cNvSpPr>
                <p:nvPr/>
              </p:nvSpPr>
              <p:spPr bwMode="auto">
                <a:xfrm>
                  <a:off x="907" y="3976"/>
                  <a:ext cx="341" cy="154"/>
                </a:xfrm>
                <a:prstGeom prst="rect">
                  <a:avLst/>
                </a:prstGeom>
                <a:noFill/>
                <a:ln w="9525">
                  <a:noFill/>
                  <a:miter lim="800000"/>
                  <a:headEnd/>
                  <a:tailEnd/>
                </a:ln>
              </p:spPr>
              <p:txBody>
                <a:bodyPr wrap="none">
                  <a:spAutoFit/>
                </a:bodyPr>
                <a:lstStyle/>
                <a:p>
                  <a:r>
                    <a:rPr lang="en-US" altLang="ko-KR" sz="1000" b="1">
                      <a:latin typeface="Arial" charset="0"/>
                    </a:rPr>
                    <a:t>10 km</a:t>
                  </a:r>
                </a:p>
              </p:txBody>
            </p:sp>
          </p:grpSp>
          <p:sp>
            <p:nvSpPr>
              <p:cNvPr id="28" name="Freeform 24"/>
              <p:cNvSpPr>
                <a:spLocks/>
              </p:cNvSpPr>
              <p:nvPr/>
            </p:nvSpPr>
            <p:spPr bwMode="auto">
              <a:xfrm>
                <a:off x="2928" y="1392"/>
                <a:ext cx="1728" cy="1872"/>
              </a:xfrm>
              <a:custGeom>
                <a:avLst/>
                <a:gdLst>
                  <a:gd name="T0" fmla="*/ 0 w 1728"/>
                  <a:gd name="T1" fmla="*/ 0 h 1872"/>
                  <a:gd name="T2" fmla="*/ 288 w 1728"/>
                  <a:gd name="T3" fmla="*/ 432 h 1872"/>
                  <a:gd name="T4" fmla="*/ 480 w 1728"/>
                  <a:gd name="T5" fmla="*/ 576 h 1872"/>
                  <a:gd name="T6" fmla="*/ 480 w 1728"/>
                  <a:gd name="T7" fmla="*/ 1008 h 1872"/>
                  <a:gd name="T8" fmla="*/ 480 w 1728"/>
                  <a:gd name="T9" fmla="*/ 1200 h 1872"/>
                  <a:gd name="T10" fmla="*/ 672 w 1728"/>
                  <a:gd name="T11" fmla="*/ 1392 h 1872"/>
                  <a:gd name="T12" fmla="*/ 720 w 1728"/>
                  <a:gd name="T13" fmla="*/ 1488 h 1872"/>
                  <a:gd name="T14" fmla="*/ 960 w 1728"/>
                  <a:gd name="T15" fmla="*/ 1584 h 1872"/>
                  <a:gd name="T16" fmla="*/ 1104 w 1728"/>
                  <a:gd name="T17" fmla="*/ 1584 h 1872"/>
                  <a:gd name="T18" fmla="*/ 1392 w 1728"/>
                  <a:gd name="T19" fmla="*/ 1872 h 1872"/>
                  <a:gd name="T20" fmla="*/ 1728 w 1728"/>
                  <a:gd name="T21" fmla="*/ 1872 h 18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28"/>
                  <a:gd name="T34" fmla="*/ 0 h 1872"/>
                  <a:gd name="T35" fmla="*/ 1728 w 1728"/>
                  <a:gd name="T36" fmla="*/ 1872 h 18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28" h="1872">
                    <a:moveTo>
                      <a:pt x="0" y="0"/>
                    </a:moveTo>
                    <a:lnTo>
                      <a:pt x="288" y="432"/>
                    </a:lnTo>
                    <a:lnTo>
                      <a:pt x="480" y="576"/>
                    </a:lnTo>
                    <a:lnTo>
                      <a:pt x="480" y="1008"/>
                    </a:lnTo>
                    <a:lnTo>
                      <a:pt x="480" y="1200"/>
                    </a:lnTo>
                    <a:lnTo>
                      <a:pt x="672" y="1392"/>
                    </a:lnTo>
                    <a:lnTo>
                      <a:pt x="720" y="1488"/>
                    </a:lnTo>
                    <a:lnTo>
                      <a:pt x="960" y="1584"/>
                    </a:lnTo>
                    <a:lnTo>
                      <a:pt x="1104" y="1584"/>
                    </a:lnTo>
                    <a:lnTo>
                      <a:pt x="1392" y="1872"/>
                    </a:lnTo>
                    <a:lnTo>
                      <a:pt x="1728" y="1872"/>
                    </a:lnTo>
                  </a:path>
                </a:pathLst>
              </a:custGeom>
              <a:noFill/>
              <a:ln w="57150" cmpd="sng">
                <a:solidFill>
                  <a:schemeClr val="tx1"/>
                </a:solidFill>
                <a:round/>
                <a:headEnd/>
                <a:tailEnd/>
              </a:ln>
            </p:spPr>
            <p:txBody>
              <a:bodyPr/>
              <a:lstStyle/>
              <a:p>
                <a:endParaRPr lang="en-US"/>
              </a:p>
            </p:txBody>
          </p:sp>
          <p:pic>
            <p:nvPicPr>
              <p:cNvPr id="29" name="Picture 26"/>
              <p:cNvPicPr>
                <a:picLocks noChangeAspect="1" noChangeArrowheads="1"/>
              </p:cNvPicPr>
              <p:nvPr/>
            </p:nvPicPr>
            <p:blipFill>
              <a:blip r:embed="rId4" cstate="print"/>
              <a:srcRect/>
              <a:stretch>
                <a:fillRect/>
              </a:stretch>
            </p:blipFill>
            <p:spPr bwMode="auto">
              <a:xfrm>
                <a:off x="144" y="220"/>
                <a:ext cx="2046" cy="1548"/>
              </a:xfrm>
              <a:prstGeom prst="rect">
                <a:avLst/>
              </a:prstGeom>
              <a:noFill/>
              <a:ln w="19050">
                <a:solidFill>
                  <a:schemeClr val="tx1"/>
                </a:solidFill>
                <a:miter lim="800000"/>
                <a:headEnd/>
                <a:tailEnd/>
              </a:ln>
            </p:spPr>
          </p:pic>
          <p:sp>
            <p:nvSpPr>
              <p:cNvPr id="30" name="Rectangle 27"/>
              <p:cNvSpPr>
                <a:spLocks noChangeArrowheads="1"/>
              </p:cNvSpPr>
              <p:nvPr/>
            </p:nvSpPr>
            <p:spPr bwMode="auto">
              <a:xfrm>
                <a:off x="2832" y="1152"/>
                <a:ext cx="288" cy="240"/>
              </a:xfrm>
              <a:prstGeom prst="rect">
                <a:avLst/>
              </a:prstGeom>
              <a:noFill/>
              <a:ln w="19050">
                <a:solidFill>
                  <a:schemeClr val="tx1"/>
                </a:solidFill>
                <a:miter lim="800000"/>
                <a:headEnd/>
                <a:tailEnd/>
              </a:ln>
            </p:spPr>
            <p:txBody>
              <a:bodyPr wrap="none" anchor="ctr"/>
              <a:lstStyle/>
              <a:p>
                <a:endParaRPr lang="en-US"/>
              </a:p>
            </p:txBody>
          </p:sp>
          <p:sp>
            <p:nvSpPr>
              <p:cNvPr id="31" name="Line 28"/>
              <p:cNvSpPr>
                <a:spLocks noChangeShapeType="1"/>
              </p:cNvSpPr>
              <p:nvPr/>
            </p:nvSpPr>
            <p:spPr bwMode="auto">
              <a:xfrm>
                <a:off x="2208" y="240"/>
                <a:ext cx="624" cy="912"/>
              </a:xfrm>
              <a:prstGeom prst="line">
                <a:avLst/>
              </a:prstGeom>
              <a:noFill/>
              <a:ln w="12700">
                <a:solidFill>
                  <a:schemeClr val="tx1"/>
                </a:solidFill>
                <a:round/>
                <a:headEnd type="arrow" w="med" len="med"/>
                <a:tailEnd/>
              </a:ln>
            </p:spPr>
            <p:txBody>
              <a:bodyPr/>
              <a:lstStyle/>
              <a:p>
                <a:endParaRPr lang="en-US"/>
              </a:p>
            </p:txBody>
          </p:sp>
          <p:sp>
            <p:nvSpPr>
              <p:cNvPr id="32" name="Line 29"/>
              <p:cNvSpPr>
                <a:spLocks noChangeShapeType="1"/>
              </p:cNvSpPr>
              <p:nvPr/>
            </p:nvSpPr>
            <p:spPr bwMode="auto">
              <a:xfrm flipV="1">
                <a:off x="2208" y="1392"/>
                <a:ext cx="624" cy="384"/>
              </a:xfrm>
              <a:prstGeom prst="line">
                <a:avLst/>
              </a:prstGeom>
              <a:noFill/>
              <a:ln w="12700">
                <a:solidFill>
                  <a:schemeClr val="tx1"/>
                </a:solidFill>
                <a:round/>
                <a:headEnd type="arrow" w="med" len="med"/>
                <a:tailEnd/>
              </a:ln>
            </p:spPr>
            <p:txBody>
              <a:bodyPr/>
              <a:lstStyle/>
              <a:p>
                <a:endParaRPr lang="en-US"/>
              </a:p>
            </p:txBody>
          </p:sp>
          <p:sp>
            <p:nvSpPr>
              <p:cNvPr id="33" name="Line 30"/>
              <p:cNvSpPr>
                <a:spLocks noChangeShapeType="1"/>
              </p:cNvSpPr>
              <p:nvPr/>
            </p:nvSpPr>
            <p:spPr bwMode="auto">
              <a:xfrm>
                <a:off x="816" y="460"/>
                <a:ext cx="768" cy="1104"/>
              </a:xfrm>
              <a:prstGeom prst="line">
                <a:avLst/>
              </a:prstGeom>
              <a:noFill/>
              <a:ln w="57150">
                <a:solidFill>
                  <a:schemeClr val="bg2"/>
                </a:solidFill>
                <a:round/>
                <a:headEnd/>
                <a:tailEnd/>
              </a:ln>
            </p:spPr>
            <p:txBody>
              <a:bodyPr/>
              <a:lstStyle/>
              <a:p>
                <a:endParaRPr lang="en-US"/>
              </a:p>
            </p:txBody>
          </p:sp>
          <p:sp>
            <p:nvSpPr>
              <p:cNvPr id="34" name="Text Box 5"/>
              <p:cNvSpPr txBox="1">
                <a:spLocks noChangeArrowheads="1"/>
              </p:cNvSpPr>
              <p:nvPr/>
            </p:nvSpPr>
            <p:spPr bwMode="auto">
              <a:xfrm>
                <a:off x="192" y="1804"/>
                <a:ext cx="1252" cy="404"/>
              </a:xfrm>
              <a:prstGeom prst="rect">
                <a:avLst/>
              </a:prstGeom>
              <a:noFill/>
              <a:ln w="9525" algn="ctr">
                <a:noFill/>
                <a:miter lim="800000"/>
                <a:headEnd/>
                <a:tailEnd/>
              </a:ln>
            </p:spPr>
            <p:txBody>
              <a:bodyPr wrap="none">
                <a:spAutoFit/>
              </a:bodyPr>
              <a:lstStyle/>
              <a:p>
                <a:pPr algn="ctr" latinLnBrk="0"/>
                <a:r>
                  <a:rPr kumimoji="0" lang="en-US" altLang="ko-KR" b="1">
                    <a:solidFill>
                      <a:srgbClr val="5F5F5F"/>
                    </a:solidFill>
                    <a:latin typeface="Arial" charset="0"/>
                  </a:rPr>
                  <a:t>Local Road </a:t>
                </a:r>
              </a:p>
              <a:p>
                <a:pPr algn="ctr" latinLnBrk="0"/>
                <a:r>
                  <a:rPr kumimoji="0" lang="en-US" altLang="ko-KR" b="1">
                    <a:solidFill>
                      <a:srgbClr val="5F5F5F"/>
                    </a:solidFill>
                    <a:latin typeface="Arial" charset="0"/>
                  </a:rPr>
                  <a:t>Sampling Route</a:t>
                </a:r>
                <a:r>
                  <a:rPr kumimoji="0" lang="en-US" altLang="ko-KR" b="1" u="sng">
                    <a:solidFill>
                      <a:srgbClr val="5F5F5F"/>
                    </a:solidFill>
                    <a:latin typeface="Arial" charset="0"/>
                  </a:rPr>
                  <a:t> </a:t>
                </a:r>
                <a:endParaRPr kumimoji="0" lang="en-US" altLang="ko-KR" sz="1400">
                  <a:solidFill>
                    <a:srgbClr val="5F5F5F"/>
                  </a:solidFill>
                  <a:latin typeface="Arial" charset="0"/>
                </a:endParaRPr>
              </a:p>
            </p:txBody>
          </p:sp>
          <p:sp>
            <p:nvSpPr>
              <p:cNvPr id="35" name="Line 6"/>
              <p:cNvSpPr>
                <a:spLocks noChangeShapeType="1"/>
              </p:cNvSpPr>
              <p:nvPr/>
            </p:nvSpPr>
            <p:spPr bwMode="auto">
              <a:xfrm flipV="1">
                <a:off x="1208" y="1469"/>
                <a:ext cx="288" cy="384"/>
              </a:xfrm>
              <a:prstGeom prst="line">
                <a:avLst/>
              </a:prstGeom>
              <a:noFill/>
              <a:ln w="28575">
                <a:solidFill>
                  <a:srgbClr val="5F5F5F"/>
                </a:solidFill>
                <a:round/>
                <a:headEnd/>
                <a:tailEnd type="arrow" w="med" len="med"/>
              </a:ln>
            </p:spPr>
            <p:txBody>
              <a:bodyPr>
                <a:spAutoFit/>
              </a:bodyPr>
              <a:lstStyle/>
              <a:p>
                <a:endParaRPr lang="en-US"/>
              </a:p>
            </p:txBody>
          </p:sp>
          <p:grpSp>
            <p:nvGrpSpPr>
              <p:cNvPr id="36" name="Group 43"/>
              <p:cNvGrpSpPr>
                <a:grpSpLocks/>
              </p:cNvGrpSpPr>
              <p:nvPr/>
            </p:nvGrpSpPr>
            <p:grpSpPr bwMode="auto">
              <a:xfrm>
                <a:off x="144" y="1612"/>
                <a:ext cx="561" cy="135"/>
                <a:chOff x="144" y="1612"/>
                <a:chExt cx="561" cy="135"/>
              </a:xfrm>
            </p:grpSpPr>
            <p:grpSp>
              <p:nvGrpSpPr>
                <p:cNvPr id="37" name="Group 32"/>
                <p:cNvGrpSpPr>
                  <a:grpSpLocks/>
                </p:cNvGrpSpPr>
                <p:nvPr/>
              </p:nvGrpSpPr>
              <p:grpSpPr bwMode="auto">
                <a:xfrm>
                  <a:off x="192" y="1708"/>
                  <a:ext cx="326" cy="31"/>
                  <a:chOff x="288" y="4032"/>
                  <a:chExt cx="768" cy="96"/>
                </a:xfrm>
              </p:grpSpPr>
              <p:sp>
                <p:nvSpPr>
                  <p:cNvPr id="40" name="Rectangle 33"/>
                  <p:cNvSpPr>
                    <a:spLocks noChangeArrowheads="1"/>
                  </p:cNvSpPr>
                  <p:nvPr/>
                </p:nvSpPr>
                <p:spPr bwMode="auto">
                  <a:xfrm>
                    <a:off x="288" y="4080"/>
                    <a:ext cx="384" cy="4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41" name="Rectangle 34"/>
                  <p:cNvSpPr>
                    <a:spLocks noChangeArrowheads="1"/>
                  </p:cNvSpPr>
                  <p:nvPr/>
                </p:nvSpPr>
                <p:spPr bwMode="auto">
                  <a:xfrm>
                    <a:off x="672" y="4080"/>
                    <a:ext cx="384" cy="48"/>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42" name="Rectangle 35"/>
                  <p:cNvSpPr>
                    <a:spLocks noChangeArrowheads="1"/>
                  </p:cNvSpPr>
                  <p:nvPr/>
                </p:nvSpPr>
                <p:spPr bwMode="auto">
                  <a:xfrm>
                    <a:off x="288" y="4032"/>
                    <a:ext cx="192" cy="48"/>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43" name="Rectangle 36"/>
                  <p:cNvSpPr>
                    <a:spLocks noChangeArrowheads="1"/>
                  </p:cNvSpPr>
                  <p:nvPr/>
                </p:nvSpPr>
                <p:spPr bwMode="auto">
                  <a:xfrm>
                    <a:off x="480" y="4032"/>
                    <a:ext cx="192" cy="4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44" name="Rectangle 37"/>
                  <p:cNvSpPr>
                    <a:spLocks noChangeArrowheads="1"/>
                  </p:cNvSpPr>
                  <p:nvPr/>
                </p:nvSpPr>
                <p:spPr bwMode="auto">
                  <a:xfrm>
                    <a:off x="672" y="4032"/>
                    <a:ext cx="192" cy="48"/>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45" name="Rectangle 38"/>
                  <p:cNvSpPr>
                    <a:spLocks noChangeArrowheads="1"/>
                  </p:cNvSpPr>
                  <p:nvPr/>
                </p:nvSpPr>
                <p:spPr bwMode="auto">
                  <a:xfrm>
                    <a:off x="864" y="4032"/>
                    <a:ext cx="192" cy="48"/>
                  </a:xfrm>
                  <a:prstGeom prst="rect">
                    <a:avLst/>
                  </a:prstGeom>
                  <a:solidFill>
                    <a:schemeClr val="bg1"/>
                  </a:solidFill>
                  <a:ln w="9525">
                    <a:solidFill>
                      <a:schemeClr val="tx1"/>
                    </a:solidFill>
                    <a:miter lim="800000"/>
                    <a:headEnd/>
                    <a:tailEnd/>
                  </a:ln>
                </p:spPr>
                <p:txBody>
                  <a:bodyPr wrap="none" anchor="ctr"/>
                  <a:lstStyle/>
                  <a:p>
                    <a:endParaRPr lang="en-US"/>
                  </a:p>
                </p:txBody>
              </p:sp>
            </p:grpSp>
            <p:sp>
              <p:nvSpPr>
                <p:cNvPr id="38" name="Text Box 39"/>
                <p:cNvSpPr txBox="1">
                  <a:spLocks noChangeArrowheads="1"/>
                </p:cNvSpPr>
                <p:nvPr/>
              </p:nvSpPr>
              <p:spPr bwMode="auto">
                <a:xfrm>
                  <a:off x="144" y="1612"/>
                  <a:ext cx="152" cy="135"/>
                </a:xfrm>
                <a:prstGeom prst="rect">
                  <a:avLst/>
                </a:prstGeom>
                <a:noFill/>
                <a:ln w="9525">
                  <a:noFill/>
                  <a:miter lim="800000"/>
                  <a:headEnd/>
                  <a:tailEnd/>
                </a:ln>
              </p:spPr>
              <p:txBody>
                <a:bodyPr wrap="none">
                  <a:spAutoFit/>
                </a:bodyPr>
                <a:lstStyle/>
                <a:p>
                  <a:r>
                    <a:rPr lang="en-US" altLang="ko-KR" sz="800" b="1">
                      <a:latin typeface="Arial" charset="0"/>
                    </a:rPr>
                    <a:t>0</a:t>
                  </a:r>
                </a:p>
              </p:txBody>
            </p:sp>
            <p:sp>
              <p:nvSpPr>
                <p:cNvPr id="39" name="Text Box 41"/>
                <p:cNvSpPr txBox="1">
                  <a:spLocks noChangeArrowheads="1"/>
                </p:cNvSpPr>
                <p:nvPr/>
              </p:nvSpPr>
              <p:spPr bwMode="auto">
                <a:xfrm>
                  <a:off x="442" y="1612"/>
                  <a:ext cx="263" cy="135"/>
                </a:xfrm>
                <a:prstGeom prst="rect">
                  <a:avLst/>
                </a:prstGeom>
                <a:noFill/>
                <a:ln w="9525">
                  <a:noFill/>
                  <a:miter lim="800000"/>
                  <a:headEnd/>
                  <a:tailEnd/>
                </a:ln>
              </p:spPr>
              <p:txBody>
                <a:bodyPr wrap="none">
                  <a:spAutoFit/>
                </a:bodyPr>
                <a:lstStyle/>
                <a:p>
                  <a:r>
                    <a:rPr lang="en-US" altLang="ko-KR" sz="800" b="1">
                      <a:latin typeface="Arial" charset="0"/>
                    </a:rPr>
                    <a:t>1 km</a:t>
                  </a:r>
                </a:p>
              </p:txBody>
            </p:sp>
          </p:grpSp>
        </p:grpSp>
        <p:sp>
          <p:nvSpPr>
            <p:cNvPr id="21" name="Oval 19"/>
            <p:cNvSpPr>
              <a:spLocks noChangeArrowheads="1"/>
            </p:cNvSpPr>
            <p:nvPr/>
          </p:nvSpPr>
          <p:spPr bwMode="auto">
            <a:xfrm>
              <a:off x="1966912" y="1811338"/>
              <a:ext cx="76200" cy="76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22" name="Line 20"/>
            <p:cNvSpPr>
              <a:spLocks noChangeShapeType="1"/>
            </p:cNvSpPr>
            <p:nvPr/>
          </p:nvSpPr>
          <p:spPr bwMode="auto">
            <a:xfrm flipV="1">
              <a:off x="1600200" y="1873250"/>
              <a:ext cx="366712" cy="336550"/>
            </a:xfrm>
            <a:prstGeom prst="line">
              <a:avLst/>
            </a:prstGeom>
            <a:noFill/>
            <a:ln w="28575">
              <a:solidFill>
                <a:srgbClr val="FF0000"/>
              </a:solidFill>
              <a:round/>
              <a:headEnd/>
              <a:tailEnd type="arrow" w="med" len="med"/>
            </a:ln>
          </p:spPr>
          <p:txBody>
            <a:bodyPr>
              <a:spAutoFit/>
            </a:bodyPr>
            <a:lstStyle/>
            <a:p>
              <a:endParaRPr lang="en-US"/>
            </a:p>
          </p:txBody>
        </p:sp>
        <p:sp>
          <p:nvSpPr>
            <p:cNvPr id="23" name="Text Box 21"/>
            <p:cNvSpPr txBox="1">
              <a:spLocks noChangeArrowheads="1"/>
            </p:cNvSpPr>
            <p:nvPr/>
          </p:nvSpPr>
          <p:spPr bwMode="auto">
            <a:xfrm>
              <a:off x="209550" y="1981200"/>
              <a:ext cx="1695450" cy="641350"/>
            </a:xfrm>
            <a:prstGeom prst="rect">
              <a:avLst/>
            </a:prstGeom>
            <a:noFill/>
            <a:ln w="9525" algn="ctr">
              <a:noFill/>
              <a:miter lim="800000"/>
              <a:headEnd/>
              <a:tailEnd/>
            </a:ln>
          </p:spPr>
          <p:txBody>
            <a:bodyPr wrap="none">
              <a:spAutoFit/>
            </a:bodyPr>
            <a:lstStyle/>
            <a:p>
              <a:pPr algn="ctr" latinLnBrk="0"/>
              <a:r>
                <a:rPr kumimoji="0" lang="en-US" altLang="ko-KR" b="1" dirty="0">
                  <a:solidFill>
                    <a:srgbClr val="FF0000"/>
                  </a:solidFill>
                  <a:latin typeface="Arial" charset="0"/>
                </a:rPr>
                <a:t>Stationary </a:t>
              </a:r>
            </a:p>
            <a:p>
              <a:pPr algn="ctr" latinLnBrk="0"/>
              <a:r>
                <a:rPr kumimoji="0" lang="en-US" altLang="ko-KR" b="1" dirty="0">
                  <a:solidFill>
                    <a:srgbClr val="FF0000"/>
                  </a:solidFill>
                  <a:latin typeface="Arial" charset="0"/>
                </a:rPr>
                <a:t>Sampling Site</a:t>
              </a:r>
              <a:endParaRPr kumimoji="0" lang="en-US" altLang="ko-KR" dirty="0">
                <a:solidFill>
                  <a:srgbClr val="FF0000"/>
                </a:solidFill>
                <a:latin typeface="Arial" charset="0"/>
              </a:endParaRPr>
            </a:p>
          </p:txBody>
        </p:sp>
      </p:grpSp>
      <p:sp>
        <p:nvSpPr>
          <p:cNvPr id="19" name="TextBox 18"/>
          <p:cNvSpPr txBox="1"/>
          <p:nvPr/>
        </p:nvSpPr>
        <p:spPr bwMode="auto">
          <a:xfrm>
            <a:off x="5727334" y="6121195"/>
            <a:ext cx="1220930" cy="188126"/>
          </a:xfrm>
          <a:prstGeom prst="rect">
            <a:avLst/>
          </a:prstGeom>
          <a:solidFill>
            <a:schemeClr val="bg1">
              <a:lumMod val="95000"/>
              <a:alpha val="50000"/>
            </a:schemeClr>
          </a:solidFill>
        </p:spPr>
        <p:txBody>
          <a:bodyPr wrap="none">
            <a:spAutoFit/>
          </a:bodyPr>
          <a:lstStyle/>
          <a:p>
            <a:pPr>
              <a:defRPr/>
            </a:pPr>
            <a:r>
              <a:rPr lang="en-US" sz="1000" dirty="0">
                <a:solidFill>
                  <a:schemeClr val="tx1">
                    <a:lumMod val="75000"/>
                    <a:lumOff val="25000"/>
                  </a:schemeClr>
                </a:solidFill>
                <a:latin typeface="Arial" pitchFamily="34" charset="0"/>
                <a:cs typeface="Arial" pitchFamily="34" charset="0"/>
              </a:rPr>
              <a:t>Map data © 2015 Google</a:t>
            </a:r>
          </a:p>
        </p:txBody>
      </p:sp>
      <p:sp>
        <p:nvSpPr>
          <p:cNvPr id="57" name="Rectangle 56"/>
          <p:cNvSpPr/>
          <p:nvPr/>
        </p:nvSpPr>
        <p:spPr>
          <a:xfrm>
            <a:off x="6156176" y="2779181"/>
            <a:ext cx="2988840" cy="3170099"/>
          </a:xfrm>
          <a:prstGeom prst="rect">
            <a:avLst/>
          </a:prstGeom>
          <a:solidFill>
            <a:schemeClr val="bg1">
              <a:lumMod val="50000"/>
              <a:alpha val="70000"/>
            </a:schemeClr>
          </a:solidFill>
        </p:spPr>
        <p:txBody>
          <a:bodyPr wrap="square">
            <a:spAutoFit/>
          </a:bodyPr>
          <a:lstStyle/>
          <a:p>
            <a:pPr algn="l">
              <a:buFontTx/>
              <a:buChar char="•"/>
            </a:pPr>
            <a:r>
              <a:rPr lang="en-US" altLang="ko-KR" sz="2000" dirty="0" smtClean="0">
                <a:ea typeface="굴림" pitchFamily="50" charset="-127"/>
              </a:rPr>
              <a:t> 4 Filtration Scenarios </a:t>
            </a:r>
          </a:p>
          <a:p>
            <a:pPr lvl="1" algn="l">
              <a:buFontTx/>
              <a:buChar char="•"/>
            </a:pPr>
            <a:r>
              <a:rPr lang="en-US" altLang="ko-KR" sz="2000" dirty="0" smtClean="0">
                <a:ea typeface="굴림" pitchFamily="50" charset="-127"/>
              </a:rPr>
              <a:t> HECA B </a:t>
            </a:r>
          </a:p>
          <a:p>
            <a:pPr lvl="1" algn="l">
              <a:buFontTx/>
              <a:buChar char="•"/>
            </a:pPr>
            <a:r>
              <a:rPr lang="en-US" altLang="ko-KR" sz="2000" dirty="0" smtClean="0">
                <a:ea typeface="굴림" pitchFamily="50" charset="-127"/>
              </a:rPr>
              <a:t> HECA A </a:t>
            </a:r>
          </a:p>
          <a:p>
            <a:pPr lvl="1" algn="l">
              <a:buFontTx/>
              <a:buChar char="•"/>
            </a:pPr>
            <a:r>
              <a:rPr lang="en-US" altLang="ko-KR" sz="2000" dirty="0" smtClean="0">
                <a:ea typeface="굴림" pitchFamily="50" charset="-127"/>
              </a:rPr>
              <a:t> In-use OEM </a:t>
            </a:r>
          </a:p>
          <a:p>
            <a:pPr lvl="1" algn="l">
              <a:buFontTx/>
              <a:buChar char="•"/>
            </a:pPr>
            <a:r>
              <a:rPr lang="en-US" altLang="ko-KR" sz="2000" dirty="0" smtClean="0">
                <a:ea typeface="굴림" pitchFamily="50" charset="-127"/>
              </a:rPr>
              <a:t> No Filter </a:t>
            </a:r>
          </a:p>
          <a:p>
            <a:pPr lvl="1" algn="l">
              <a:buFontTx/>
              <a:buChar char="•"/>
            </a:pPr>
            <a:endParaRPr lang="en-US" altLang="ko-KR" sz="2000" dirty="0" smtClean="0">
              <a:ea typeface="굴림" pitchFamily="50" charset="-127"/>
            </a:endParaRPr>
          </a:p>
          <a:p>
            <a:pPr algn="l">
              <a:buFontTx/>
              <a:buChar char="•"/>
            </a:pPr>
            <a:r>
              <a:rPr lang="en-US" altLang="ko-KR" sz="2000" dirty="0" smtClean="0">
                <a:ea typeface="굴림" pitchFamily="50" charset="-127"/>
              </a:rPr>
              <a:t> 3 Driving Conditions </a:t>
            </a:r>
          </a:p>
          <a:p>
            <a:pPr lvl="1" algn="l">
              <a:buFontTx/>
              <a:buChar char="•"/>
            </a:pPr>
            <a:r>
              <a:rPr lang="en-US" altLang="ko-KR" sz="2000" dirty="0" smtClean="0">
                <a:ea typeface="굴림" pitchFamily="50" charset="-127"/>
              </a:rPr>
              <a:t> Stationary </a:t>
            </a:r>
          </a:p>
          <a:p>
            <a:pPr lvl="1" algn="l">
              <a:buFontTx/>
              <a:buChar char="•"/>
            </a:pPr>
            <a:r>
              <a:rPr lang="en-US" altLang="ko-KR" sz="2000" dirty="0" smtClean="0">
                <a:ea typeface="굴림" pitchFamily="50" charset="-127"/>
              </a:rPr>
              <a:t> Local </a:t>
            </a:r>
          </a:p>
          <a:p>
            <a:pPr lvl="1" algn="l">
              <a:buFontTx/>
              <a:buChar char="•"/>
            </a:pPr>
            <a:r>
              <a:rPr lang="en-US" altLang="ko-KR" sz="2000" dirty="0" smtClean="0">
                <a:ea typeface="굴림" pitchFamily="50" charset="-127"/>
              </a:rPr>
              <a:t> Freeway</a:t>
            </a:r>
          </a:p>
        </p:txBody>
      </p:sp>
      <p:sp>
        <p:nvSpPr>
          <p:cNvPr id="58" name="Rectangle 57"/>
          <p:cNvSpPr/>
          <p:nvPr/>
        </p:nvSpPr>
        <p:spPr>
          <a:xfrm>
            <a:off x="6141788" y="1483037"/>
            <a:ext cx="3002212" cy="707886"/>
          </a:xfrm>
          <a:prstGeom prst="rect">
            <a:avLst/>
          </a:prstGeom>
          <a:solidFill>
            <a:schemeClr val="bg1">
              <a:lumMod val="50000"/>
              <a:alpha val="70000"/>
            </a:schemeClr>
          </a:solidFill>
        </p:spPr>
        <p:txBody>
          <a:bodyPr wrap="square">
            <a:spAutoFit/>
          </a:bodyPr>
          <a:lstStyle/>
          <a:p>
            <a:pPr algn="l"/>
            <a:r>
              <a:rPr lang="en-US" altLang="ko-KR" sz="2000" dirty="0" smtClean="0">
                <a:ea typeface="굴림" pitchFamily="50" charset="-127"/>
              </a:rPr>
              <a:t>OA-mode &amp; </a:t>
            </a:r>
          </a:p>
          <a:p>
            <a:pPr algn="l"/>
            <a:r>
              <a:rPr lang="en-US" altLang="ko-KR" sz="2000" dirty="0" smtClean="0">
                <a:ea typeface="굴림" pitchFamily="50" charset="-127"/>
              </a:rPr>
              <a:t>Median Fan Setting</a:t>
            </a:r>
          </a:p>
        </p:txBody>
      </p:sp>
      <p:sp>
        <p:nvSpPr>
          <p:cNvPr id="56" name="TextBox 55"/>
          <p:cNvSpPr txBox="1"/>
          <p:nvPr/>
        </p:nvSpPr>
        <p:spPr>
          <a:xfrm>
            <a:off x="509152" y="76200"/>
            <a:ext cx="8330048" cy="769441"/>
          </a:xfrm>
          <a:prstGeom prst="rect">
            <a:avLst/>
          </a:prstGeom>
          <a:noFill/>
        </p:spPr>
        <p:txBody>
          <a:bodyPr wrap="square" rtlCol="0">
            <a:spAutoFit/>
          </a:bodyPr>
          <a:lstStyle/>
          <a:p>
            <a:r>
              <a:rPr lang="en-US" sz="4400" b="1" dirty="0" smtClean="0"/>
              <a:t>In-Cabin Exposure Reduction</a:t>
            </a:r>
            <a:endParaRPr lang="en-US" sz="4400" b="1" dirty="0"/>
          </a:p>
        </p:txBody>
      </p:sp>
    </p:spTree>
    <p:extLst>
      <p:ext uri="{BB962C8B-B14F-4D97-AF65-F5344CB8AC3E}">
        <p14:creationId xmlns:p14="http://schemas.microsoft.com/office/powerpoint/2010/main" val="57342630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a:ln>
            <a:miter lim="800000"/>
            <a:headEnd/>
            <a:tailEnd/>
          </a:ln>
        </p:spPr>
        <p:txBody>
          <a:bodyPr/>
          <a:lstStyle/>
          <a:p>
            <a:fld id="{57980B9B-D1EC-4A7B-8065-D822E8F27625}" type="slidenum">
              <a:rPr lang="ko-KR" altLang="en-US" smtClean="0"/>
              <a:pPr/>
              <a:t>72</a:t>
            </a:fld>
            <a:endParaRPr lang="en-US" altLang="ko-KR" smtClean="0"/>
          </a:p>
        </p:txBody>
      </p:sp>
      <p:pic>
        <p:nvPicPr>
          <p:cNvPr id="6146" name="Picture 2"/>
          <p:cNvPicPr>
            <a:picLocks noChangeAspect="1" noChangeArrowheads="1"/>
          </p:cNvPicPr>
          <p:nvPr/>
        </p:nvPicPr>
        <p:blipFill>
          <a:blip r:embed="rId3" cstate="print"/>
          <a:srcRect/>
          <a:stretch>
            <a:fillRect/>
          </a:stretch>
        </p:blipFill>
        <p:spPr bwMode="auto">
          <a:xfrm>
            <a:off x="395536" y="1052736"/>
            <a:ext cx="8424936" cy="5273679"/>
          </a:xfrm>
          <a:prstGeom prst="rect">
            <a:avLst/>
          </a:prstGeom>
          <a:noFill/>
          <a:ln w="9525">
            <a:noFill/>
            <a:miter lim="800000"/>
            <a:headEnd/>
            <a:tailEnd/>
          </a:ln>
        </p:spPr>
      </p:pic>
      <p:sp>
        <p:nvSpPr>
          <p:cNvPr id="6" name="TextBox 5"/>
          <p:cNvSpPr txBox="1"/>
          <p:nvPr/>
        </p:nvSpPr>
        <p:spPr>
          <a:xfrm>
            <a:off x="509152" y="76200"/>
            <a:ext cx="8330048" cy="769441"/>
          </a:xfrm>
          <a:prstGeom prst="rect">
            <a:avLst/>
          </a:prstGeom>
          <a:noFill/>
        </p:spPr>
        <p:txBody>
          <a:bodyPr wrap="square" rtlCol="0">
            <a:spAutoFit/>
          </a:bodyPr>
          <a:lstStyle/>
          <a:p>
            <a:r>
              <a:rPr lang="en-US" sz="4400" b="1" dirty="0" smtClean="0"/>
              <a:t>In-Cabin Exposure Reduction</a:t>
            </a:r>
            <a:endParaRPr lang="en-US" sz="4400" b="1" dirty="0"/>
          </a:p>
        </p:txBody>
      </p:sp>
    </p:spTree>
    <p:extLst>
      <p:ext uri="{BB962C8B-B14F-4D97-AF65-F5344CB8AC3E}">
        <p14:creationId xmlns:p14="http://schemas.microsoft.com/office/powerpoint/2010/main" val="4962206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95536" y="1216719"/>
            <a:ext cx="7957642" cy="4300513"/>
          </a:xfrm>
          <a:prstGeom prst="rect">
            <a:avLst/>
          </a:prstGeom>
          <a:noFill/>
          <a:ln w="9525">
            <a:noFill/>
            <a:miter lim="800000"/>
            <a:headEnd/>
            <a:tailEnd/>
          </a:ln>
        </p:spPr>
      </p:pic>
      <p:sp>
        <p:nvSpPr>
          <p:cNvPr id="17" name="Slide Number Placeholder 3"/>
          <p:cNvSpPr>
            <a:spLocks noGrp="1"/>
          </p:cNvSpPr>
          <p:nvPr>
            <p:ph type="sldNum" sz="quarter" idx="12"/>
          </p:nvPr>
        </p:nvSpPr>
        <p:spPr/>
        <p:txBody>
          <a:bodyPr/>
          <a:lstStyle/>
          <a:p>
            <a:fld id="{63B87C7F-B92D-4750-84DF-05348F7C8E20}" type="slidenum">
              <a:rPr lang="ko-KR" altLang="en-US"/>
              <a:pPr/>
              <a:t>73</a:t>
            </a:fld>
            <a:endParaRPr lang="en-US" altLang="ko-KR"/>
          </a:p>
        </p:txBody>
      </p:sp>
      <p:sp>
        <p:nvSpPr>
          <p:cNvPr id="300046" name="Line 14"/>
          <p:cNvSpPr>
            <a:spLocks noChangeShapeType="1"/>
          </p:cNvSpPr>
          <p:nvPr/>
        </p:nvSpPr>
        <p:spPr bwMode="auto">
          <a:xfrm>
            <a:off x="1763291" y="3122514"/>
            <a:ext cx="3384550" cy="0"/>
          </a:xfrm>
          <a:prstGeom prst="line">
            <a:avLst/>
          </a:prstGeom>
          <a:noFill/>
          <a:ln w="38100">
            <a:solidFill>
              <a:schemeClr val="tx1"/>
            </a:solidFill>
            <a:prstDash val="dash"/>
            <a:round/>
            <a:headEnd/>
            <a:tailEnd/>
          </a:ln>
          <a:effectLst/>
        </p:spPr>
        <p:txBody>
          <a:bodyPr anchor="ctr"/>
          <a:lstStyle/>
          <a:p>
            <a:endParaRPr lang="en-US"/>
          </a:p>
        </p:txBody>
      </p:sp>
      <p:sp>
        <p:nvSpPr>
          <p:cNvPr id="300047" name="Line 15"/>
          <p:cNvSpPr>
            <a:spLocks noChangeShapeType="1"/>
          </p:cNvSpPr>
          <p:nvPr/>
        </p:nvSpPr>
        <p:spPr bwMode="auto">
          <a:xfrm>
            <a:off x="1763291" y="1754089"/>
            <a:ext cx="1008063" cy="0"/>
          </a:xfrm>
          <a:prstGeom prst="line">
            <a:avLst/>
          </a:prstGeom>
          <a:noFill/>
          <a:ln w="38100">
            <a:solidFill>
              <a:schemeClr val="tx1"/>
            </a:solidFill>
            <a:prstDash val="dash"/>
            <a:round/>
            <a:headEnd/>
            <a:tailEnd/>
          </a:ln>
          <a:effectLst/>
        </p:spPr>
        <p:txBody>
          <a:bodyPr anchor="ctr"/>
          <a:lstStyle/>
          <a:p>
            <a:endParaRPr lang="en-US"/>
          </a:p>
        </p:txBody>
      </p:sp>
      <p:sp>
        <p:nvSpPr>
          <p:cNvPr id="300048" name="Line 16"/>
          <p:cNvSpPr>
            <a:spLocks noChangeShapeType="1"/>
          </p:cNvSpPr>
          <p:nvPr/>
        </p:nvSpPr>
        <p:spPr bwMode="auto">
          <a:xfrm flipV="1">
            <a:off x="2123654" y="1754089"/>
            <a:ext cx="0" cy="1368425"/>
          </a:xfrm>
          <a:prstGeom prst="line">
            <a:avLst/>
          </a:prstGeom>
          <a:noFill/>
          <a:ln w="76200">
            <a:solidFill>
              <a:srgbClr val="FF0000"/>
            </a:solidFill>
            <a:round/>
            <a:headEnd/>
            <a:tailEnd type="triangle" w="med" len="med"/>
          </a:ln>
          <a:effectLst/>
        </p:spPr>
        <p:txBody>
          <a:bodyPr anchor="ctr"/>
          <a:lstStyle/>
          <a:p>
            <a:endParaRPr lang="en-US"/>
          </a:p>
        </p:txBody>
      </p:sp>
      <p:sp>
        <p:nvSpPr>
          <p:cNvPr id="300049" name="Text Box 17"/>
          <p:cNvSpPr txBox="1">
            <a:spLocks noChangeArrowheads="1"/>
          </p:cNvSpPr>
          <p:nvPr/>
        </p:nvSpPr>
        <p:spPr bwMode="auto">
          <a:xfrm>
            <a:off x="2699916" y="1538189"/>
            <a:ext cx="590550" cy="336550"/>
          </a:xfrm>
          <a:prstGeom prst="rect">
            <a:avLst/>
          </a:prstGeom>
          <a:noFill/>
          <a:ln w="9525" algn="ctr">
            <a:noFill/>
            <a:miter lim="800000"/>
            <a:headEnd/>
            <a:tailEnd/>
          </a:ln>
          <a:effectLst/>
        </p:spPr>
        <p:txBody>
          <a:bodyPr wrap="none">
            <a:spAutoFit/>
          </a:bodyPr>
          <a:lstStyle/>
          <a:p>
            <a:r>
              <a:rPr lang="en-US" altLang="ko-KR">
                <a:solidFill>
                  <a:srgbClr val="FF0000"/>
                </a:solidFill>
                <a:ea typeface="굴림" pitchFamily="50" charset="-127"/>
              </a:rPr>
              <a:t>93%</a:t>
            </a:r>
          </a:p>
        </p:txBody>
      </p:sp>
      <p:sp>
        <p:nvSpPr>
          <p:cNvPr id="300050" name="Text Box 18"/>
          <p:cNvSpPr txBox="1">
            <a:spLocks noChangeArrowheads="1"/>
          </p:cNvSpPr>
          <p:nvPr/>
        </p:nvSpPr>
        <p:spPr bwMode="auto">
          <a:xfrm>
            <a:off x="3923879" y="2781201"/>
            <a:ext cx="884237" cy="336550"/>
          </a:xfrm>
          <a:prstGeom prst="rect">
            <a:avLst/>
          </a:prstGeom>
          <a:noFill/>
          <a:ln w="9525" algn="ctr">
            <a:noFill/>
            <a:miter lim="800000"/>
            <a:headEnd/>
            <a:tailEnd/>
          </a:ln>
          <a:effectLst/>
        </p:spPr>
        <p:txBody>
          <a:bodyPr wrap="none">
            <a:spAutoFit/>
          </a:bodyPr>
          <a:lstStyle/>
          <a:p>
            <a:r>
              <a:rPr lang="en-US" altLang="ko-KR">
                <a:ea typeface="굴림" pitchFamily="50" charset="-127"/>
              </a:rPr>
              <a:t>40-60%</a:t>
            </a:r>
          </a:p>
        </p:txBody>
      </p:sp>
      <p:sp>
        <p:nvSpPr>
          <p:cNvPr id="300053" name="Text Box 21"/>
          <p:cNvSpPr txBox="1">
            <a:spLocks noChangeArrowheads="1"/>
          </p:cNvSpPr>
          <p:nvPr/>
        </p:nvSpPr>
        <p:spPr bwMode="auto">
          <a:xfrm>
            <a:off x="5130379" y="3236814"/>
            <a:ext cx="884237" cy="336550"/>
          </a:xfrm>
          <a:prstGeom prst="rect">
            <a:avLst/>
          </a:prstGeom>
          <a:noFill/>
          <a:ln w="9525" algn="ctr">
            <a:noFill/>
            <a:miter lim="800000"/>
            <a:headEnd/>
            <a:tailEnd/>
          </a:ln>
          <a:effectLst/>
        </p:spPr>
        <p:txBody>
          <a:bodyPr wrap="none">
            <a:spAutoFit/>
          </a:bodyPr>
          <a:lstStyle/>
          <a:p>
            <a:r>
              <a:rPr lang="en-US" altLang="ko-KR">
                <a:ea typeface="굴림" pitchFamily="50" charset="-127"/>
              </a:rPr>
              <a:t>25-50%</a:t>
            </a:r>
          </a:p>
        </p:txBody>
      </p:sp>
      <p:sp>
        <p:nvSpPr>
          <p:cNvPr id="300054" name="Text Box 22"/>
          <p:cNvSpPr txBox="1">
            <a:spLocks noChangeArrowheads="1"/>
          </p:cNvSpPr>
          <p:nvPr/>
        </p:nvSpPr>
        <p:spPr bwMode="auto">
          <a:xfrm>
            <a:off x="3620666" y="2276376"/>
            <a:ext cx="590550" cy="336550"/>
          </a:xfrm>
          <a:prstGeom prst="rect">
            <a:avLst/>
          </a:prstGeom>
          <a:noFill/>
          <a:ln w="9525" algn="ctr">
            <a:noFill/>
            <a:miter lim="800000"/>
            <a:headEnd/>
            <a:tailEnd/>
          </a:ln>
          <a:effectLst/>
        </p:spPr>
        <p:txBody>
          <a:bodyPr wrap="none">
            <a:spAutoFit/>
          </a:bodyPr>
          <a:lstStyle/>
          <a:p>
            <a:r>
              <a:rPr lang="en-US" altLang="ko-KR">
                <a:ea typeface="굴림" pitchFamily="50" charset="-127"/>
              </a:rPr>
              <a:t>75%</a:t>
            </a:r>
          </a:p>
        </p:txBody>
      </p:sp>
      <p:sp>
        <p:nvSpPr>
          <p:cNvPr id="300055" name="Text Box 23"/>
          <p:cNvSpPr txBox="1">
            <a:spLocks noChangeArrowheads="1"/>
          </p:cNvSpPr>
          <p:nvPr/>
        </p:nvSpPr>
        <p:spPr bwMode="auto">
          <a:xfrm>
            <a:off x="6529333" y="1588953"/>
            <a:ext cx="2363147" cy="707886"/>
          </a:xfrm>
          <a:prstGeom prst="rect">
            <a:avLst/>
          </a:prstGeom>
          <a:noFill/>
          <a:ln w="9525" algn="ctr">
            <a:noFill/>
            <a:miter lim="800000"/>
            <a:headEnd/>
            <a:tailEnd/>
          </a:ln>
          <a:effectLst/>
        </p:spPr>
        <p:txBody>
          <a:bodyPr wrap="none">
            <a:spAutoFit/>
          </a:bodyPr>
          <a:lstStyle/>
          <a:p>
            <a:pPr algn="l"/>
            <a:r>
              <a:rPr lang="en-US" altLang="ko-KR" sz="2000" dirty="0">
                <a:solidFill>
                  <a:srgbClr val="FF0000"/>
                </a:solidFill>
                <a:ea typeface="굴림" pitchFamily="50" charset="-127"/>
              </a:rPr>
              <a:t>Higher Efficiency!</a:t>
            </a:r>
          </a:p>
          <a:p>
            <a:pPr algn="l"/>
            <a:r>
              <a:rPr lang="en-US" altLang="ko-KR" sz="2000" dirty="0">
                <a:solidFill>
                  <a:srgbClr val="FF0000"/>
                </a:solidFill>
                <a:ea typeface="굴림" pitchFamily="50" charset="-127"/>
              </a:rPr>
              <a:t>Less Variability!</a:t>
            </a:r>
          </a:p>
        </p:txBody>
      </p:sp>
      <p:sp>
        <p:nvSpPr>
          <p:cNvPr id="16" name="Text Box 23"/>
          <p:cNvSpPr txBox="1">
            <a:spLocks noChangeArrowheads="1"/>
          </p:cNvSpPr>
          <p:nvPr/>
        </p:nvSpPr>
        <p:spPr bwMode="auto">
          <a:xfrm>
            <a:off x="345633" y="5517975"/>
            <a:ext cx="8784976" cy="646331"/>
          </a:xfrm>
          <a:prstGeom prst="rect">
            <a:avLst/>
          </a:prstGeom>
          <a:noFill/>
          <a:ln w="9525" algn="ctr">
            <a:noFill/>
            <a:miter lim="800000"/>
            <a:headEnd/>
            <a:tailEnd/>
          </a:ln>
          <a:effectLst/>
        </p:spPr>
        <p:txBody>
          <a:bodyPr wrap="square">
            <a:spAutoFit/>
          </a:bodyPr>
          <a:lstStyle/>
          <a:p>
            <a:pPr algn="l"/>
            <a:r>
              <a:rPr lang="en-US" altLang="ko-KR" sz="1800" dirty="0" smtClean="0">
                <a:ea typeface="굴림" pitchFamily="50" charset="-127"/>
              </a:rPr>
              <a:t>For each driving condition, HECA B and A filters provided significant in-cabin UFP reductions (p &lt; 0.001) in comparison to OEM or no filter scenarios.</a:t>
            </a:r>
            <a:endParaRPr lang="en-US" altLang="ko-KR" sz="1800" dirty="0">
              <a:ea typeface="굴림" pitchFamily="50" charset="-127"/>
            </a:endParaRPr>
          </a:p>
        </p:txBody>
      </p:sp>
      <p:grpSp>
        <p:nvGrpSpPr>
          <p:cNvPr id="15" name="Group 31"/>
          <p:cNvGrpSpPr>
            <a:grpSpLocks/>
          </p:cNvGrpSpPr>
          <p:nvPr/>
        </p:nvGrpSpPr>
        <p:grpSpPr bwMode="auto">
          <a:xfrm>
            <a:off x="6392428" y="641239"/>
            <a:ext cx="2587625" cy="3148013"/>
            <a:chOff x="793" y="3322"/>
            <a:chExt cx="4277" cy="1340"/>
          </a:xfrm>
        </p:grpSpPr>
        <p:sp>
          <p:nvSpPr>
            <p:cNvPr id="19" name="AutoShape 24"/>
            <p:cNvSpPr>
              <a:spLocks noChangeArrowheads="1"/>
            </p:cNvSpPr>
            <p:nvPr/>
          </p:nvSpPr>
          <p:spPr bwMode="gray">
            <a:xfrm>
              <a:off x="793" y="3322"/>
              <a:ext cx="4277" cy="134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a:p>
          </p:txBody>
        </p:sp>
        <p:grpSp>
          <p:nvGrpSpPr>
            <p:cNvPr id="20" name="Group 30"/>
            <p:cNvGrpSpPr>
              <a:grpSpLocks/>
            </p:cNvGrpSpPr>
            <p:nvPr/>
          </p:nvGrpSpPr>
          <p:grpSpPr bwMode="auto">
            <a:xfrm>
              <a:off x="1943" y="3379"/>
              <a:ext cx="1920" cy="282"/>
              <a:chOff x="1943" y="3379"/>
              <a:chExt cx="1920" cy="282"/>
            </a:xfrm>
          </p:grpSpPr>
          <p:sp>
            <p:nvSpPr>
              <p:cNvPr id="22" name="AutoShape 26"/>
              <p:cNvSpPr>
                <a:spLocks noChangeArrowheads="1"/>
              </p:cNvSpPr>
              <p:nvPr/>
            </p:nvSpPr>
            <p:spPr bwMode="gray">
              <a:xfrm>
                <a:off x="1942" y="3379"/>
                <a:ext cx="1921" cy="20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sp>
            <p:nvSpPr>
              <p:cNvPr id="23" name="Text Box 28"/>
              <p:cNvSpPr txBox="1">
                <a:spLocks noChangeArrowheads="1"/>
              </p:cNvSpPr>
              <p:nvPr/>
            </p:nvSpPr>
            <p:spPr bwMode="gray">
              <a:xfrm>
                <a:off x="2428" y="3408"/>
                <a:ext cx="950" cy="253"/>
              </a:xfrm>
              <a:prstGeom prst="rect">
                <a:avLst/>
              </a:prstGeom>
              <a:noFill/>
              <a:ln w="9525" algn="ctr">
                <a:noFill/>
                <a:miter lim="800000"/>
                <a:headEnd/>
                <a:tailEnd/>
              </a:ln>
              <a:effec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r>
                  <a:rPr lang="zh-CN" altLang="en-US" sz="2000" smtClean="0">
                    <a:solidFill>
                      <a:srgbClr val="FFFFFF"/>
                    </a:solidFill>
                    <a:effectLst>
                      <a:outerShdw blurRad="38100" dist="38100" dir="2700000" algn="tl">
                        <a:srgbClr val="C0C0C0"/>
                      </a:outerShdw>
                    </a:effectLst>
                    <a:ea typeface="SimSun" pitchFamily="2" charset="-122"/>
                  </a:rPr>
                  <a:t>关键点</a:t>
                </a:r>
                <a:endParaRPr lang="en-US" sz="2000" smtClean="0">
                  <a:solidFill>
                    <a:srgbClr val="FFFFFF"/>
                  </a:solidFill>
                  <a:effectLst>
                    <a:outerShdw blurRad="38100" dist="38100" dir="2700000" algn="tl">
                      <a:srgbClr val="C0C0C0"/>
                    </a:outerShdw>
                  </a:effectLst>
                </a:endParaRPr>
              </a:p>
            </p:txBody>
          </p:sp>
        </p:grpSp>
        <p:sp>
          <p:nvSpPr>
            <p:cNvPr id="21" name="Text Box 29"/>
            <p:cNvSpPr txBox="1">
              <a:spLocks noChangeArrowheads="1"/>
            </p:cNvSpPr>
            <p:nvPr/>
          </p:nvSpPr>
          <p:spPr bwMode="gray">
            <a:xfrm>
              <a:off x="937" y="3661"/>
              <a:ext cx="3989"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zh-CN" altLang="en-US" b="1" dirty="0">
                  <a:ea typeface="SimSun" pitchFamily="2" charset="-122"/>
                </a:rPr>
                <a:t>在车内使用高效颗粒物空气（</a:t>
              </a:r>
              <a:r>
                <a:rPr lang="en-US" altLang="zh-CN" b="1" dirty="0" smtClean="0">
                  <a:ea typeface="SimSun" pitchFamily="2" charset="-122"/>
                </a:rPr>
                <a:t>HECA</a:t>
              </a:r>
              <a:r>
                <a:rPr lang="zh-CN" altLang="en-US" b="1" dirty="0">
                  <a:ea typeface="SimSun" pitchFamily="2" charset="-122"/>
                </a:rPr>
                <a:t>）净化器，可有效的降低车内</a:t>
              </a:r>
              <a:r>
                <a:rPr lang="en-US" altLang="zh-CN" b="1" dirty="0">
                  <a:ea typeface="SimSun" pitchFamily="2" charset="-122"/>
                </a:rPr>
                <a:t>PM2.5</a:t>
              </a:r>
              <a:r>
                <a:rPr lang="zh-CN" altLang="en-US" b="1" dirty="0">
                  <a:ea typeface="SimSun" pitchFamily="2" charset="-122"/>
                </a:rPr>
                <a:t>和超细颗粒物的浓度，从而降低人群暴露水平，保护公共健康。</a:t>
              </a:r>
              <a:endParaRPr lang="en-US" altLang="zh-CN" b="1" dirty="0">
                <a:ea typeface="SimSun" pitchFamily="2" charset="-122"/>
              </a:endParaRPr>
            </a:p>
          </p:txBody>
        </p:sp>
      </p:grpSp>
      <p:sp>
        <p:nvSpPr>
          <p:cNvPr id="2" name="TextBox 1"/>
          <p:cNvSpPr txBox="1"/>
          <p:nvPr/>
        </p:nvSpPr>
        <p:spPr>
          <a:xfrm>
            <a:off x="333329" y="6309320"/>
            <a:ext cx="8388932" cy="369332"/>
          </a:xfrm>
          <a:prstGeom prst="rect">
            <a:avLst/>
          </a:prstGeom>
          <a:noFill/>
        </p:spPr>
        <p:txBody>
          <a:bodyPr wrap="square" rtlCol="0">
            <a:spAutoFit/>
          </a:bodyPr>
          <a:lstStyle/>
          <a:p>
            <a:r>
              <a:rPr lang="en-US" dirty="0" smtClean="0"/>
              <a:t>Lee and </a:t>
            </a:r>
            <a:r>
              <a:rPr lang="en-US" b="1" dirty="0" smtClean="0"/>
              <a:t>Zhu</a:t>
            </a:r>
            <a:r>
              <a:rPr lang="en-US" dirty="0" smtClean="0"/>
              <a:t> 2014</a:t>
            </a:r>
            <a:r>
              <a:rPr lang="en-US" dirty="0"/>
              <a:t>, </a:t>
            </a:r>
            <a:r>
              <a:rPr lang="en-US" i="1" dirty="0"/>
              <a:t>Environmental Science and Technology, 48(4):2328-35. </a:t>
            </a:r>
            <a:endParaRPr lang="en-US" dirty="0"/>
          </a:p>
        </p:txBody>
      </p:sp>
      <p:sp>
        <p:nvSpPr>
          <p:cNvPr id="24" name="TextBox 23"/>
          <p:cNvSpPr txBox="1"/>
          <p:nvPr/>
        </p:nvSpPr>
        <p:spPr>
          <a:xfrm>
            <a:off x="509152" y="76200"/>
            <a:ext cx="8330048" cy="769441"/>
          </a:xfrm>
          <a:prstGeom prst="rect">
            <a:avLst/>
          </a:prstGeom>
          <a:noFill/>
        </p:spPr>
        <p:txBody>
          <a:bodyPr wrap="square" rtlCol="0">
            <a:spAutoFit/>
          </a:bodyPr>
          <a:lstStyle/>
          <a:p>
            <a:r>
              <a:rPr lang="en-US" sz="4400" b="1" dirty="0" smtClean="0"/>
              <a:t>In-Cabin Exposure Reduction</a:t>
            </a:r>
            <a:endParaRPr lang="en-US" sz="4400" b="1" dirty="0"/>
          </a:p>
        </p:txBody>
      </p:sp>
    </p:spTree>
    <p:extLst>
      <p:ext uri="{BB962C8B-B14F-4D97-AF65-F5344CB8AC3E}">
        <p14:creationId xmlns:p14="http://schemas.microsoft.com/office/powerpoint/2010/main" val="268196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2"/>
          </p:nvPr>
        </p:nvSpPr>
        <p:spPr/>
        <p:txBody>
          <a:bodyPr/>
          <a:lstStyle/>
          <a:p>
            <a:fld id="{A50D45FD-D8D4-4AE6-A213-F9224065B929}" type="slidenum">
              <a:rPr lang="ko-KR" altLang="en-US"/>
              <a:pPr/>
              <a:t>74</a:t>
            </a:fld>
            <a:endParaRPr lang="en-US" altLang="ko-KR"/>
          </a:p>
        </p:txBody>
      </p:sp>
      <p:sp>
        <p:nvSpPr>
          <p:cNvPr id="306188" name="Text Box 12"/>
          <p:cNvSpPr txBox="1">
            <a:spLocks noChangeArrowheads="1"/>
          </p:cNvSpPr>
          <p:nvPr/>
        </p:nvSpPr>
        <p:spPr bwMode="auto">
          <a:xfrm>
            <a:off x="5652120" y="1700808"/>
            <a:ext cx="3206968" cy="1477328"/>
          </a:xfrm>
          <a:prstGeom prst="rect">
            <a:avLst/>
          </a:prstGeom>
          <a:noFill/>
          <a:ln w="9525" algn="ctr">
            <a:noFill/>
            <a:miter lim="800000"/>
            <a:headEnd/>
            <a:tailEnd/>
          </a:ln>
          <a:effectLst/>
        </p:spPr>
        <p:txBody>
          <a:bodyPr wrap="none">
            <a:spAutoFit/>
          </a:bodyPr>
          <a:lstStyle/>
          <a:p>
            <a:r>
              <a:rPr lang="en-US" altLang="ko-KR" sz="1800" u="sng" dirty="0" smtClean="0">
                <a:ea typeface="굴림" pitchFamily="50" charset="-127"/>
              </a:rPr>
              <a:t>Stationary </a:t>
            </a:r>
            <a:r>
              <a:rPr lang="en-US" altLang="ko-KR" sz="1800" u="sng" dirty="0">
                <a:ea typeface="굴림" pitchFamily="50" charset="-127"/>
              </a:rPr>
              <a:t>Condition</a:t>
            </a:r>
          </a:p>
          <a:p>
            <a:endParaRPr lang="en-US" altLang="ko-KR" sz="1800" u="sng" dirty="0">
              <a:ea typeface="굴림" pitchFamily="50" charset="-127"/>
            </a:endParaRPr>
          </a:p>
          <a:p>
            <a:r>
              <a:rPr lang="en-US" altLang="ko-KR" sz="1800" dirty="0">
                <a:ea typeface="굴림" pitchFamily="50" charset="-127"/>
              </a:rPr>
              <a:t>Substantially </a:t>
            </a:r>
            <a:r>
              <a:rPr lang="en-US" altLang="ko-KR" sz="1800" dirty="0" smtClean="0">
                <a:ea typeface="굴림" pitchFamily="50" charset="-127"/>
              </a:rPr>
              <a:t>decreased</a:t>
            </a:r>
            <a:endParaRPr lang="en-US" altLang="ko-KR" sz="1800" dirty="0">
              <a:ea typeface="굴림" pitchFamily="50" charset="-127"/>
            </a:endParaRPr>
          </a:p>
          <a:p>
            <a:r>
              <a:rPr lang="en-US" altLang="ko-KR" sz="1800" dirty="0">
                <a:ea typeface="굴림" pitchFamily="50" charset="-127"/>
              </a:rPr>
              <a:t>UFP number concentration </a:t>
            </a:r>
          </a:p>
          <a:p>
            <a:endParaRPr lang="en-US" altLang="ko-KR" sz="1800" dirty="0">
              <a:ea typeface="굴림" pitchFamily="50" charset="-127"/>
            </a:endParaRPr>
          </a:p>
        </p:txBody>
      </p:sp>
      <p:sp>
        <p:nvSpPr>
          <p:cNvPr id="306189" name="Text Box 13"/>
          <p:cNvSpPr txBox="1">
            <a:spLocks noChangeArrowheads="1"/>
          </p:cNvSpPr>
          <p:nvPr/>
        </p:nvSpPr>
        <p:spPr bwMode="auto">
          <a:xfrm>
            <a:off x="5944847" y="4148286"/>
            <a:ext cx="2621230" cy="1200329"/>
          </a:xfrm>
          <a:prstGeom prst="rect">
            <a:avLst/>
          </a:prstGeom>
          <a:noFill/>
          <a:ln w="9525" algn="ctr">
            <a:noFill/>
            <a:miter lim="800000"/>
            <a:headEnd/>
            <a:tailEnd/>
          </a:ln>
          <a:effectLst/>
        </p:spPr>
        <p:txBody>
          <a:bodyPr wrap="none">
            <a:spAutoFit/>
          </a:bodyPr>
          <a:lstStyle/>
          <a:p>
            <a:r>
              <a:rPr lang="en-US" altLang="ko-KR" sz="1800" u="sng" dirty="0" smtClean="0">
                <a:ea typeface="굴림" pitchFamily="50" charset="-127"/>
              </a:rPr>
              <a:t>Freeway </a:t>
            </a:r>
            <a:r>
              <a:rPr lang="en-US" altLang="ko-KR" sz="1800" u="sng" dirty="0">
                <a:ea typeface="굴림" pitchFamily="50" charset="-127"/>
              </a:rPr>
              <a:t>Condition</a:t>
            </a:r>
          </a:p>
          <a:p>
            <a:endParaRPr lang="en-US" altLang="ko-KR" sz="1800" dirty="0">
              <a:ea typeface="굴림" pitchFamily="50" charset="-127"/>
            </a:endParaRPr>
          </a:p>
          <a:p>
            <a:r>
              <a:rPr lang="en-US" altLang="ko-KR" sz="1800" dirty="0">
                <a:ea typeface="굴림" pitchFamily="50" charset="-127"/>
              </a:rPr>
              <a:t>UFP </a:t>
            </a:r>
            <a:r>
              <a:rPr lang="en-US" altLang="ko-KR" sz="1800" dirty="0" smtClean="0">
                <a:ea typeface="굴림" pitchFamily="50" charset="-127"/>
              </a:rPr>
              <a:t>was reduced by</a:t>
            </a:r>
            <a:endParaRPr lang="en-US" altLang="ko-KR" sz="1800" dirty="0">
              <a:ea typeface="굴림" pitchFamily="50" charset="-127"/>
            </a:endParaRPr>
          </a:p>
          <a:p>
            <a:r>
              <a:rPr lang="en-US" altLang="ko-KR" sz="1800" dirty="0" smtClean="0">
                <a:ea typeface="굴림" pitchFamily="50" charset="-127"/>
              </a:rPr>
              <a:t>an </a:t>
            </a:r>
            <a:r>
              <a:rPr lang="en-US" altLang="ko-KR" sz="1800" dirty="0">
                <a:ea typeface="굴림" pitchFamily="50" charset="-127"/>
              </a:rPr>
              <a:t>order of magnitude</a:t>
            </a:r>
          </a:p>
        </p:txBody>
      </p:sp>
      <p:sp>
        <p:nvSpPr>
          <p:cNvPr id="306190" name="Text Box 14"/>
          <p:cNvSpPr txBox="1">
            <a:spLocks noChangeArrowheads="1"/>
          </p:cNvSpPr>
          <p:nvPr/>
        </p:nvSpPr>
        <p:spPr bwMode="auto">
          <a:xfrm>
            <a:off x="1044575" y="1052513"/>
            <a:ext cx="2087563" cy="369332"/>
          </a:xfrm>
          <a:prstGeom prst="rect">
            <a:avLst/>
          </a:prstGeom>
          <a:noFill/>
          <a:ln w="9525" algn="ctr">
            <a:noFill/>
            <a:miter lim="800000"/>
            <a:headEnd/>
            <a:tailEnd/>
          </a:ln>
          <a:effectLst/>
        </p:spPr>
        <p:txBody>
          <a:bodyPr>
            <a:spAutoFit/>
          </a:bodyPr>
          <a:lstStyle/>
          <a:p>
            <a:r>
              <a:rPr lang="en-US" altLang="ko-KR" sz="1800" u="sng" dirty="0" smtClean="0">
                <a:ea typeface="굴림" pitchFamily="50" charset="-127"/>
              </a:rPr>
              <a:t>Outside</a:t>
            </a:r>
            <a:endParaRPr lang="en-US" altLang="ko-KR" sz="1800" u="sng" dirty="0">
              <a:ea typeface="굴림" pitchFamily="50" charset="-127"/>
            </a:endParaRPr>
          </a:p>
        </p:txBody>
      </p:sp>
      <p:sp>
        <p:nvSpPr>
          <p:cNvPr id="306191" name="Text Box 15"/>
          <p:cNvSpPr txBox="1">
            <a:spLocks noChangeArrowheads="1"/>
          </p:cNvSpPr>
          <p:nvPr/>
        </p:nvSpPr>
        <p:spPr bwMode="auto">
          <a:xfrm>
            <a:off x="3517900" y="1052513"/>
            <a:ext cx="2087563" cy="369332"/>
          </a:xfrm>
          <a:prstGeom prst="rect">
            <a:avLst/>
          </a:prstGeom>
          <a:noFill/>
          <a:ln w="9525" algn="ctr">
            <a:noFill/>
            <a:miter lim="800000"/>
            <a:headEnd/>
            <a:tailEnd/>
          </a:ln>
          <a:effectLst/>
        </p:spPr>
        <p:txBody>
          <a:bodyPr>
            <a:spAutoFit/>
          </a:bodyPr>
          <a:lstStyle/>
          <a:p>
            <a:r>
              <a:rPr lang="en-US" altLang="ko-KR" sz="1800" u="sng" dirty="0" smtClean="0">
                <a:ea typeface="굴림" pitchFamily="50" charset="-127"/>
              </a:rPr>
              <a:t>Inside</a:t>
            </a:r>
            <a:endParaRPr lang="en-US" altLang="ko-KR" sz="1800" u="sng" dirty="0">
              <a:ea typeface="굴림" pitchFamily="50" charset="-127"/>
            </a:endParaRPr>
          </a:p>
        </p:txBody>
      </p:sp>
      <p:pic>
        <p:nvPicPr>
          <p:cNvPr id="306215" name="Picture 39"/>
          <p:cNvPicPr>
            <a:picLocks noChangeAspect="1" noChangeArrowheads="1"/>
          </p:cNvPicPr>
          <p:nvPr/>
        </p:nvPicPr>
        <p:blipFill>
          <a:blip r:embed="rId3" cstate="print"/>
          <a:srcRect/>
          <a:stretch>
            <a:fillRect/>
          </a:stretch>
        </p:blipFill>
        <p:spPr bwMode="auto">
          <a:xfrm>
            <a:off x="611188" y="1349375"/>
            <a:ext cx="5124450" cy="4938713"/>
          </a:xfrm>
          <a:prstGeom prst="rect">
            <a:avLst/>
          </a:prstGeom>
          <a:noFill/>
          <a:ln w="9525" algn="ctr">
            <a:noFill/>
            <a:miter lim="800000"/>
            <a:headEnd/>
            <a:tailEnd/>
          </a:ln>
          <a:effectLst/>
        </p:spPr>
      </p:pic>
      <p:sp>
        <p:nvSpPr>
          <p:cNvPr id="10" name="TextBox 9"/>
          <p:cNvSpPr txBox="1"/>
          <p:nvPr/>
        </p:nvSpPr>
        <p:spPr>
          <a:xfrm>
            <a:off x="509152" y="76200"/>
            <a:ext cx="8330048" cy="769441"/>
          </a:xfrm>
          <a:prstGeom prst="rect">
            <a:avLst/>
          </a:prstGeom>
          <a:noFill/>
        </p:spPr>
        <p:txBody>
          <a:bodyPr wrap="square" rtlCol="0">
            <a:spAutoFit/>
          </a:bodyPr>
          <a:lstStyle/>
          <a:p>
            <a:r>
              <a:rPr lang="en-US" sz="4400" b="1" dirty="0" smtClean="0"/>
              <a:t>In-Cabin Exposure Reduction</a:t>
            </a:r>
            <a:endParaRPr lang="en-US" sz="4400" b="1" dirty="0"/>
          </a:p>
        </p:txBody>
      </p:sp>
    </p:spTree>
    <p:extLst>
      <p:ext uri="{BB962C8B-B14F-4D97-AF65-F5344CB8AC3E}">
        <p14:creationId xmlns:p14="http://schemas.microsoft.com/office/powerpoint/2010/main" val="174542662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683568" y="1772146"/>
            <a:ext cx="5257106" cy="3974885"/>
          </a:xfrm>
          <a:prstGeom prst="rect">
            <a:avLst/>
          </a:prstGeom>
          <a:noFill/>
          <a:ln w="9525">
            <a:noFill/>
            <a:miter lim="800000"/>
            <a:headEnd/>
            <a:tailEnd/>
          </a:ln>
        </p:spPr>
      </p:pic>
      <p:sp>
        <p:nvSpPr>
          <p:cNvPr id="16" name="Slide Number Placeholder 3"/>
          <p:cNvSpPr>
            <a:spLocks noGrp="1"/>
          </p:cNvSpPr>
          <p:nvPr>
            <p:ph type="sldNum" sz="quarter" idx="12"/>
          </p:nvPr>
        </p:nvSpPr>
        <p:spPr/>
        <p:txBody>
          <a:bodyPr/>
          <a:lstStyle/>
          <a:p>
            <a:fld id="{ECEF58B7-CEAC-42AA-8C09-265E2C11EDBF}" type="slidenum">
              <a:rPr lang="ko-KR" altLang="en-US"/>
              <a:pPr/>
              <a:t>75</a:t>
            </a:fld>
            <a:endParaRPr lang="en-US" altLang="ko-KR"/>
          </a:p>
        </p:txBody>
      </p:sp>
      <p:sp>
        <p:nvSpPr>
          <p:cNvPr id="304140" name="Text Box 12"/>
          <p:cNvSpPr txBox="1">
            <a:spLocks noChangeArrowheads="1"/>
          </p:cNvSpPr>
          <p:nvPr/>
        </p:nvSpPr>
        <p:spPr bwMode="auto">
          <a:xfrm>
            <a:off x="6156325" y="1772816"/>
            <a:ext cx="2376488" cy="2047875"/>
          </a:xfrm>
          <a:prstGeom prst="rect">
            <a:avLst/>
          </a:prstGeom>
          <a:noFill/>
          <a:ln w="9525" algn="ctr">
            <a:noFill/>
            <a:miter lim="800000"/>
            <a:headEnd/>
            <a:tailEnd/>
          </a:ln>
          <a:effectLst/>
        </p:spPr>
        <p:txBody>
          <a:bodyPr>
            <a:spAutoFit/>
          </a:bodyPr>
          <a:lstStyle/>
          <a:p>
            <a:pPr algn="l"/>
            <a:r>
              <a:rPr lang="en-US" altLang="ko-KR" dirty="0">
                <a:ea typeface="굴림" pitchFamily="50" charset="-127"/>
              </a:rPr>
              <a:t>Pressure drop is present but would unlikely become a problem.</a:t>
            </a:r>
          </a:p>
          <a:p>
            <a:pPr algn="l"/>
            <a:endParaRPr lang="en-US" altLang="ko-KR" dirty="0">
              <a:ea typeface="굴림" pitchFamily="50" charset="-127"/>
            </a:endParaRPr>
          </a:p>
          <a:p>
            <a:pPr algn="l"/>
            <a:r>
              <a:rPr lang="en-US" altLang="ko-KR" dirty="0">
                <a:ea typeface="굴림" pitchFamily="50" charset="-127"/>
              </a:rPr>
              <a:t>On Freeway,</a:t>
            </a:r>
          </a:p>
          <a:p>
            <a:pPr algn="l"/>
            <a:r>
              <a:rPr lang="en-US" altLang="ko-KR" dirty="0">
                <a:solidFill>
                  <a:srgbClr val="FF0000"/>
                </a:solidFill>
                <a:ea typeface="굴림" pitchFamily="50" charset="-127"/>
              </a:rPr>
              <a:t>Air-flow reduction is</a:t>
            </a:r>
          </a:p>
          <a:p>
            <a:pPr algn="l"/>
            <a:r>
              <a:rPr lang="en-US" altLang="ko-KR" dirty="0">
                <a:solidFill>
                  <a:srgbClr val="FF0000"/>
                </a:solidFill>
                <a:ea typeface="굴림" pitchFamily="50" charset="-127"/>
              </a:rPr>
              <a:t>Less than 10%!</a:t>
            </a:r>
          </a:p>
        </p:txBody>
      </p:sp>
      <p:sp>
        <p:nvSpPr>
          <p:cNvPr id="304141" name="Text Box 13"/>
          <p:cNvSpPr txBox="1">
            <a:spLocks noChangeArrowheads="1"/>
          </p:cNvSpPr>
          <p:nvPr/>
        </p:nvSpPr>
        <p:spPr bwMode="auto">
          <a:xfrm>
            <a:off x="2469011" y="3882534"/>
            <a:ext cx="1024639" cy="338554"/>
          </a:xfrm>
          <a:prstGeom prst="rect">
            <a:avLst/>
          </a:prstGeom>
          <a:noFill/>
          <a:ln w="9525" algn="ctr">
            <a:noFill/>
            <a:miter lim="800000"/>
            <a:headEnd/>
            <a:tailEnd/>
          </a:ln>
          <a:effectLst/>
        </p:spPr>
        <p:txBody>
          <a:bodyPr wrap="none">
            <a:spAutoFit/>
          </a:bodyPr>
          <a:lstStyle/>
          <a:p>
            <a:r>
              <a:rPr lang="en-US" altLang="ko-KR" dirty="0" smtClean="0">
                <a:ea typeface="굴림" pitchFamily="50" charset="-127"/>
              </a:rPr>
              <a:t>306 m</a:t>
            </a:r>
            <a:r>
              <a:rPr lang="en-US" altLang="ko-KR" baseline="30000" dirty="0" smtClean="0">
                <a:ea typeface="굴림" pitchFamily="50" charset="-127"/>
              </a:rPr>
              <a:t>3</a:t>
            </a:r>
            <a:r>
              <a:rPr lang="en-US" altLang="ko-KR" dirty="0" smtClean="0">
                <a:ea typeface="굴림" pitchFamily="50" charset="-127"/>
              </a:rPr>
              <a:t>/h</a:t>
            </a:r>
          </a:p>
        </p:txBody>
      </p:sp>
      <p:grpSp>
        <p:nvGrpSpPr>
          <p:cNvPr id="304146" name="Group 18"/>
          <p:cNvGrpSpPr>
            <a:grpSpLocks/>
          </p:cNvGrpSpPr>
          <p:nvPr/>
        </p:nvGrpSpPr>
        <p:grpSpPr bwMode="auto">
          <a:xfrm>
            <a:off x="1433513" y="1124744"/>
            <a:ext cx="2551112" cy="1008062"/>
            <a:chOff x="858" y="981"/>
            <a:chExt cx="1607" cy="635"/>
          </a:xfrm>
        </p:grpSpPr>
        <p:sp>
          <p:nvSpPr>
            <p:cNvPr id="304142" name="Line 14"/>
            <p:cNvSpPr>
              <a:spLocks noChangeShapeType="1"/>
            </p:cNvSpPr>
            <p:nvPr/>
          </p:nvSpPr>
          <p:spPr bwMode="auto">
            <a:xfrm>
              <a:off x="1247" y="1298"/>
              <a:ext cx="182" cy="318"/>
            </a:xfrm>
            <a:prstGeom prst="line">
              <a:avLst/>
            </a:prstGeom>
            <a:noFill/>
            <a:ln w="9525">
              <a:solidFill>
                <a:srgbClr val="FF0000"/>
              </a:solidFill>
              <a:round/>
              <a:headEnd/>
              <a:tailEnd type="triangle" w="med" len="med"/>
            </a:ln>
            <a:effectLst/>
          </p:spPr>
          <p:txBody>
            <a:bodyPr anchor="ctr"/>
            <a:lstStyle/>
            <a:p>
              <a:endParaRPr lang="en-US"/>
            </a:p>
          </p:txBody>
        </p:sp>
        <p:sp>
          <p:nvSpPr>
            <p:cNvPr id="304143" name="Text Box 15"/>
            <p:cNvSpPr txBox="1">
              <a:spLocks noChangeArrowheads="1"/>
            </p:cNvSpPr>
            <p:nvPr/>
          </p:nvSpPr>
          <p:spPr bwMode="auto">
            <a:xfrm>
              <a:off x="858" y="981"/>
              <a:ext cx="742" cy="366"/>
            </a:xfrm>
            <a:prstGeom prst="rect">
              <a:avLst/>
            </a:prstGeom>
            <a:noFill/>
            <a:ln w="9525" algn="ctr">
              <a:noFill/>
              <a:miter lim="800000"/>
              <a:headEnd/>
              <a:tailEnd/>
            </a:ln>
            <a:effectLst/>
          </p:spPr>
          <p:txBody>
            <a:bodyPr wrap="none">
              <a:spAutoFit/>
            </a:bodyPr>
            <a:lstStyle/>
            <a:p>
              <a:r>
                <a:rPr lang="en-US" altLang="ko-KR">
                  <a:solidFill>
                    <a:srgbClr val="FF0000"/>
                  </a:solidFill>
                  <a:ea typeface="굴림" pitchFamily="50" charset="-127"/>
                </a:rPr>
                <a:t>Stationary</a:t>
              </a:r>
            </a:p>
            <a:p>
              <a:r>
                <a:rPr lang="en-US" altLang="ko-KR">
                  <a:solidFill>
                    <a:srgbClr val="FF0000"/>
                  </a:solidFill>
                  <a:ea typeface="굴림" pitchFamily="50" charset="-127"/>
                </a:rPr>
                <a:t>-20%</a:t>
              </a:r>
            </a:p>
          </p:txBody>
        </p:sp>
        <p:sp>
          <p:nvSpPr>
            <p:cNvPr id="304144" name="Line 16"/>
            <p:cNvSpPr>
              <a:spLocks noChangeShapeType="1"/>
            </p:cNvSpPr>
            <p:nvPr/>
          </p:nvSpPr>
          <p:spPr bwMode="auto">
            <a:xfrm flipH="1">
              <a:off x="1973" y="1298"/>
              <a:ext cx="181" cy="318"/>
            </a:xfrm>
            <a:prstGeom prst="line">
              <a:avLst/>
            </a:prstGeom>
            <a:noFill/>
            <a:ln w="9525">
              <a:solidFill>
                <a:srgbClr val="FF0000"/>
              </a:solidFill>
              <a:round/>
              <a:headEnd/>
              <a:tailEnd type="triangle" w="med" len="med"/>
            </a:ln>
            <a:effectLst/>
          </p:spPr>
          <p:txBody>
            <a:bodyPr anchor="ctr"/>
            <a:lstStyle/>
            <a:p>
              <a:endParaRPr lang="en-US"/>
            </a:p>
          </p:txBody>
        </p:sp>
        <p:sp>
          <p:nvSpPr>
            <p:cNvPr id="304145" name="Text Box 17"/>
            <p:cNvSpPr txBox="1">
              <a:spLocks noChangeArrowheads="1"/>
            </p:cNvSpPr>
            <p:nvPr/>
          </p:nvSpPr>
          <p:spPr bwMode="auto">
            <a:xfrm>
              <a:off x="1837" y="981"/>
              <a:ext cx="628" cy="366"/>
            </a:xfrm>
            <a:prstGeom prst="rect">
              <a:avLst/>
            </a:prstGeom>
            <a:noFill/>
            <a:ln w="9525" algn="ctr">
              <a:noFill/>
              <a:miter lim="800000"/>
              <a:headEnd/>
              <a:tailEnd/>
            </a:ln>
            <a:effectLst/>
          </p:spPr>
          <p:txBody>
            <a:bodyPr wrap="none">
              <a:spAutoFit/>
            </a:bodyPr>
            <a:lstStyle/>
            <a:p>
              <a:r>
                <a:rPr lang="en-US" altLang="ko-KR">
                  <a:solidFill>
                    <a:srgbClr val="FF0000"/>
                  </a:solidFill>
                  <a:ea typeface="굴림" pitchFamily="50" charset="-127"/>
                </a:rPr>
                <a:t>Freeway</a:t>
              </a:r>
            </a:p>
            <a:p>
              <a:r>
                <a:rPr lang="en-US" altLang="ko-KR">
                  <a:solidFill>
                    <a:srgbClr val="FF0000"/>
                  </a:solidFill>
                  <a:ea typeface="굴림" pitchFamily="50" charset="-127"/>
                </a:rPr>
                <a:t>-8%</a:t>
              </a:r>
            </a:p>
          </p:txBody>
        </p:sp>
      </p:grpSp>
      <p:sp>
        <p:nvSpPr>
          <p:cNvPr id="13" name="Rectangle 12"/>
          <p:cNvSpPr/>
          <p:nvPr/>
        </p:nvSpPr>
        <p:spPr>
          <a:xfrm>
            <a:off x="6156176" y="4077072"/>
            <a:ext cx="2592288" cy="1323439"/>
          </a:xfrm>
          <a:prstGeom prst="rect">
            <a:avLst/>
          </a:prstGeom>
        </p:spPr>
        <p:txBody>
          <a:bodyPr wrap="square">
            <a:spAutoFit/>
          </a:bodyPr>
          <a:lstStyle/>
          <a:p>
            <a:pPr algn="l"/>
            <a:r>
              <a:rPr lang="en-US" altLang="ko-KR" dirty="0" smtClean="0">
                <a:ea typeface="굴림" pitchFamily="50" charset="-127"/>
              </a:rPr>
              <a:t>Black arrow indicates the averaged ventilation airflow rate of 12 vehicle models at the median fan setting (306 m</a:t>
            </a:r>
            <a:r>
              <a:rPr lang="en-US" altLang="ko-KR" baseline="30000" dirty="0" smtClean="0">
                <a:ea typeface="굴림" pitchFamily="50" charset="-127"/>
              </a:rPr>
              <a:t>3</a:t>
            </a:r>
            <a:r>
              <a:rPr lang="en-US" altLang="ko-KR" dirty="0" smtClean="0">
                <a:ea typeface="굴림" pitchFamily="50" charset="-127"/>
              </a:rPr>
              <a:t>/h).</a:t>
            </a:r>
            <a:endParaRPr lang="en-US" altLang="ko-KR" dirty="0">
              <a:ea typeface="굴림" pitchFamily="50" charset="-127"/>
            </a:endParaRPr>
          </a:p>
        </p:txBody>
      </p:sp>
      <p:sp>
        <p:nvSpPr>
          <p:cNvPr id="14" name="Rectangle 13"/>
          <p:cNvSpPr/>
          <p:nvPr/>
        </p:nvSpPr>
        <p:spPr>
          <a:xfrm>
            <a:off x="3131840" y="5661248"/>
            <a:ext cx="1287760" cy="646331"/>
          </a:xfrm>
          <a:prstGeom prst="rect">
            <a:avLst/>
          </a:prstGeom>
        </p:spPr>
        <p:txBody>
          <a:bodyPr wrap="square">
            <a:spAutoFit/>
          </a:bodyPr>
          <a:lstStyle/>
          <a:p>
            <a:r>
              <a:rPr lang="en-US" altLang="ko-KR" dirty="0" smtClean="0">
                <a:solidFill>
                  <a:srgbClr val="FF0000"/>
                </a:solidFill>
                <a:ea typeface="굴림" pitchFamily="50" charset="-127"/>
              </a:rPr>
              <a:t>No</a:t>
            </a:r>
          </a:p>
          <a:p>
            <a:r>
              <a:rPr lang="en-US" altLang="ko-KR" dirty="0" smtClean="0">
                <a:solidFill>
                  <a:srgbClr val="FF0000"/>
                </a:solidFill>
                <a:ea typeface="굴림" pitchFamily="50" charset="-127"/>
              </a:rPr>
              <a:t>Change</a:t>
            </a:r>
            <a:endParaRPr lang="en-US" altLang="ko-KR" dirty="0">
              <a:solidFill>
                <a:srgbClr val="FF0000"/>
              </a:solidFill>
              <a:ea typeface="굴림" pitchFamily="50" charset="-127"/>
            </a:endParaRPr>
          </a:p>
        </p:txBody>
      </p:sp>
      <p:cxnSp>
        <p:nvCxnSpPr>
          <p:cNvPr id="19" name="Straight Arrow Connector 18"/>
          <p:cNvCxnSpPr/>
          <p:nvPr/>
        </p:nvCxnSpPr>
        <p:spPr bwMode="auto">
          <a:xfrm flipV="1">
            <a:off x="3347864" y="5085184"/>
            <a:ext cx="216024" cy="720080"/>
          </a:xfrm>
          <a:prstGeom prst="straightConnector1">
            <a:avLst/>
          </a:prstGeom>
          <a:noFill/>
          <a:ln w="38100" cap="flat" cmpd="sng" algn="ctr">
            <a:solidFill>
              <a:srgbClr val="FF0000"/>
            </a:solidFill>
            <a:prstDash val="solid"/>
            <a:round/>
            <a:headEnd type="none" w="med" len="med"/>
            <a:tailEnd type="arrow"/>
          </a:ln>
          <a:effectLst/>
        </p:spPr>
      </p:cxnSp>
      <p:cxnSp>
        <p:nvCxnSpPr>
          <p:cNvPr id="22" name="Straight Arrow Connector 21"/>
          <p:cNvCxnSpPr/>
          <p:nvPr/>
        </p:nvCxnSpPr>
        <p:spPr bwMode="auto">
          <a:xfrm flipV="1">
            <a:off x="3611880" y="1844824"/>
            <a:ext cx="0" cy="3240360"/>
          </a:xfrm>
          <a:prstGeom prst="straightConnector1">
            <a:avLst/>
          </a:prstGeom>
          <a:noFill/>
          <a:ln w="38100" cap="flat" cmpd="sng" algn="ctr">
            <a:solidFill>
              <a:srgbClr val="FF0000"/>
            </a:solidFill>
            <a:prstDash val="dash"/>
            <a:round/>
            <a:headEnd type="none" w="med" len="med"/>
            <a:tailEnd type="none"/>
          </a:ln>
          <a:effectLst/>
        </p:spPr>
      </p:cxnSp>
      <p:cxnSp>
        <p:nvCxnSpPr>
          <p:cNvPr id="24" name="Straight Connector 23"/>
          <p:cNvCxnSpPr/>
          <p:nvPr/>
        </p:nvCxnSpPr>
        <p:spPr bwMode="auto">
          <a:xfrm>
            <a:off x="3635896" y="5517232"/>
            <a:ext cx="914400" cy="914400"/>
          </a:xfrm>
          <a:prstGeom prst="line">
            <a:avLst/>
          </a:prstGeom>
          <a:noFill/>
          <a:ln w="9525" cap="flat" cmpd="sng" algn="ctr">
            <a:noFill/>
            <a:prstDash val="solid"/>
            <a:round/>
            <a:headEnd type="none" w="med" len="med"/>
            <a:tailEnd type="none" w="med" len="med"/>
          </a:ln>
          <a:effectLst/>
        </p:spPr>
      </p:cxnSp>
      <p:sp>
        <p:nvSpPr>
          <p:cNvPr id="18" name="TextBox 17"/>
          <p:cNvSpPr txBox="1"/>
          <p:nvPr/>
        </p:nvSpPr>
        <p:spPr>
          <a:xfrm>
            <a:off x="509152" y="76200"/>
            <a:ext cx="8330048" cy="769441"/>
          </a:xfrm>
          <a:prstGeom prst="rect">
            <a:avLst/>
          </a:prstGeom>
          <a:noFill/>
        </p:spPr>
        <p:txBody>
          <a:bodyPr wrap="square" rtlCol="0">
            <a:spAutoFit/>
          </a:bodyPr>
          <a:lstStyle/>
          <a:p>
            <a:r>
              <a:rPr lang="en-US" sz="4400" b="1" dirty="0" smtClean="0"/>
              <a:t>In-Cabin Exposure Reduction</a:t>
            </a:r>
            <a:endParaRPr lang="en-US" sz="4400" b="1" dirty="0"/>
          </a:p>
        </p:txBody>
      </p:sp>
    </p:spTree>
    <p:extLst>
      <p:ext uri="{BB962C8B-B14F-4D97-AF65-F5344CB8AC3E}">
        <p14:creationId xmlns:p14="http://schemas.microsoft.com/office/powerpoint/2010/main" val="349878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4146"/>
                                        </p:tgtEl>
                                        <p:attrNameLst>
                                          <p:attrName>style.visibility</p:attrName>
                                        </p:attrNameLst>
                                      </p:cBhvr>
                                      <p:to>
                                        <p:strVal val="visible"/>
                                      </p:to>
                                    </p:set>
                                    <p:animEffect transition="in" filter="box(in)">
                                      <p:cBhvr>
                                        <p:cTn id="7" dur="500"/>
                                        <p:tgtEl>
                                          <p:spTgt spid="304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39923" y="2396807"/>
            <a:ext cx="9068581" cy="3264441"/>
          </a:xfrm>
          <a:prstGeom prst="rect">
            <a:avLst/>
          </a:prstGeom>
          <a:noFill/>
          <a:ln w="9525">
            <a:noFill/>
            <a:miter lim="800000"/>
            <a:headEnd/>
            <a:tailEnd/>
          </a:ln>
        </p:spPr>
      </p:pic>
      <p:sp>
        <p:nvSpPr>
          <p:cNvPr id="14" name="Slide Number Placeholder 3"/>
          <p:cNvSpPr>
            <a:spLocks noGrp="1"/>
          </p:cNvSpPr>
          <p:nvPr>
            <p:ph type="sldNum" sz="quarter" idx="12"/>
          </p:nvPr>
        </p:nvSpPr>
        <p:spPr/>
        <p:txBody>
          <a:bodyPr/>
          <a:lstStyle/>
          <a:p>
            <a:fld id="{D26D1DDD-6B1C-4200-9C3A-DBD29B4C84D3}" type="slidenum">
              <a:rPr lang="ko-KR" altLang="en-US"/>
              <a:pPr/>
              <a:t>76</a:t>
            </a:fld>
            <a:endParaRPr lang="en-US" altLang="ko-KR"/>
          </a:p>
        </p:txBody>
      </p:sp>
      <p:sp>
        <p:nvSpPr>
          <p:cNvPr id="308236" name="Text Box 12"/>
          <p:cNvSpPr txBox="1">
            <a:spLocks noChangeArrowheads="1"/>
          </p:cNvSpPr>
          <p:nvPr/>
        </p:nvSpPr>
        <p:spPr bwMode="auto">
          <a:xfrm>
            <a:off x="2195513" y="4029075"/>
            <a:ext cx="2016125" cy="336550"/>
          </a:xfrm>
          <a:prstGeom prst="rect">
            <a:avLst/>
          </a:prstGeom>
          <a:noFill/>
          <a:ln w="9525" algn="ctr">
            <a:noFill/>
            <a:miter lim="800000"/>
            <a:headEnd/>
            <a:tailEnd/>
          </a:ln>
          <a:effectLst/>
        </p:spPr>
        <p:txBody>
          <a:bodyPr>
            <a:spAutoFit/>
          </a:bodyPr>
          <a:lstStyle/>
          <a:p>
            <a:pPr algn="l"/>
            <a:r>
              <a:rPr lang="en-US" altLang="ko-KR">
                <a:ea typeface="굴림" pitchFamily="50" charset="-127"/>
              </a:rPr>
              <a:t>635 – 924 ppm CO</a:t>
            </a:r>
            <a:r>
              <a:rPr lang="en-US" altLang="ko-KR" baseline="-25000">
                <a:ea typeface="굴림" pitchFamily="50" charset="-127"/>
              </a:rPr>
              <a:t>2</a:t>
            </a:r>
          </a:p>
        </p:txBody>
      </p:sp>
      <p:sp>
        <p:nvSpPr>
          <p:cNvPr id="308237" name="Text Box 13"/>
          <p:cNvSpPr txBox="1">
            <a:spLocks noChangeArrowheads="1"/>
          </p:cNvSpPr>
          <p:nvPr/>
        </p:nvSpPr>
        <p:spPr bwMode="auto">
          <a:xfrm>
            <a:off x="6732588" y="2997200"/>
            <a:ext cx="1871662" cy="336550"/>
          </a:xfrm>
          <a:prstGeom prst="rect">
            <a:avLst/>
          </a:prstGeom>
          <a:noFill/>
          <a:ln w="9525" algn="ctr">
            <a:noFill/>
            <a:miter lim="800000"/>
            <a:headEnd/>
            <a:tailEnd/>
          </a:ln>
          <a:effectLst/>
        </p:spPr>
        <p:txBody>
          <a:bodyPr>
            <a:spAutoFit/>
          </a:bodyPr>
          <a:lstStyle/>
          <a:p>
            <a:pPr algn="r"/>
            <a:r>
              <a:rPr lang="en-US" altLang="ko-KR">
                <a:ea typeface="굴림" pitchFamily="50" charset="-127"/>
              </a:rPr>
              <a:t>&gt; 2500 ppm CO</a:t>
            </a:r>
            <a:r>
              <a:rPr lang="en-US" altLang="ko-KR" baseline="-25000">
                <a:ea typeface="굴림" pitchFamily="50" charset="-127"/>
              </a:rPr>
              <a:t>2</a:t>
            </a:r>
            <a:r>
              <a:rPr lang="en-US" altLang="ko-KR">
                <a:ea typeface="굴림" pitchFamily="50" charset="-127"/>
              </a:rPr>
              <a:t> </a:t>
            </a:r>
          </a:p>
        </p:txBody>
      </p:sp>
      <p:sp>
        <p:nvSpPr>
          <p:cNvPr id="308238" name="Line 14"/>
          <p:cNvSpPr>
            <a:spLocks noChangeShapeType="1"/>
          </p:cNvSpPr>
          <p:nvPr/>
        </p:nvSpPr>
        <p:spPr bwMode="auto">
          <a:xfrm>
            <a:off x="1908175" y="3644900"/>
            <a:ext cx="0" cy="1295400"/>
          </a:xfrm>
          <a:prstGeom prst="line">
            <a:avLst/>
          </a:prstGeom>
          <a:noFill/>
          <a:ln w="127000">
            <a:solidFill>
              <a:srgbClr val="FF6600"/>
            </a:solidFill>
            <a:round/>
            <a:headEnd/>
            <a:tailEnd type="triangle" w="med" len="med"/>
          </a:ln>
          <a:effectLst/>
        </p:spPr>
        <p:txBody>
          <a:bodyPr anchor="ctr"/>
          <a:lstStyle/>
          <a:p>
            <a:endParaRPr lang="en-US"/>
          </a:p>
        </p:txBody>
      </p:sp>
      <p:sp>
        <p:nvSpPr>
          <p:cNvPr id="308239" name="Line 15"/>
          <p:cNvSpPr>
            <a:spLocks noChangeShapeType="1"/>
          </p:cNvSpPr>
          <p:nvPr/>
        </p:nvSpPr>
        <p:spPr bwMode="auto">
          <a:xfrm>
            <a:off x="6516688" y="4868863"/>
            <a:ext cx="0" cy="287337"/>
          </a:xfrm>
          <a:prstGeom prst="line">
            <a:avLst/>
          </a:prstGeom>
          <a:noFill/>
          <a:ln w="50800">
            <a:solidFill>
              <a:srgbClr val="FF6600"/>
            </a:solidFill>
            <a:round/>
            <a:headEnd/>
            <a:tailEnd type="triangle" w="med" len="med"/>
          </a:ln>
          <a:effectLst/>
        </p:spPr>
        <p:txBody>
          <a:bodyPr anchor="ctr"/>
          <a:lstStyle/>
          <a:p>
            <a:endParaRPr lang="en-US"/>
          </a:p>
        </p:txBody>
      </p:sp>
      <p:sp>
        <p:nvSpPr>
          <p:cNvPr id="308241" name="Text Box 17"/>
          <p:cNvSpPr txBox="1">
            <a:spLocks noChangeArrowheads="1"/>
          </p:cNvSpPr>
          <p:nvPr/>
        </p:nvSpPr>
        <p:spPr bwMode="auto">
          <a:xfrm>
            <a:off x="603250" y="1552575"/>
            <a:ext cx="4998484" cy="584775"/>
          </a:xfrm>
          <a:prstGeom prst="rect">
            <a:avLst/>
          </a:prstGeom>
          <a:noFill/>
          <a:ln w="9525" algn="ctr">
            <a:noFill/>
            <a:miter lim="800000"/>
            <a:headEnd/>
            <a:tailEnd/>
          </a:ln>
          <a:effectLst/>
        </p:spPr>
        <p:txBody>
          <a:bodyPr wrap="none">
            <a:spAutoFit/>
          </a:bodyPr>
          <a:lstStyle/>
          <a:p>
            <a:pPr algn="l"/>
            <a:r>
              <a:rPr lang="en-US" altLang="ko-KR" dirty="0">
                <a:ea typeface="굴림" pitchFamily="50" charset="-127"/>
              </a:rPr>
              <a:t>Means &amp; Standard Deviations</a:t>
            </a:r>
          </a:p>
          <a:p>
            <a:pPr algn="l"/>
            <a:r>
              <a:rPr lang="en-US" altLang="ko-KR" dirty="0">
                <a:ea typeface="굴림" pitchFamily="50" charset="-127"/>
              </a:rPr>
              <a:t>of measurement data </a:t>
            </a:r>
            <a:r>
              <a:rPr lang="en-US" altLang="ko-KR" dirty="0" smtClean="0">
                <a:ea typeface="굴림" pitchFamily="50" charset="-127"/>
              </a:rPr>
              <a:t>from </a:t>
            </a:r>
            <a:r>
              <a:rPr lang="en-US" altLang="ko-KR" dirty="0">
                <a:ea typeface="굴림" pitchFamily="50" charset="-127"/>
              </a:rPr>
              <a:t>12 </a:t>
            </a:r>
            <a:r>
              <a:rPr lang="en-US" altLang="ko-KR" dirty="0" smtClean="0">
                <a:ea typeface="굴림" pitchFamily="50" charset="-127"/>
              </a:rPr>
              <a:t>passenger vehicles</a:t>
            </a:r>
            <a:endParaRPr lang="en-US" altLang="ko-KR" dirty="0">
              <a:ea typeface="굴림" pitchFamily="50" charset="-127"/>
            </a:endParaRPr>
          </a:p>
        </p:txBody>
      </p:sp>
      <p:grpSp>
        <p:nvGrpSpPr>
          <p:cNvPr id="13" name="Group 31"/>
          <p:cNvGrpSpPr>
            <a:grpSpLocks/>
          </p:cNvGrpSpPr>
          <p:nvPr/>
        </p:nvGrpSpPr>
        <p:grpSpPr bwMode="auto">
          <a:xfrm>
            <a:off x="355600" y="2906713"/>
            <a:ext cx="8609013" cy="1595437"/>
            <a:chOff x="981" y="3188"/>
            <a:chExt cx="3696" cy="858"/>
          </a:xfrm>
        </p:grpSpPr>
        <p:sp>
          <p:nvSpPr>
            <p:cNvPr id="15" name="AutoShape 24"/>
            <p:cNvSpPr>
              <a:spLocks noChangeArrowheads="1"/>
            </p:cNvSpPr>
            <p:nvPr/>
          </p:nvSpPr>
          <p:spPr bwMode="gray">
            <a:xfrm>
              <a:off x="981" y="3188"/>
              <a:ext cx="3696" cy="858"/>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a:p>
          </p:txBody>
        </p:sp>
        <p:grpSp>
          <p:nvGrpSpPr>
            <p:cNvPr id="17" name="Group 30"/>
            <p:cNvGrpSpPr>
              <a:grpSpLocks/>
            </p:cNvGrpSpPr>
            <p:nvPr/>
          </p:nvGrpSpPr>
          <p:grpSpPr bwMode="auto">
            <a:xfrm>
              <a:off x="1019" y="3284"/>
              <a:ext cx="714" cy="663"/>
              <a:chOff x="1019" y="3284"/>
              <a:chExt cx="714" cy="663"/>
            </a:xfrm>
          </p:grpSpPr>
          <p:sp>
            <p:nvSpPr>
              <p:cNvPr id="19" name="AutoShape 26"/>
              <p:cNvSpPr>
                <a:spLocks noChangeArrowheads="1"/>
              </p:cNvSpPr>
              <p:nvPr/>
            </p:nvSpPr>
            <p:spPr bwMode="gray">
              <a:xfrm>
                <a:off x="1019" y="3284"/>
                <a:ext cx="714" cy="663"/>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latin typeface="Arial" pitchFamily="34" charset="0"/>
                  <a:cs typeface="Arial" pitchFamily="34" charset="0"/>
                </a:endParaRPr>
              </a:p>
            </p:txBody>
          </p:sp>
          <p:sp>
            <p:nvSpPr>
              <p:cNvPr id="20" name="Text Box 28"/>
              <p:cNvSpPr txBox="1">
                <a:spLocks noChangeArrowheads="1"/>
              </p:cNvSpPr>
              <p:nvPr/>
            </p:nvSpPr>
            <p:spPr bwMode="gray">
              <a:xfrm>
                <a:off x="1167" y="3489"/>
                <a:ext cx="417" cy="254"/>
              </a:xfrm>
              <a:prstGeom prst="rect">
                <a:avLst/>
              </a:prstGeom>
              <a:noFill/>
              <a:ln w="9525" algn="ctr">
                <a:noFill/>
                <a:miter lim="800000"/>
                <a:headEnd/>
                <a:tailEnd/>
              </a:ln>
              <a:effec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r>
                  <a:rPr lang="zh-CN" altLang="en-US" sz="2000" smtClean="0">
                    <a:solidFill>
                      <a:srgbClr val="FFFFFF"/>
                    </a:solidFill>
                    <a:effectLst>
                      <a:outerShdw blurRad="38100" dist="38100" dir="2700000" algn="tl">
                        <a:srgbClr val="C0C0C0"/>
                      </a:outerShdw>
                    </a:effectLst>
                    <a:ea typeface="SimSun" pitchFamily="2" charset="-122"/>
                  </a:rPr>
                  <a:t>关键点</a:t>
                </a:r>
                <a:endParaRPr lang="en-US" sz="2000" smtClean="0">
                  <a:solidFill>
                    <a:srgbClr val="FFFFFF"/>
                  </a:solidFill>
                  <a:effectLst>
                    <a:outerShdw blurRad="38100" dist="38100" dir="2700000" algn="tl">
                      <a:srgbClr val="C0C0C0"/>
                    </a:outerShdw>
                  </a:effectLst>
                </a:endParaRPr>
              </a:p>
            </p:txBody>
          </p:sp>
        </p:grpSp>
        <p:sp>
          <p:nvSpPr>
            <p:cNvPr id="18" name="Text Box 29"/>
            <p:cNvSpPr txBox="1">
              <a:spLocks noChangeArrowheads="1"/>
            </p:cNvSpPr>
            <p:nvPr/>
          </p:nvSpPr>
          <p:spPr bwMode="gray">
            <a:xfrm>
              <a:off x="1742" y="3324"/>
              <a:ext cx="2892"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a:r>
                <a:rPr lang="zh-CN" altLang="en-US" b="1" dirty="0">
                  <a:ea typeface="SimSun" pitchFamily="2" charset="-122"/>
                </a:rPr>
                <a:t>开发使用车内高效颗粒物空气（</a:t>
              </a:r>
              <a:r>
                <a:rPr lang="en-US" altLang="zh-CN" b="1" dirty="0">
                  <a:ea typeface="SimSun" pitchFamily="2" charset="-122"/>
                </a:rPr>
                <a:t>HEPA</a:t>
              </a:r>
              <a:r>
                <a:rPr lang="zh-CN" altLang="en-US" b="1" dirty="0">
                  <a:ea typeface="SimSun" pitchFamily="2" charset="-122"/>
                </a:rPr>
                <a:t>）过滤技术及产品，对降低车内</a:t>
              </a:r>
              <a:r>
                <a:rPr lang="en-US" altLang="zh-CN" b="1" dirty="0">
                  <a:ea typeface="SimSun" pitchFamily="2" charset="-122"/>
                </a:rPr>
                <a:t>PM2.5</a:t>
              </a:r>
              <a:r>
                <a:rPr lang="zh-CN" altLang="en-US" b="1" dirty="0">
                  <a:ea typeface="SimSun" pitchFamily="2" charset="-122"/>
                </a:rPr>
                <a:t>和超细颗粒物的浓度，保护公共健康，具有广阔的前景和积极的社会意义。 该技术还可有效克服打开车内循环所造成的二氧化碳堆积问题。</a:t>
              </a:r>
              <a:endParaRPr lang="en-US" altLang="zh-CN" b="1" dirty="0">
                <a:ea typeface="SimSun" pitchFamily="2" charset="-122"/>
              </a:endParaRPr>
            </a:p>
          </p:txBody>
        </p:sp>
      </p:grpSp>
      <p:sp>
        <p:nvSpPr>
          <p:cNvPr id="21" name="TextBox 20"/>
          <p:cNvSpPr txBox="1"/>
          <p:nvPr/>
        </p:nvSpPr>
        <p:spPr>
          <a:xfrm>
            <a:off x="509152" y="76200"/>
            <a:ext cx="8330048" cy="769441"/>
          </a:xfrm>
          <a:prstGeom prst="rect">
            <a:avLst/>
          </a:prstGeom>
          <a:noFill/>
        </p:spPr>
        <p:txBody>
          <a:bodyPr wrap="square" rtlCol="0">
            <a:spAutoFit/>
          </a:bodyPr>
          <a:lstStyle/>
          <a:p>
            <a:r>
              <a:rPr lang="en-US" sz="4400" b="1" dirty="0" smtClean="0"/>
              <a:t>In-Cabin Exposure Reduction</a:t>
            </a:r>
            <a:endParaRPr lang="en-US" sz="4400" b="1" dirty="0"/>
          </a:p>
        </p:txBody>
      </p:sp>
    </p:spTree>
    <p:extLst>
      <p:ext uri="{BB962C8B-B14F-4D97-AF65-F5344CB8AC3E}">
        <p14:creationId xmlns:p14="http://schemas.microsoft.com/office/powerpoint/2010/main" val="269548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8238"/>
                                        </p:tgtEl>
                                        <p:attrNameLst>
                                          <p:attrName>style.visibility</p:attrName>
                                        </p:attrNameLst>
                                      </p:cBhvr>
                                      <p:to>
                                        <p:strVal val="visible"/>
                                      </p:to>
                                    </p:set>
                                    <p:animEffect transition="in" filter="box(in)">
                                      <p:cBhvr>
                                        <p:cTn id="7" dur="500"/>
                                        <p:tgtEl>
                                          <p:spTgt spid="3082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08239"/>
                                        </p:tgtEl>
                                        <p:attrNameLst>
                                          <p:attrName>style.visibility</p:attrName>
                                        </p:attrNameLst>
                                      </p:cBhvr>
                                      <p:to>
                                        <p:strVal val="visible"/>
                                      </p:to>
                                    </p:set>
                                    <p:animEffect transition="in" filter="box(in)">
                                      <p:cBhvr>
                                        <p:cTn id="12" dur="500"/>
                                        <p:tgtEl>
                                          <p:spTgt spid="30823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08237"/>
                                        </p:tgtEl>
                                        <p:attrNameLst>
                                          <p:attrName>style.visibility</p:attrName>
                                        </p:attrNameLst>
                                      </p:cBhvr>
                                      <p:to>
                                        <p:strVal val="visible"/>
                                      </p:to>
                                    </p:set>
                                    <p:animEffect transition="in" filter="checkerboard(across)">
                                      <p:cBhvr>
                                        <p:cTn id="17" dur="500"/>
                                        <p:tgtEl>
                                          <p:spTgt spid="30823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08236"/>
                                        </p:tgtEl>
                                        <p:attrNameLst>
                                          <p:attrName>style.visibility</p:attrName>
                                        </p:attrNameLst>
                                      </p:cBhvr>
                                      <p:to>
                                        <p:strVal val="visible"/>
                                      </p:to>
                                    </p:set>
                                    <p:animEffect transition="in" filter="checkerboard(across)">
                                      <p:cBhvr>
                                        <p:cTn id="22" dur="500"/>
                                        <p:tgtEl>
                                          <p:spTgt spid="30823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36" grpId="0"/>
      <p:bldP spid="308237" grpId="0"/>
      <p:bldP spid="308238" grpId="0" animBg="1"/>
      <p:bldP spid="30823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C71D64E1-B3B6-4294-B4ED-C4D098AE83AC}" type="slidenum">
              <a:rPr lang="en-US" altLang="zh-CN" smtClean="0"/>
              <a:pPr/>
              <a:t>77</a:t>
            </a:fld>
            <a:endParaRPr lang="en-US" altLang="zh-CN"/>
          </a:p>
        </p:txBody>
      </p:sp>
      <p:sp>
        <p:nvSpPr>
          <p:cNvPr id="5" name="Rectangle 2"/>
          <p:cNvSpPr txBox="1">
            <a:spLocks noChangeArrowheads="1"/>
          </p:cNvSpPr>
          <p:nvPr/>
        </p:nvSpPr>
        <p:spPr>
          <a:xfrm>
            <a:off x="457200" y="8620"/>
            <a:ext cx="8229600" cy="1143000"/>
          </a:xfrm>
          <a:prstGeom prst="rect">
            <a:avLst/>
          </a:prstGeom>
        </p:spPr>
        <p:txBody>
          <a:bodyPr bIns="9144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zh-CN" sz="4000" b="1" i="0" u="none" strike="noStrike" kern="1200" cap="none" spc="0" normalizeH="0" noProof="0" dirty="0">
              <a:ln>
                <a:noFill/>
              </a:ln>
              <a:solidFill>
                <a:schemeClr val="tx2"/>
              </a:solidFill>
              <a:effectLst/>
              <a:uLnTx/>
              <a:uFillTx/>
              <a:latin typeface="+mj-ea"/>
              <a:ea typeface="+mj-ea"/>
              <a:cs typeface="+mj-cs"/>
            </a:endParaRPr>
          </a:p>
        </p:txBody>
      </p:sp>
      <p:sp>
        <p:nvSpPr>
          <p:cNvPr id="6" name="TextBox 5"/>
          <p:cNvSpPr txBox="1"/>
          <p:nvPr/>
        </p:nvSpPr>
        <p:spPr>
          <a:xfrm>
            <a:off x="755576" y="228600"/>
            <a:ext cx="7702624" cy="1446550"/>
          </a:xfrm>
          <a:prstGeom prst="rect">
            <a:avLst/>
          </a:prstGeom>
          <a:noFill/>
        </p:spPr>
        <p:txBody>
          <a:bodyPr wrap="square" rtlCol="0">
            <a:spAutoFit/>
          </a:bodyPr>
          <a:lstStyle/>
          <a:p>
            <a:r>
              <a:rPr lang="zh-CN" altLang="en-US" sz="4400" b="1" dirty="0" smtClean="0">
                <a:latin typeface="华文楷体" pitchFamily="2" charset="-122"/>
                <a:ea typeface="华文楷体" pitchFamily="2" charset="-122"/>
              </a:rPr>
              <a:t>如何降低个人对大气颗粒物的暴露水平</a:t>
            </a:r>
            <a:endParaRPr lang="en-US" sz="2400" dirty="0">
              <a:latin typeface="华文楷体" pitchFamily="2" charset="-122"/>
              <a:ea typeface="华文楷体" pitchFamily="2" charset="-122"/>
            </a:endParaRPr>
          </a:p>
        </p:txBody>
      </p:sp>
      <p:sp>
        <p:nvSpPr>
          <p:cNvPr id="7" name="TextBox 6"/>
          <p:cNvSpPr txBox="1"/>
          <p:nvPr/>
        </p:nvSpPr>
        <p:spPr>
          <a:xfrm>
            <a:off x="1619672" y="2312876"/>
            <a:ext cx="6588732" cy="830997"/>
          </a:xfrm>
          <a:prstGeom prst="rect">
            <a:avLst/>
          </a:prstGeom>
          <a:noFill/>
        </p:spPr>
        <p:txBody>
          <a:bodyPr wrap="square" rtlCol="0">
            <a:spAutoFit/>
          </a:bodyPr>
          <a:lstStyle/>
          <a:p>
            <a:pPr marL="457200" indent="-457200" algn="l">
              <a:buAutoNum type="arabicPeriod"/>
            </a:pPr>
            <a:r>
              <a:rPr lang="zh-CN" altLang="en-US" sz="2400" dirty="0" smtClean="0">
                <a:latin typeface="华文楷体" pitchFamily="2" charset="-122"/>
                <a:ea typeface="华文楷体" pitchFamily="2" charset="-122"/>
              </a:rPr>
              <a:t>避免在交通繁忙时段在户外活动。</a:t>
            </a:r>
            <a:endParaRPr lang="en-US" altLang="zh-CN" sz="2400" dirty="0" smtClean="0">
              <a:latin typeface="华文楷体" pitchFamily="2" charset="-122"/>
              <a:ea typeface="华文楷体" pitchFamily="2" charset="-122"/>
            </a:endParaRPr>
          </a:p>
          <a:p>
            <a:pPr marL="457200" indent="-457200" algn="l">
              <a:buAutoNum type="arabicPeriod"/>
            </a:pPr>
            <a:r>
              <a:rPr lang="zh-CN" altLang="en-US" sz="2400" dirty="0" smtClean="0">
                <a:latin typeface="华文楷体" pitchFamily="2" charset="-122"/>
                <a:ea typeface="华文楷体" pitchFamily="2" charset="-122"/>
              </a:rPr>
              <a:t>避免在车辆往来频繁的道路下风向活动。</a:t>
            </a:r>
            <a:endParaRPr lang="en-US" sz="2400" dirty="0">
              <a:latin typeface="华文楷体" pitchFamily="2" charset="-122"/>
              <a:ea typeface="华文楷体" pitchFamily="2" charset="-122"/>
            </a:endParaRPr>
          </a:p>
        </p:txBody>
      </p:sp>
      <p:sp>
        <p:nvSpPr>
          <p:cNvPr id="8" name="TextBox 7"/>
          <p:cNvSpPr txBox="1"/>
          <p:nvPr/>
        </p:nvSpPr>
        <p:spPr>
          <a:xfrm>
            <a:off x="1619672" y="3501008"/>
            <a:ext cx="7452828" cy="830997"/>
          </a:xfrm>
          <a:prstGeom prst="rect">
            <a:avLst/>
          </a:prstGeom>
          <a:noFill/>
        </p:spPr>
        <p:txBody>
          <a:bodyPr wrap="square" rtlCol="0">
            <a:spAutoFit/>
          </a:bodyPr>
          <a:lstStyle/>
          <a:p>
            <a:pPr marL="457200" indent="-457200" algn="l">
              <a:buAutoNum type="arabicPeriod"/>
            </a:pPr>
            <a:r>
              <a:rPr lang="zh-CN" altLang="en-US" sz="2400" dirty="0" smtClean="0">
                <a:latin typeface="华文楷体" pitchFamily="2" charset="-122"/>
                <a:ea typeface="华文楷体" pitchFamily="2" charset="-122"/>
              </a:rPr>
              <a:t>控制室内颗粒物污染源。</a:t>
            </a:r>
            <a:endParaRPr lang="en-US" altLang="zh-CN" sz="2400" dirty="0" smtClean="0">
              <a:latin typeface="华文楷体" pitchFamily="2" charset="-122"/>
              <a:ea typeface="华文楷体" pitchFamily="2" charset="-122"/>
            </a:endParaRPr>
          </a:p>
          <a:p>
            <a:pPr marL="457200" indent="-457200" algn="l">
              <a:buAutoNum type="arabicPeriod"/>
            </a:pPr>
            <a:r>
              <a:rPr lang="zh-CN" altLang="en-US" sz="2400" dirty="0" smtClean="0">
                <a:latin typeface="华文楷体" pitchFamily="2" charset="-122"/>
                <a:ea typeface="华文楷体" pitchFamily="2" charset="-122"/>
              </a:rPr>
              <a:t>改善室内机械通风或者使用高效颗粒物过滤器。</a:t>
            </a:r>
            <a:endParaRPr lang="en-US" sz="2400" dirty="0">
              <a:latin typeface="华文楷体" pitchFamily="2" charset="-122"/>
              <a:ea typeface="华文楷体" pitchFamily="2" charset="-122"/>
            </a:endParaRPr>
          </a:p>
        </p:txBody>
      </p:sp>
      <p:sp>
        <p:nvSpPr>
          <p:cNvPr id="9" name="TextBox 8"/>
          <p:cNvSpPr txBox="1"/>
          <p:nvPr/>
        </p:nvSpPr>
        <p:spPr>
          <a:xfrm>
            <a:off x="1619672" y="4686235"/>
            <a:ext cx="7452828" cy="830997"/>
          </a:xfrm>
          <a:prstGeom prst="rect">
            <a:avLst/>
          </a:prstGeom>
          <a:noFill/>
        </p:spPr>
        <p:txBody>
          <a:bodyPr wrap="square" rtlCol="0">
            <a:spAutoFit/>
          </a:bodyPr>
          <a:lstStyle/>
          <a:p>
            <a:pPr marL="457200" indent="-457200" algn="l">
              <a:buAutoNum type="arabicPeriod"/>
            </a:pPr>
            <a:r>
              <a:rPr lang="zh-CN" altLang="en-US" sz="2400" dirty="0" smtClean="0">
                <a:latin typeface="华文楷体" pitchFamily="2" charset="-122"/>
                <a:ea typeface="STKaiti"/>
              </a:rPr>
              <a:t>车内乘客较少时，可以使用内循环风。</a:t>
            </a:r>
            <a:endParaRPr lang="en-US" altLang="zh-CN" sz="2400" dirty="0" smtClean="0">
              <a:latin typeface="华文楷体" pitchFamily="2" charset="-122"/>
              <a:ea typeface="STKaiti"/>
            </a:endParaRPr>
          </a:p>
          <a:p>
            <a:pPr marL="457200" indent="-457200" algn="l">
              <a:buAutoNum type="arabicPeriod"/>
            </a:pPr>
            <a:r>
              <a:rPr lang="zh-CN" altLang="en-US" sz="2400" dirty="0" smtClean="0">
                <a:latin typeface="楷体" pitchFamily="49" charset="-122"/>
                <a:ea typeface="STKaiti"/>
                <a:cs typeface="Times New Roman" pitchFamily="18" charset="0"/>
              </a:rPr>
              <a:t>将现有的车厢空气过滤器更换成高效颗粒物过滤器</a:t>
            </a:r>
            <a:endParaRPr lang="en-US" sz="2400" dirty="0">
              <a:latin typeface="华文楷体" pitchFamily="2" charset="-122"/>
              <a:ea typeface="STKaiti"/>
            </a:endParaRPr>
          </a:p>
        </p:txBody>
      </p:sp>
      <p:sp>
        <p:nvSpPr>
          <p:cNvPr id="11" name="TextBox 10"/>
          <p:cNvSpPr txBox="1"/>
          <p:nvPr/>
        </p:nvSpPr>
        <p:spPr>
          <a:xfrm>
            <a:off x="611560" y="2473732"/>
            <a:ext cx="1008112" cy="523220"/>
          </a:xfrm>
          <a:prstGeom prst="rect">
            <a:avLst/>
          </a:prstGeom>
          <a:noFill/>
        </p:spPr>
        <p:txBody>
          <a:bodyPr wrap="square" rtlCol="0">
            <a:spAutoFit/>
          </a:bodyPr>
          <a:lstStyle/>
          <a:p>
            <a:r>
              <a:rPr lang="zh-CN" alt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户外</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TextBox 11"/>
          <p:cNvSpPr txBox="1"/>
          <p:nvPr/>
        </p:nvSpPr>
        <p:spPr>
          <a:xfrm>
            <a:off x="611560" y="3609020"/>
            <a:ext cx="1008112" cy="523220"/>
          </a:xfrm>
          <a:prstGeom prst="rect">
            <a:avLst/>
          </a:prstGeom>
          <a:noFill/>
        </p:spPr>
        <p:txBody>
          <a:bodyPr wrap="square" rtlCol="0">
            <a:spAutoFit/>
          </a:bodyPr>
          <a:lstStyle/>
          <a:p>
            <a:r>
              <a:rPr lang="zh-CN" alt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室内</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TextBox 12"/>
          <p:cNvSpPr txBox="1"/>
          <p:nvPr/>
        </p:nvSpPr>
        <p:spPr>
          <a:xfrm>
            <a:off x="611560" y="4797152"/>
            <a:ext cx="1008112" cy="523220"/>
          </a:xfrm>
          <a:prstGeom prst="rect">
            <a:avLst/>
          </a:prstGeom>
          <a:noFill/>
        </p:spPr>
        <p:txBody>
          <a:bodyPr wrap="square" rtlCol="0">
            <a:spAutoFit/>
          </a:bodyPr>
          <a:lstStyle/>
          <a:p>
            <a:r>
              <a:rPr lang="zh-CN" alt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车内</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0015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2057400"/>
            <a:ext cx="8229600" cy="1143000"/>
          </a:xfrm>
        </p:spPr>
        <p:txBody>
          <a:bodyPr/>
          <a:lstStyle/>
          <a:p>
            <a:r>
              <a:rPr lang="en-US" altLang="zh-CN" b="1" dirty="0" smtClean="0"/>
              <a:t>Thank You</a:t>
            </a:r>
            <a:br>
              <a:rPr lang="en-US" altLang="zh-CN" b="1" dirty="0" smtClean="0"/>
            </a:br>
            <a:r>
              <a:rPr lang="en-US" altLang="zh-CN" b="1" dirty="0"/>
              <a:t/>
            </a:r>
            <a:br>
              <a:rPr lang="en-US" altLang="zh-CN" b="1" dirty="0"/>
            </a:br>
            <a:r>
              <a:rPr lang="en-US" altLang="zh-CN" b="1" dirty="0" smtClean="0"/>
              <a:t/>
            </a:r>
            <a:br>
              <a:rPr lang="en-US" altLang="zh-CN" b="1" dirty="0" smtClean="0"/>
            </a:br>
            <a:r>
              <a:rPr lang="en-US" altLang="zh-CN" b="1" dirty="0" smtClean="0"/>
              <a:t>Q/A and Discussion</a:t>
            </a:r>
            <a:endParaRPr lang="en-US" b="1" dirty="0"/>
          </a:p>
        </p:txBody>
      </p:sp>
      <p:sp>
        <p:nvSpPr>
          <p:cNvPr id="3" name="Slide Number Placeholder 2"/>
          <p:cNvSpPr>
            <a:spLocks noGrp="1"/>
          </p:cNvSpPr>
          <p:nvPr>
            <p:ph type="sldNum" sz="quarter" idx="12"/>
          </p:nvPr>
        </p:nvSpPr>
        <p:spPr/>
        <p:txBody>
          <a:bodyPr/>
          <a:lstStyle/>
          <a:p>
            <a:fld id="{BEE46A1D-89CE-4F4F-9FE3-3D83C2BA77C6}" type="slidenum">
              <a:rPr lang="en-US" smtClean="0"/>
              <a:pPr/>
              <a:t>78</a:t>
            </a:fld>
            <a:endParaRPr lang="en-US"/>
          </a:p>
        </p:txBody>
      </p:sp>
      <p:sp>
        <p:nvSpPr>
          <p:cNvPr id="4" name="TextBox 3"/>
          <p:cNvSpPr txBox="1"/>
          <p:nvPr/>
        </p:nvSpPr>
        <p:spPr>
          <a:xfrm>
            <a:off x="1422400" y="4419600"/>
            <a:ext cx="6324600" cy="769441"/>
          </a:xfrm>
          <a:prstGeom prst="rect">
            <a:avLst/>
          </a:prstGeom>
          <a:noFill/>
        </p:spPr>
        <p:txBody>
          <a:bodyPr wrap="square" rtlCol="0">
            <a:spAutoFit/>
          </a:bodyPr>
          <a:lstStyle/>
          <a:p>
            <a:r>
              <a:rPr lang="en-US" sz="4400" dirty="0" smtClean="0"/>
              <a:t>yifang@ucla.edu</a:t>
            </a:r>
            <a:endParaRPr lang="en-US" sz="4400" dirty="0"/>
          </a:p>
        </p:txBody>
      </p:sp>
    </p:spTree>
    <p:extLst>
      <p:ext uri="{BB962C8B-B14F-4D97-AF65-F5344CB8AC3E}">
        <p14:creationId xmlns:p14="http://schemas.microsoft.com/office/powerpoint/2010/main" val="14105903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a:ln>
            <a:miter lim="800000"/>
            <a:headEnd/>
            <a:tailEnd/>
          </a:ln>
        </p:spPr>
        <p:txBody>
          <a:bodyPr/>
          <a:lstStyle/>
          <a:p>
            <a:fld id="{7C554BF4-E6FB-4AB1-9F95-C9AA4BF2350B}" type="slidenum">
              <a:rPr lang="en-US"/>
              <a:pPr/>
              <a:t>8</a:t>
            </a:fld>
            <a:endParaRPr lang="en-US"/>
          </a:p>
        </p:txBody>
      </p:sp>
      <p:sp>
        <p:nvSpPr>
          <p:cNvPr id="8195" name="Rectangle 2"/>
          <p:cNvSpPr>
            <a:spLocks noGrp="1" noChangeArrowheads="1"/>
          </p:cNvSpPr>
          <p:nvPr>
            <p:ph type="ctrTitle"/>
          </p:nvPr>
        </p:nvSpPr>
        <p:spPr>
          <a:xfrm>
            <a:off x="457200" y="152400"/>
            <a:ext cx="8305800" cy="990600"/>
          </a:xfrm>
        </p:spPr>
        <p:txBody>
          <a:bodyPr/>
          <a:lstStyle/>
          <a:p>
            <a:pPr eaLnBrk="1" hangingPunct="1"/>
            <a:r>
              <a:rPr lang="en-US" sz="3200" b="1" dirty="0" smtClean="0"/>
              <a:t>Key Events in Exposure Assessment</a:t>
            </a:r>
          </a:p>
        </p:txBody>
      </p:sp>
      <p:sp>
        <p:nvSpPr>
          <p:cNvPr id="8196" name="Text Box 3"/>
          <p:cNvSpPr txBox="1">
            <a:spLocks noChangeArrowheads="1"/>
          </p:cNvSpPr>
          <p:nvPr/>
        </p:nvSpPr>
        <p:spPr bwMode="auto">
          <a:xfrm>
            <a:off x="304800" y="990600"/>
            <a:ext cx="8610600" cy="731838"/>
          </a:xfrm>
          <a:prstGeom prst="rect">
            <a:avLst/>
          </a:prstGeom>
          <a:noFill/>
          <a:ln w="9525">
            <a:noFill/>
            <a:miter lim="800000"/>
            <a:headEnd/>
            <a:tailEnd/>
          </a:ln>
          <a:effectLst/>
        </p:spPr>
        <p:txBody>
          <a:bodyPr>
            <a:spAutoFit/>
          </a:bodyPr>
          <a:lstStyle/>
          <a:p>
            <a:pPr algn="l"/>
            <a:r>
              <a:rPr lang="en-US" sz="2400" b="1" dirty="0"/>
              <a:t>Source: </a:t>
            </a:r>
            <a:r>
              <a:rPr lang="en-US" altLang="zh-CN" dirty="0">
                <a:latin typeface="Times New Roman" pitchFamily="18" charset="0"/>
                <a:ea typeface="宋体" pitchFamily="2" charset="-122"/>
              </a:rPr>
              <a:t>The point or area of origin for an environmental agent is known as a source. </a:t>
            </a:r>
          </a:p>
          <a:p>
            <a:pPr algn="l"/>
            <a:r>
              <a:rPr lang="en-US" altLang="zh-CN" dirty="0">
                <a:latin typeface="Times New Roman" pitchFamily="18" charset="0"/>
                <a:ea typeface="宋体" pitchFamily="2" charset="-122"/>
              </a:rPr>
              <a:t>	</a:t>
            </a:r>
            <a:endParaRPr lang="en-US" dirty="0"/>
          </a:p>
        </p:txBody>
      </p:sp>
      <p:pic>
        <p:nvPicPr>
          <p:cNvPr id="8197" name="Picture 5" descr="pollution sources"/>
          <p:cNvPicPr>
            <a:picLocks noChangeAspect="1" noChangeArrowheads="1"/>
          </p:cNvPicPr>
          <p:nvPr/>
        </p:nvPicPr>
        <p:blipFill>
          <a:blip r:embed="rId3" cstate="print"/>
          <a:srcRect/>
          <a:stretch>
            <a:fillRect/>
          </a:stretch>
        </p:blipFill>
        <p:spPr bwMode="auto">
          <a:xfrm>
            <a:off x="762000" y="1432719"/>
            <a:ext cx="7391400" cy="4170363"/>
          </a:xfrm>
          <a:prstGeom prst="rect">
            <a:avLst/>
          </a:prstGeom>
          <a:noFill/>
          <a:ln w="9525">
            <a:noFill/>
            <a:miter lim="800000"/>
            <a:headEnd/>
            <a:tailEnd/>
          </a:ln>
        </p:spPr>
      </p:pic>
      <p:sp>
        <p:nvSpPr>
          <p:cNvPr id="8198" name="Text Box 6"/>
          <p:cNvSpPr txBox="1">
            <a:spLocks noChangeArrowheads="1"/>
          </p:cNvSpPr>
          <p:nvPr/>
        </p:nvSpPr>
        <p:spPr bwMode="auto">
          <a:xfrm>
            <a:off x="671744" y="5867400"/>
            <a:ext cx="7772400" cy="923330"/>
          </a:xfrm>
          <a:prstGeom prst="rect">
            <a:avLst/>
          </a:prstGeom>
          <a:noFill/>
          <a:ln w="9525">
            <a:noFill/>
            <a:miter lim="800000"/>
            <a:headEnd/>
            <a:tailEnd/>
          </a:ln>
          <a:effectLst/>
        </p:spPr>
        <p:txBody>
          <a:bodyPr>
            <a:spAutoFit/>
          </a:bodyPr>
          <a:lstStyle/>
          <a:p>
            <a:pPr algn="l"/>
            <a:r>
              <a:rPr lang="en-US" dirty="0"/>
              <a:t>Identify potential sources in this graph.  Are they </a:t>
            </a:r>
            <a:r>
              <a:rPr lang="en-US" dirty="0" smtClean="0"/>
              <a:t>primary </a:t>
            </a:r>
            <a:r>
              <a:rPr lang="zh-CN" altLang="en-US" dirty="0" smtClean="0"/>
              <a:t>（一次污染）</a:t>
            </a:r>
            <a:endParaRPr lang="en-US" altLang="zh-CN" dirty="0" smtClean="0"/>
          </a:p>
          <a:p>
            <a:pPr algn="l"/>
            <a:r>
              <a:rPr lang="en-US" dirty="0" smtClean="0"/>
              <a:t> </a:t>
            </a:r>
            <a:r>
              <a:rPr lang="en-US" dirty="0"/>
              <a:t>or </a:t>
            </a:r>
            <a:r>
              <a:rPr lang="en-US" dirty="0" smtClean="0"/>
              <a:t>Secondary </a:t>
            </a:r>
            <a:r>
              <a:rPr lang="zh-CN" altLang="en-US" dirty="0" smtClean="0"/>
              <a:t>（二次污染）</a:t>
            </a:r>
            <a:r>
              <a:rPr lang="en-US" dirty="0" smtClean="0"/>
              <a:t>?  </a:t>
            </a:r>
          </a:p>
          <a:p>
            <a:pPr algn="l"/>
            <a:r>
              <a:rPr lang="en-US" dirty="0" smtClean="0"/>
              <a:t>Anthropogenic </a:t>
            </a:r>
            <a:r>
              <a:rPr lang="zh-CN" altLang="en-US" dirty="0" smtClean="0"/>
              <a:t>（人工排放）</a:t>
            </a:r>
            <a:r>
              <a:rPr lang="en-US" dirty="0" smtClean="0"/>
              <a:t>or Non-anthropogenic </a:t>
            </a:r>
            <a:r>
              <a:rPr lang="zh-CN" altLang="en-US" dirty="0" smtClean="0"/>
              <a:t>（自然产生）</a:t>
            </a:r>
            <a:r>
              <a:rPr lang="en-US" dirty="0" smtClean="0"/>
              <a:t>?</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Rectangle 2"/>
          <p:cNvSpPr>
            <a:spLocks noGrp="1" noChangeArrowheads="1"/>
          </p:cNvSpPr>
          <p:nvPr>
            <p:ph type="title"/>
          </p:nvPr>
        </p:nvSpPr>
        <p:spPr/>
        <p:txBody>
          <a:bodyPr/>
          <a:lstStyle/>
          <a:p>
            <a:r>
              <a:rPr lang="en-US" sz="3200" dirty="0">
                <a:hlinkClick r:id="rId3"/>
              </a:rPr>
              <a:t>Dynamic Processes of Atmospheric Aerosol </a:t>
            </a:r>
            <a:endParaRPr lang="en-US" sz="3200" dirty="0"/>
          </a:p>
        </p:txBody>
      </p:sp>
      <p:sp>
        <p:nvSpPr>
          <p:cNvPr id="1024003" name="Rectangle 3"/>
          <p:cNvSpPr>
            <a:spLocks noChangeArrowheads="1"/>
          </p:cNvSpPr>
          <p:nvPr/>
        </p:nvSpPr>
        <p:spPr bwMode="auto">
          <a:xfrm>
            <a:off x="1990725" y="4633913"/>
            <a:ext cx="223838" cy="228600"/>
          </a:xfrm>
          <a:prstGeom prst="rect">
            <a:avLst/>
          </a:prstGeom>
          <a:noFill/>
          <a:ln w="9525">
            <a:noFill/>
            <a:miter lim="800000"/>
            <a:headEnd/>
            <a:tailEnd/>
          </a:ln>
          <a:effectLst/>
        </p:spPr>
        <p:txBody>
          <a:bodyPr wrap="none" anchor="ctr">
            <a:spAutoFit/>
          </a:bodyPr>
          <a:lstStyle/>
          <a:p>
            <a:pPr eaLnBrk="1" hangingPunct="1"/>
            <a:r>
              <a:rPr lang="en-US" sz="900">
                <a:latin typeface="Verdana" pitchFamily="34" charset="0"/>
              </a:rPr>
              <a:t> </a:t>
            </a:r>
            <a:endParaRPr lang="en-US">
              <a:latin typeface="Arial" charset="0"/>
            </a:endParaRPr>
          </a:p>
        </p:txBody>
      </p:sp>
      <p:pic>
        <p:nvPicPr>
          <p:cNvPr id="1024004" name="Picture 4"/>
          <p:cNvPicPr>
            <a:picLocks noChangeAspect="1" noChangeArrowheads="1"/>
          </p:cNvPicPr>
          <p:nvPr/>
        </p:nvPicPr>
        <p:blipFill>
          <a:blip r:embed="rId4" cstate="print"/>
          <a:srcRect/>
          <a:stretch>
            <a:fillRect/>
          </a:stretch>
        </p:blipFill>
        <p:spPr bwMode="auto">
          <a:xfrm>
            <a:off x="807868" y="1447800"/>
            <a:ext cx="7710923" cy="4343400"/>
          </a:xfrm>
          <a:prstGeom prst="rect">
            <a:avLst/>
          </a:prstGeom>
          <a:noFill/>
          <a:ln w="9525">
            <a:noFill/>
            <a:miter lim="800000"/>
            <a:headEnd/>
            <a:tailEnd/>
          </a:ln>
          <a:effectLst/>
        </p:spPr>
      </p:pic>
      <p:sp>
        <p:nvSpPr>
          <p:cNvPr id="5" name="Rectangle 4"/>
          <p:cNvSpPr/>
          <p:nvPr/>
        </p:nvSpPr>
        <p:spPr>
          <a:xfrm>
            <a:off x="533400" y="6096000"/>
            <a:ext cx="7772400" cy="369332"/>
          </a:xfrm>
          <a:prstGeom prst="rect">
            <a:avLst/>
          </a:prstGeom>
        </p:spPr>
        <p:txBody>
          <a:bodyPr wrap="square">
            <a:spAutoFit/>
          </a:bodyPr>
          <a:lstStyle/>
          <a:p>
            <a:r>
              <a:rPr lang="en-US" dirty="0" smtClean="0"/>
              <a:t>http://www.aerosols.wustl.edu/education/atmos_aerosol/section05.html</a:t>
            </a:r>
            <a:endParaRPr lang="en-US" dirty="0"/>
          </a:p>
        </p:txBody>
      </p:sp>
    </p:spTree>
    <p:extLst>
      <p:ext uri="{BB962C8B-B14F-4D97-AF65-F5344CB8AC3E}">
        <p14:creationId xmlns:p14="http://schemas.microsoft.com/office/powerpoint/2010/main" val="233991871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3501</TotalTime>
  <Words>6438</Words>
  <Application>Microsoft Office PowerPoint</Application>
  <PresentationFormat>On-screen Show (4:3)</PresentationFormat>
  <Paragraphs>786</Paragraphs>
  <Slides>78</Slides>
  <Notes>63</Notes>
  <HiddenSlides>0</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4</vt:i4>
      </vt:variant>
      <vt:variant>
        <vt:lpstr>Slide Titles</vt:lpstr>
      </vt:variant>
      <vt:variant>
        <vt:i4>78</vt:i4>
      </vt:variant>
    </vt:vector>
  </HeadingPairs>
  <TitlesOfParts>
    <vt:vector size="84" baseType="lpstr">
      <vt:lpstr>Default Design</vt:lpstr>
      <vt:lpstr>C:\Users\Yifang\Documents\My paper\Night time 405\fig\Presentation Figure\Fig3_colora.JNB</vt:lpstr>
      <vt:lpstr>SPW 8.0 Graph</vt:lpstr>
      <vt:lpstr>SPW 11.0 Graph</vt:lpstr>
      <vt:lpstr>Equation</vt:lpstr>
      <vt:lpstr>SPW 10.0 Graph</vt:lpstr>
      <vt:lpstr>  AIR POLLUTION EXPOSURE ASSESSMENT  （空气污染暴露评估）  </vt:lpstr>
      <vt:lpstr>Topics</vt:lpstr>
      <vt:lpstr>谁的颗粒物暴露水平更高？</vt:lpstr>
      <vt:lpstr>Defining Exposure</vt:lpstr>
      <vt:lpstr>PowerPoint Presentation</vt:lpstr>
      <vt:lpstr>PowerPoint Presentation</vt:lpstr>
      <vt:lpstr>Defining Exposure</vt:lpstr>
      <vt:lpstr>Key Events in Exposure Assessment</vt:lpstr>
      <vt:lpstr>Dynamic Processes of Atmospheric Aerosol </vt:lpstr>
      <vt:lpstr>PowerPoint Presentation</vt:lpstr>
      <vt:lpstr>Key Events in Exposure Assessment</vt:lpstr>
      <vt:lpstr>Movement of the pollutant from the source to the target (a human being) is shown as an "exposure pathway" for each source. The entire journey of a pollutant from a source to a target is a "route of exposure." </vt:lpstr>
      <vt:lpstr>PowerPoint Presentation</vt:lpstr>
      <vt:lpstr>Uptake of Particulate Pollutants: Impaction</vt:lpstr>
      <vt:lpstr>Uptake of Particulate Pollutants: Sedimentation</vt:lpstr>
      <vt:lpstr>Uptake of Particulate Pollutants: Diffusion</vt:lpstr>
      <vt:lpstr>Uptake of Particulate Pollutants: Interception</vt:lpstr>
      <vt:lpstr>PowerPoint Presentation</vt:lpstr>
      <vt:lpstr>Key Events in Exposure Assessment</vt:lpstr>
      <vt:lpstr>PowerPoint Presentation</vt:lpstr>
      <vt:lpstr>Defining Exposure</vt:lpstr>
      <vt:lpstr>Elements of Exposure Assessment</vt:lpstr>
      <vt:lpstr>Elements of Exposure Assessment</vt:lpstr>
      <vt:lpstr>PowerPoint Presentation</vt:lpstr>
      <vt:lpstr>Quantitative Exposure Assessment</vt:lpstr>
      <vt:lpstr>Basic Information Needed for Exposure Assessments in Different Contexts</vt:lpstr>
      <vt:lpstr>Defining Exposure</vt:lpstr>
      <vt:lpstr>PowerPoint Presentation</vt:lpstr>
      <vt:lpstr>如果你需要找到某个人  什么时间，去哪里， 最有可能找到他？</vt:lpstr>
      <vt:lpstr>Human Time-Use Patterns</vt:lpstr>
      <vt:lpstr>Human Time-Use Patterns</vt:lpstr>
      <vt:lpstr>Human Time-Use Patterns</vt:lpstr>
      <vt:lpstr>PowerPoint Presentation</vt:lpstr>
      <vt:lpstr>PowerPoint Presentation</vt:lpstr>
      <vt:lpstr>PowerPoint Presentation</vt:lpstr>
      <vt:lpstr>PowerPoint Presentation</vt:lpstr>
      <vt:lpstr>PowerPoint Presentation</vt:lpstr>
      <vt:lpstr>Exposure Assessment Approaches </vt:lpstr>
      <vt:lpstr>Exposure Assessment Approaches </vt:lpstr>
      <vt:lpstr>Exposure Assessment Approaches </vt:lpstr>
      <vt:lpstr>PowerPoint Presentation</vt:lpstr>
      <vt:lpstr>PowerPoint Presentation</vt:lpstr>
      <vt:lpstr>Exposure to Indoor Pollutants</vt:lpstr>
      <vt:lpstr>Factors Affecting Indoor Air Quality</vt:lpstr>
      <vt:lpstr>The Toxic House</vt:lpstr>
      <vt:lpstr>Sick Building Syndrome (SBS)</vt:lpstr>
      <vt:lpstr>Indoor Carbon Dioxide (CO2)</vt:lpstr>
      <vt:lpstr>CO2 TLV and Minimum Ventilation Rate</vt:lpstr>
      <vt:lpstr>Measuring or Estimating Indoor Pollutant Concentration</vt:lpstr>
      <vt:lpstr>Typical Indoor/Outdoor Ratios for Ozone and NO2</vt:lpstr>
      <vt:lpstr>Typical In-vehicle/Outdoor Ratios for Ozone and NO2</vt:lpstr>
      <vt:lpstr>Typical Indoor/Outdoor Ratios for PM</vt:lpstr>
      <vt:lpstr>Case Study- I/O near Freeways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Q/A and Discussion</vt:lpstr>
    </vt:vector>
  </TitlesOfParts>
  <Company>UCLA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Yifang Zhu</dc:creator>
  <cp:lastModifiedBy>Yifang Zhu</cp:lastModifiedBy>
  <cp:revision>101</cp:revision>
  <cp:lastPrinted>2011-09-24T23:26:12Z</cp:lastPrinted>
  <dcterms:created xsi:type="dcterms:W3CDTF">2006-07-27T15:19:12Z</dcterms:created>
  <dcterms:modified xsi:type="dcterms:W3CDTF">2015-08-19T03:09:27Z</dcterms:modified>
</cp:coreProperties>
</file>