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63" r:id="rId3"/>
    <p:sldId id="260" r:id="rId4"/>
    <p:sldId id="261" r:id="rId5"/>
    <p:sldId id="262" r:id="rId6"/>
    <p:sldId id="256" r:id="rId7"/>
    <p:sldId id="258" r:id="rId8"/>
    <p:sldId id="259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pors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05"/>
    <p:restoredTop sz="94595"/>
  </p:normalViewPr>
  <p:slideViewPr>
    <p:cSldViewPr snapToGrid="0" snapToObjects="1">
      <p:cViewPr varScale="1">
        <p:scale>
          <a:sx n="75" d="100"/>
          <a:sy n="75" d="100"/>
        </p:scale>
        <p:origin x="160" y="10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1CFAD-2F1B-BE4D-95BD-FD28D378F927}" type="datetimeFigureOut">
              <a:rPr lang="en-US" smtClean="0"/>
              <a:t>3/27/17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64CA0-EC3C-414C-BE9C-33D2A5185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5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0702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7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0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1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3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9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84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7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2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89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2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0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AB195-4D11-014C-B68F-360A5E719901}" type="datetimeFigureOut">
              <a:rPr lang="en-US" smtClean="0"/>
              <a:t>3/27/17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6FC28-0A21-9E4E-A58F-CB2982572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14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ctrTitle"/>
          </p:nvPr>
        </p:nvSpPr>
        <p:spPr>
          <a:xfrm>
            <a:off x="548233" y="859067"/>
            <a:ext cx="11043200" cy="2812000"/>
          </a:xfrm>
          <a:prstGeom prst="rect">
            <a:avLst/>
          </a:prstGeom>
        </p:spPr>
        <p:txBody>
          <a:bodyPr vert="horz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4400" b="1" dirty="0" smtClean="0">
                <a:latin typeface="Avenir Book"/>
                <a:cs typeface="Avenir Book"/>
              </a:rPr>
              <a:t>Whither Urban Water Policy in California: Regional Implications</a:t>
            </a:r>
            <a:endParaRPr lang="en" sz="4400" dirty="0">
              <a:latin typeface="Avenir Book"/>
              <a:cs typeface="Avenir Book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subTitle" idx="1"/>
          </p:nvPr>
        </p:nvSpPr>
        <p:spPr>
          <a:xfrm>
            <a:off x="548233" y="4531000"/>
            <a:ext cx="11043200" cy="1680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867" dirty="0">
                <a:latin typeface="Avenir Book"/>
                <a:cs typeface="Avenir Book"/>
              </a:rPr>
              <a:t>California Center for Sustainable Communities</a:t>
            </a:r>
          </a:p>
          <a:p>
            <a:pPr>
              <a:spcBef>
                <a:spcPts val="0"/>
              </a:spcBef>
            </a:pPr>
            <a:r>
              <a:rPr lang="en" sz="1867" dirty="0">
                <a:latin typeface="Avenir Book"/>
                <a:cs typeface="Avenir Book"/>
              </a:rPr>
              <a:t>UCLA Institute of the Environment and Sustainability</a:t>
            </a:r>
          </a:p>
          <a:p>
            <a:pPr>
              <a:spcBef>
                <a:spcPts val="0"/>
              </a:spcBef>
            </a:pPr>
            <a:endParaRPr sz="1867" dirty="0">
              <a:latin typeface="Avenir Book"/>
              <a:cs typeface="Avenir Book"/>
            </a:endParaRPr>
          </a:p>
          <a:p>
            <a:pPr>
              <a:spcBef>
                <a:spcPts val="0"/>
              </a:spcBef>
            </a:pPr>
            <a:r>
              <a:rPr lang="en" sz="1467" dirty="0" smtClean="0">
                <a:latin typeface="Avenir Book"/>
                <a:cs typeface="Avenir Book"/>
              </a:rPr>
              <a:t>Stephanie Pincetl</a:t>
            </a:r>
            <a:r>
              <a:rPr lang="en-US" sz="1467" dirty="0" smtClean="0">
                <a:latin typeface="Avenir Book"/>
                <a:cs typeface="Avenir Book"/>
              </a:rPr>
              <a:t> and Erik </a:t>
            </a:r>
            <a:r>
              <a:rPr lang="en-US" sz="1467" dirty="0" err="1" smtClean="0">
                <a:latin typeface="Avenir Book"/>
                <a:cs typeface="Avenir Book"/>
              </a:rPr>
              <a:t>Porse</a:t>
            </a:r>
            <a:endParaRPr lang="en-US" sz="1467" dirty="0" smtClean="0">
              <a:latin typeface="Avenir Book"/>
              <a:cs typeface="Avenir Book"/>
            </a:endParaRPr>
          </a:p>
          <a:p>
            <a:pPr>
              <a:spcBef>
                <a:spcPts val="0"/>
              </a:spcBef>
            </a:pPr>
            <a:r>
              <a:rPr lang="en-US" sz="1467" dirty="0" smtClean="0">
                <a:latin typeface="Avenir Book"/>
                <a:cs typeface="Avenir Book"/>
              </a:rPr>
              <a:t>March 22, 2017</a:t>
            </a:r>
            <a:endParaRPr lang="en" sz="1467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72932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California escaped a four year drought with floods – how should urban areas respond?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people and a changing rainfall regime</a:t>
            </a:r>
          </a:p>
          <a:p>
            <a:pPr lvl="1"/>
            <a:r>
              <a:rPr lang="en-US" dirty="0" smtClean="0"/>
              <a:t>Likely drier dry years and wetter wet seasons</a:t>
            </a:r>
          </a:p>
          <a:p>
            <a:r>
              <a:rPr lang="en-US" dirty="0"/>
              <a:t>U</a:t>
            </a:r>
            <a:r>
              <a:rPr lang="en-US" dirty="0" smtClean="0"/>
              <a:t>rban regions are impermeable</a:t>
            </a:r>
          </a:p>
          <a:p>
            <a:r>
              <a:rPr lang="en-US" dirty="0" smtClean="0"/>
              <a:t>Most regions use 50% or more of their water on outdoor landscapes</a:t>
            </a:r>
          </a:p>
          <a:p>
            <a:r>
              <a:rPr lang="en-US" dirty="0" smtClean="0"/>
              <a:t>Our urban water systems are leaky, rely on imported water and expending used waters to sea</a:t>
            </a:r>
          </a:p>
          <a:p>
            <a:r>
              <a:rPr lang="en-US" b="1" dirty="0" smtClean="0"/>
              <a:t>EO B-37-16 </a:t>
            </a:r>
            <a:r>
              <a:rPr lang="en-US" dirty="0" smtClean="0"/>
              <a:t>(2015) states a need to change state water use patterns and establish new norms</a:t>
            </a:r>
          </a:p>
          <a:p>
            <a:pPr lvl="1"/>
            <a:r>
              <a:rPr lang="en-US" dirty="0" smtClean="0"/>
              <a:t>“Conservation as a way of life”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649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Promoting Efficient Landscapes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Water Efficient Landscape </a:t>
            </a:r>
            <a:r>
              <a:rPr lang="en-US" dirty="0" smtClean="0"/>
              <a:t>Ordinance (MWELO)</a:t>
            </a:r>
            <a:r>
              <a:rPr lang="en-US" baseline="30000" dirty="0" smtClean="0"/>
              <a:t>1</a:t>
            </a:r>
            <a:endParaRPr lang="en-US" dirty="0"/>
          </a:p>
          <a:p>
            <a:pPr lvl="1"/>
            <a:r>
              <a:rPr lang="en-US" dirty="0" smtClean="0"/>
              <a:t>Landscape conservation legislation dates back as far as 1990</a:t>
            </a:r>
          </a:p>
          <a:p>
            <a:pPr lvl="1"/>
            <a:r>
              <a:rPr lang="en-US" dirty="0" smtClean="0"/>
              <a:t>Established Maximum Applied Water Allowance for new construction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2015 Updates</a:t>
            </a:r>
          </a:p>
          <a:p>
            <a:pPr lvl="1"/>
            <a:r>
              <a:rPr lang="en-US" dirty="0" smtClean="0"/>
              <a:t>Increased conservation and integration with retailer residential water budgets</a:t>
            </a:r>
          </a:p>
          <a:p>
            <a:pPr lvl="1"/>
            <a:r>
              <a:rPr lang="en-US" dirty="0" smtClean="0"/>
              <a:t>Conservation </a:t>
            </a:r>
            <a:r>
              <a:rPr lang="en-US" dirty="0"/>
              <a:t>and water efficiency to </a:t>
            </a:r>
            <a:r>
              <a:rPr lang="en-US" dirty="0" smtClean="0"/>
              <a:t>better create </a:t>
            </a:r>
            <a:r>
              <a:rPr lang="en-US" dirty="0"/>
              <a:t>new beneficial landscapes </a:t>
            </a:r>
            <a:endParaRPr lang="en-US" dirty="0" smtClean="0"/>
          </a:p>
          <a:p>
            <a:pPr lvl="1"/>
            <a:r>
              <a:rPr lang="en-US" dirty="0" smtClean="0"/>
              <a:t>More consistency across across jurisdictions</a:t>
            </a:r>
          </a:p>
          <a:p>
            <a:endParaRPr lang="en-US" dirty="0" smtClean="0"/>
          </a:p>
          <a:p>
            <a:r>
              <a:rPr lang="en-US" dirty="0" smtClean="0"/>
              <a:t>Broader approach</a:t>
            </a:r>
          </a:p>
          <a:p>
            <a:pPr lvl="1"/>
            <a:r>
              <a:rPr lang="en-US" dirty="0" smtClean="0"/>
              <a:t>Maintain life in the soil</a:t>
            </a:r>
          </a:p>
          <a:p>
            <a:pPr lvl="1"/>
            <a:r>
              <a:rPr lang="en-US" dirty="0" smtClean="0"/>
              <a:t>Minimize energy use by reducing irrigation, petroleum based fertilizers and pesticides and maintaining Tree Canopy Cover</a:t>
            </a:r>
          </a:p>
          <a:p>
            <a:pPr lvl="1"/>
            <a:r>
              <a:rPr lang="en-US" dirty="0" smtClean="0"/>
              <a:t>Capture and reuse rainwater and </a:t>
            </a:r>
            <a:r>
              <a:rPr lang="en-US" dirty="0" err="1" smtClean="0"/>
              <a:t>graywater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69609" y="6500002"/>
            <a:ext cx="6922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1</a:t>
            </a:r>
            <a:r>
              <a:rPr lang="en-US" dirty="0" smtClean="0"/>
              <a:t>DWR </a:t>
            </a:r>
            <a:r>
              <a:rPr lang="en-US" dirty="0"/>
              <a:t>Title 23 Chapter 2.7 Model Water Efficient Landscape </a:t>
            </a:r>
            <a:r>
              <a:rPr lang="en-US" dirty="0" smtClean="0"/>
              <a:t>Ordinance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2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MWELO: Gritty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Applies to new construction projects with an aggregate landscape area equal to or greater than 500 </a:t>
            </a:r>
            <a:r>
              <a:rPr lang="en-US" dirty="0" err="1" smtClean="0"/>
              <a:t>sq</a:t>
            </a:r>
            <a:r>
              <a:rPr lang="en-US" dirty="0" smtClean="0"/>
              <a:t> ft. . .</a:t>
            </a:r>
          </a:p>
          <a:p>
            <a:r>
              <a:rPr lang="en-US" dirty="0" smtClean="0"/>
              <a:t>Rehabilitated landscape projects with an aggregate landscape area equal to or greater than 2,500 </a:t>
            </a:r>
            <a:r>
              <a:rPr lang="en-US" dirty="0" err="1" smtClean="0"/>
              <a:t>sq</a:t>
            </a:r>
            <a:r>
              <a:rPr lang="en-US" dirty="0" smtClean="0"/>
              <a:t> </a:t>
            </a:r>
            <a:r>
              <a:rPr lang="en-US" dirty="0" err="1" smtClean="0"/>
              <a:t>ft</a:t>
            </a:r>
            <a:endParaRPr lang="en-US" dirty="0" smtClean="0"/>
          </a:p>
          <a:p>
            <a:pPr lvl="2"/>
            <a:r>
              <a:rPr lang="en-US" dirty="0" smtClean="0"/>
              <a:t>And more details</a:t>
            </a:r>
          </a:p>
          <a:p>
            <a:r>
              <a:rPr lang="en-US" dirty="0" smtClean="0"/>
              <a:t>Requires automatic irrigation controller using either evapotranspiration or soil moisture data</a:t>
            </a:r>
          </a:p>
          <a:p>
            <a:r>
              <a:rPr lang="en-US" dirty="0" smtClean="0"/>
              <a:t>Use a certified irrigation designer and irrigator</a:t>
            </a:r>
          </a:p>
          <a:p>
            <a:r>
              <a:rPr lang="en-US" dirty="0" smtClean="0"/>
              <a:t>Establishes a maximum applied water allowance based on a formula taking into account mulch, different land use types, types of irrigation systems, plant factors, uses, recycled water and more.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of MWELO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Over half of urban water is used for landscape irrigation.</a:t>
            </a:r>
          </a:p>
          <a:p>
            <a:r>
              <a:rPr lang="en-US" dirty="0" smtClean="0"/>
              <a:t>MWELO is to improve water savings in this sector</a:t>
            </a:r>
          </a:p>
          <a:p>
            <a:r>
              <a:rPr lang="en-US" dirty="0" smtClean="0"/>
              <a:t>Phased transition to climate appropriate landscapes</a:t>
            </a:r>
          </a:p>
          <a:p>
            <a:endParaRPr lang="en-US" dirty="0"/>
          </a:p>
          <a:p>
            <a:r>
              <a:rPr lang="en-US" dirty="0" smtClean="0"/>
              <a:t>Potential obstacles</a:t>
            </a:r>
          </a:p>
          <a:p>
            <a:pPr lvl="1"/>
            <a:r>
              <a:rPr lang="en-US" dirty="0" smtClean="0"/>
              <a:t>Poor plant selection in nurseries</a:t>
            </a:r>
          </a:p>
          <a:p>
            <a:pPr lvl="1"/>
            <a:r>
              <a:rPr lang="en-US" dirty="0" smtClean="0"/>
              <a:t>Poor skills in irrigation technologies</a:t>
            </a:r>
          </a:p>
          <a:p>
            <a:pPr lvl="1"/>
            <a:r>
              <a:rPr lang="en-US" dirty="0" smtClean="0"/>
              <a:t>Poor skills in landscape maintenance of different </a:t>
            </a:r>
            <a:br>
              <a:rPr lang="en-US" dirty="0" smtClean="0"/>
            </a:br>
            <a:r>
              <a:rPr lang="en-US" dirty="0" smtClean="0"/>
              <a:t>types of plants</a:t>
            </a:r>
          </a:p>
          <a:p>
            <a:pPr lvl="1"/>
            <a:r>
              <a:rPr lang="en-US" dirty="0" smtClean="0"/>
              <a:t>Cost of conversion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970" b="11658"/>
          <a:stretch/>
        </p:blipFill>
        <p:spPr>
          <a:xfrm>
            <a:off x="8803618" y="3175288"/>
            <a:ext cx="3388382" cy="358309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2281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Net Water –Another Strategy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Zero Net Water, or neutrality of water demands, is another strategy</a:t>
            </a:r>
          </a:p>
          <a:p>
            <a:r>
              <a:rPr lang="en-US" dirty="0" smtClean="0"/>
              <a:t>Cities and utilities have existing ZNW ordinances</a:t>
            </a:r>
          </a:p>
          <a:p>
            <a:pPr lvl="1"/>
            <a:r>
              <a:rPr lang="en-US" dirty="0" smtClean="0"/>
              <a:t>Cambria</a:t>
            </a:r>
          </a:p>
          <a:p>
            <a:pPr lvl="1"/>
            <a:r>
              <a:rPr lang="en-US" dirty="0" smtClean="0"/>
              <a:t>City of Big Bear Lake</a:t>
            </a:r>
          </a:p>
          <a:p>
            <a:pPr lvl="1"/>
            <a:r>
              <a:rPr lang="en-US" dirty="0" smtClean="0"/>
              <a:t>Lompoc</a:t>
            </a:r>
          </a:p>
          <a:p>
            <a:pPr lvl="1"/>
            <a:r>
              <a:rPr lang="en-US" dirty="0" smtClean="0"/>
              <a:t>Morro Bay</a:t>
            </a:r>
          </a:p>
          <a:p>
            <a:pPr lvl="1"/>
            <a:r>
              <a:rPr lang="en-US" dirty="0" smtClean="0"/>
              <a:t>Napa</a:t>
            </a:r>
          </a:p>
          <a:p>
            <a:pPr lvl="1"/>
            <a:r>
              <a:rPr lang="en-US" dirty="0" smtClean="0"/>
              <a:t>Oxnard</a:t>
            </a:r>
          </a:p>
          <a:p>
            <a:pPr lvl="1"/>
            <a:r>
              <a:rPr lang="en-US" dirty="0" smtClean="0"/>
              <a:t>City of St. Helena</a:t>
            </a:r>
          </a:p>
          <a:p>
            <a:pPr lvl="1"/>
            <a:r>
              <a:rPr lang="en-US" dirty="0" smtClean="0"/>
              <a:t>San Luis Obispo</a:t>
            </a:r>
          </a:p>
          <a:p>
            <a:pPr lvl="1"/>
            <a:r>
              <a:rPr lang="en-US" dirty="0" smtClean="0"/>
              <a:t>And East Bay Municipal Water District</a:t>
            </a:r>
          </a:p>
          <a:p>
            <a:r>
              <a:rPr lang="en-US" dirty="0" smtClean="0"/>
              <a:t>Cities can grow and maintain or reduce overall water consumption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494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and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Often 2:1 match requirement for new development</a:t>
            </a:r>
          </a:p>
          <a:p>
            <a:r>
              <a:rPr lang="en-US" dirty="0" smtClean="0"/>
              <a:t>Offset fees (with clear nexus to new developments’ needs)</a:t>
            </a:r>
          </a:p>
          <a:p>
            <a:pPr lvl="1"/>
            <a:r>
              <a:rPr lang="en-US" dirty="0" smtClean="0"/>
              <a:t>Banked for funding efficiency programs in same territory on a water use per bedroom rate</a:t>
            </a:r>
          </a:p>
          <a:p>
            <a:pPr lvl="2"/>
            <a:r>
              <a:rPr lang="en-US" dirty="0" smtClean="0"/>
              <a:t>Retrofitting landscaping and irrigation of city public spaces</a:t>
            </a:r>
          </a:p>
          <a:p>
            <a:pPr lvl="2"/>
            <a:r>
              <a:rPr lang="en-US" dirty="0" smtClean="0"/>
              <a:t>Low cost housing subsidy to replace leaky plumbing</a:t>
            </a:r>
          </a:p>
          <a:p>
            <a:pPr lvl="2"/>
            <a:r>
              <a:rPr lang="en-US" dirty="0" smtClean="0"/>
              <a:t>Expanding purple pipe infrastructure</a:t>
            </a:r>
          </a:p>
          <a:p>
            <a:r>
              <a:rPr lang="en-US" dirty="0" smtClean="0"/>
              <a:t>Water Credits</a:t>
            </a:r>
          </a:p>
          <a:p>
            <a:pPr lvl="1"/>
            <a:r>
              <a:rPr lang="en-US" dirty="0" smtClean="0"/>
              <a:t>Fund </a:t>
            </a:r>
            <a:r>
              <a:rPr lang="en-US" dirty="0" err="1" smtClean="0"/>
              <a:t>stormwater</a:t>
            </a:r>
            <a:r>
              <a:rPr lang="en-US" dirty="0" smtClean="0"/>
              <a:t> capture or wastewater reuse</a:t>
            </a:r>
          </a:p>
          <a:p>
            <a:r>
              <a:rPr lang="en-US" dirty="0" smtClean="0"/>
              <a:t>Implementation of on-site water recycling and reuse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610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Adds extra cost to development</a:t>
            </a:r>
          </a:p>
          <a:p>
            <a:r>
              <a:rPr lang="en-US" dirty="0" smtClean="0"/>
              <a:t>May bring conservation to low income residents</a:t>
            </a:r>
          </a:p>
          <a:p>
            <a:r>
              <a:rPr lang="en-US" dirty="0" smtClean="0"/>
              <a:t>Provides funding for new conservation technology and techniques and incentivizes quantitative approaches to demand management</a:t>
            </a:r>
          </a:p>
          <a:p>
            <a:r>
              <a:rPr lang="en-US" dirty="0" smtClean="0"/>
              <a:t>May delay impacts of additional water demands</a:t>
            </a:r>
          </a:p>
          <a:p>
            <a:r>
              <a:rPr lang="en-US" dirty="0" smtClean="0"/>
              <a:t>Requires implementation and monitoring for compliance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544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Considerations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Los Angeles County</a:t>
            </a:r>
          </a:p>
          <a:p>
            <a:pPr lvl="1"/>
            <a:r>
              <a:rPr lang="en-US" dirty="0" smtClean="0"/>
              <a:t>88 cities, over 100 different water delivering entities </a:t>
            </a:r>
          </a:p>
          <a:p>
            <a:pPr lvl="2"/>
            <a:r>
              <a:rPr lang="en-US" dirty="0" smtClean="0"/>
              <a:t>Public</a:t>
            </a:r>
          </a:p>
          <a:p>
            <a:pPr lvl="2"/>
            <a:r>
              <a:rPr lang="en-US" dirty="0" smtClean="0"/>
              <a:t>Private nonprofit</a:t>
            </a:r>
          </a:p>
          <a:p>
            <a:pPr lvl="1"/>
            <a:r>
              <a:rPr lang="en-US" dirty="0" smtClean="0"/>
              <a:t>Very different fiscal capacities for</a:t>
            </a:r>
          </a:p>
          <a:p>
            <a:pPr lvl="2"/>
            <a:r>
              <a:rPr lang="en-US" dirty="0" smtClean="0"/>
              <a:t>Turf replacement or MWELO incentives</a:t>
            </a:r>
          </a:p>
          <a:p>
            <a:pPr lvl="2"/>
            <a:r>
              <a:rPr lang="en-US" dirty="0" smtClean="0"/>
              <a:t>Finding and repairing leaky infrastructure</a:t>
            </a:r>
          </a:p>
          <a:p>
            <a:pPr lvl="2"/>
            <a:r>
              <a:rPr lang="en-US" dirty="0" smtClean="0"/>
              <a:t>Implementing new tiered rates</a:t>
            </a:r>
          </a:p>
          <a:p>
            <a:pPr lvl="2"/>
            <a:r>
              <a:rPr lang="en-US" dirty="0" smtClean="0"/>
              <a:t>Implementing conservation programs that will </a:t>
            </a:r>
            <a:br>
              <a:rPr lang="en-US" dirty="0" smtClean="0"/>
            </a:br>
            <a:r>
              <a:rPr lang="en-US" dirty="0" smtClean="0"/>
              <a:t>lead to reduced revenues without tier rate changes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 descr="LA Retailers as Percent Imported Supply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190" y="3558633"/>
            <a:ext cx="4268860" cy="30187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6411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0"/>
            <a:ext cx="8792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62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Groundwater adjudications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roundwater rights are legally </a:t>
            </a:r>
            <a:r>
              <a:rPr lang="en-US" dirty="0"/>
              <a:t>i</a:t>
            </a:r>
            <a:r>
              <a:rPr lang="en-US" dirty="0" smtClean="0"/>
              <a:t>nscribed as a property right</a:t>
            </a:r>
          </a:p>
          <a:p>
            <a:r>
              <a:rPr lang="en-US" dirty="0"/>
              <a:t>G</a:t>
            </a:r>
            <a:r>
              <a:rPr lang="en-US" dirty="0" smtClean="0"/>
              <a:t>roundwater storage amounts are fixed in the adjudications</a:t>
            </a:r>
          </a:p>
          <a:p>
            <a:r>
              <a:rPr lang="en-US" dirty="0" smtClean="0"/>
              <a:t>Numbers of cities have no groundwater access</a:t>
            </a:r>
          </a:p>
          <a:p>
            <a:r>
              <a:rPr lang="en-US" dirty="0" smtClean="0"/>
              <a:t>Adjudications preclude using</a:t>
            </a:r>
            <a:r>
              <a:rPr lang="en-US" dirty="0"/>
              <a:t> </a:t>
            </a:r>
            <a:r>
              <a:rPr lang="en-US" dirty="0" smtClean="0"/>
              <a:t>groundwater </a:t>
            </a:r>
            <a:br>
              <a:rPr lang="en-US" dirty="0" smtClean="0"/>
            </a:br>
            <a:r>
              <a:rPr lang="en-US" dirty="0" smtClean="0"/>
              <a:t>resources conjunctively as a regional </a:t>
            </a:r>
            <a:br>
              <a:rPr lang="en-US" dirty="0" smtClean="0"/>
            </a:br>
            <a:r>
              <a:rPr lang="en-US" dirty="0" smtClean="0"/>
              <a:t>resource</a:t>
            </a:r>
          </a:p>
          <a:p>
            <a:endParaRPr lang="en-US" dirty="0"/>
          </a:p>
        </p:txBody>
      </p:sp>
      <p:pic>
        <p:nvPicPr>
          <p:cNvPr id="4" name="Picture 3" descr="LA County GW Basins- NumPumpers.bmp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924" y="3591490"/>
            <a:ext cx="4289843" cy="30335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2222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is sliced and diced, regulated and managed in a segmented manner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Water supply</a:t>
            </a:r>
          </a:p>
          <a:p>
            <a:pPr lvl="1"/>
            <a:r>
              <a:rPr lang="en-US" dirty="0" err="1" smtClean="0"/>
              <a:t>Stormwater</a:t>
            </a:r>
            <a:endParaRPr lang="en-US" dirty="0" smtClean="0"/>
          </a:p>
          <a:p>
            <a:pPr lvl="1"/>
            <a:r>
              <a:rPr lang="en-US" dirty="0" smtClean="0"/>
              <a:t>Wastewater</a:t>
            </a:r>
          </a:p>
          <a:p>
            <a:pPr lvl="1"/>
            <a:r>
              <a:rPr lang="en-US" dirty="0" smtClean="0"/>
              <a:t>Return water</a:t>
            </a:r>
          </a:p>
          <a:p>
            <a:pPr lvl="1"/>
            <a:r>
              <a:rPr lang="en-US" dirty="0" smtClean="0"/>
              <a:t>Groundwater</a:t>
            </a:r>
          </a:p>
          <a:p>
            <a:pPr lvl="1"/>
            <a:r>
              <a:rPr lang="en-US" dirty="0" smtClean="0"/>
              <a:t>Recycled water</a:t>
            </a:r>
          </a:p>
          <a:p>
            <a:pPr lvl="1"/>
            <a:r>
              <a:rPr lang="en-US" dirty="0" smtClean="0"/>
              <a:t>Purple pipe water. . . . </a:t>
            </a:r>
          </a:p>
          <a:p>
            <a:pPr lvl="1"/>
            <a:r>
              <a:rPr lang="en-US" dirty="0" smtClean="0"/>
              <a:t>And managed by different agencies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449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ways yet to conserve water</a:t>
            </a:r>
          </a:p>
          <a:p>
            <a:r>
              <a:rPr lang="en-US" dirty="0" smtClean="0"/>
              <a:t>We need resources to do so at all scales</a:t>
            </a:r>
          </a:p>
          <a:p>
            <a:r>
              <a:rPr lang="en-US" dirty="0" smtClean="0"/>
              <a:t>Water management needs to move towards One Regional 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183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663</Words>
  <Application>Microsoft Macintosh PowerPoint</Application>
  <PresentationFormat>Widescreen</PresentationFormat>
  <Paragraphs>103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Avenir Book</vt:lpstr>
      <vt:lpstr>Calibri</vt:lpstr>
      <vt:lpstr>Calibri Light</vt:lpstr>
      <vt:lpstr>Office Theme</vt:lpstr>
      <vt:lpstr>Whither Urban Water Policy in California: Regional Implications</vt:lpstr>
      <vt:lpstr>California escaped a four year drought with floods – how should urban areas respond?</vt:lpstr>
      <vt:lpstr>Promoting Efficient Landscapes</vt:lpstr>
      <vt:lpstr>MWELO: Gritty Details</vt:lpstr>
      <vt:lpstr>Point of MWELO</vt:lpstr>
      <vt:lpstr>Zero Net Water –Another Strategy</vt:lpstr>
      <vt:lpstr>Requirements and Benefits</vt:lpstr>
      <vt:lpstr>Effects</vt:lpstr>
      <vt:lpstr>Other Considerations </vt:lpstr>
      <vt:lpstr>PowerPoint Presentation</vt:lpstr>
      <vt:lpstr>Groundwater adjudications </vt:lpstr>
      <vt:lpstr>Water is sliced and diced, regulated and managed in a segmented manner</vt:lpstr>
      <vt:lpstr>Conclusions 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Whither Urban Water Policy in California: Regional Implications.</dc:title>
  <dc:creator>Pincetl, Stephanie</dc:creator>
  <cp:lastModifiedBy>Pincetl, Stephanie</cp:lastModifiedBy>
  <cp:revision>13</cp:revision>
  <dcterms:created xsi:type="dcterms:W3CDTF">2017-03-21T00:27:15Z</dcterms:created>
  <dcterms:modified xsi:type="dcterms:W3CDTF">2017-03-27T18:54:55Z</dcterms:modified>
</cp:coreProperties>
</file>