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60" r:id="rId3"/>
    <p:sldId id="257" r:id="rId4"/>
    <p:sldId id="264" r:id="rId5"/>
    <p:sldId id="265" r:id="rId6"/>
    <p:sldId id="258" r:id="rId7"/>
    <p:sldId id="266" r:id="rId8"/>
    <p:sldId id="259" r:id="rId9"/>
    <p:sldId id="261" r:id="rId10"/>
    <p:sldId id="267" r:id="rId11"/>
    <p:sldId id="262" r:id="rId12"/>
    <p:sldId id="263" r:id="rId13"/>
    <p:sldId id="271" r:id="rId14"/>
    <p:sldId id="268" r:id="rId15"/>
    <p:sldId id="269" r:id="rId16"/>
    <p:sldId id="283" r:id="rId17"/>
    <p:sldId id="284" r:id="rId18"/>
    <p:sldId id="285" r:id="rId19"/>
    <p:sldId id="280" r:id="rId20"/>
    <p:sldId id="270" r:id="rId21"/>
    <p:sldId id="281" r:id="rId22"/>
    <p:sldId id="278" r:id="rId23"/>
    <p:sldId id="282" r:id="rId24"/>
    <p:sldId id="286" r:id="rId25"/>
    <p:sldId id="287" r:id="rId26"/>
    <p:sldId id="289" r:id="rId27"/>
    <p:sldId id="27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c Costa" initials="" lastIdx="1" clrIdx="0"/>
  <p:cmAuthor id="2" name="Pincetl, Stephanie" initials="PS" lastIdx="2" clrIdx="1">
    <p:extLst>
      <p:ext uri="{19B8F6BF-5375-455C-9EA6-DF929625EA0E}">
        <p15:presenceInfo xmlns:p15="http://schemas.microsoft.com/office/powerpoint/2012/main" userId="S::spincetl@ucla.edu::5d5fd0a3-e074-41e9-be14-b5887ca56c5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16"/>
    <p:restoredTop sz="94733"/>
  </p:normalViewPr>
  <p:slideViewPr>
    <p:cSldViewPr snapToGrid="0" snapToObjects="1">
      <p:cViewPr varScale="1">
        <p:scale>
          <a:sx n="104" d="100"/>
          <a:sy n="104" d="100"/>
        </p:scale>
        <p:origin x="976" y="192"/>
      </p:cViewPr>
      <p:guideLst/>
    </p:cSldViewPr>
  </p:slideViewPr>
  <p:outlineViewPr>
    <p:cViewPr>
      <p:scale>
        <a:sx n="33" d="100"/>
        <a:sy n="33" d="100"/>
      </p:scale>
      <p:origin x="0" y="-99688"/>
    </p:cViewPr>
  </p:outlineViewPr>
  <p:notesTextViewPr>
    <p:cViewPr>
      <p:scale>
        <a:sx n="1" d="1"/>
        <a:sy n="1" d="1"/>
      </p:scale>
      <p:origin x="0" y="0"/>
    </p:cViewPr>
  </p:notesTextViewPr>
  <p:sorterViewPr>
    <p:cViewPr>
      <p:scale>
        <a:sx n="119" d="100"/>
        <a:sy n="119"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colored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dk2">
        <a:alpha val="0"/>
      </a:schemeClr>
    </dgm:fillClrLst>
    <dgm:linClrLst meth="repeat">
      <a:schemeClr val="dk2">
        <a:alpha val="0"/>
      </a:schemeClr>
    </dgm:linClrLst>
    <dgm:effectClrLst/>
    <dgm:txLinClrLst/>
    <dgm:txFillClrLst meth="repeat">
      <a:schemeClr val="dk2"/>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642EBA-F2FA-4D72-B9EC-56DF99E1078B}" type="doc">
      <dgm:prSet loTypeId="urn:microsoft.com/office/officeart/2018/2/layout/IconLabelDescription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0E111AC0-02BC-4542-B203-55EB9DE45905}">
      <dgm:prSet/>
      <dgm:spPr/>
      <dgm:t>
        <a:bodyPr/>
        <a:lstStyle/>
        <a:p>
          <a:pPr>
            <a:lnSpc>
              <a:spcPct val="100000"/>
            </a:lnSpc>
            <a:defRPr b="1"/>
          </a:pPr>
          <a:r>
            <a:rPr lang="en-US" dirty="0"/>
            <a:t>Wealthier neighborhoods in Los Angeles  consume 10 X more energy per capita than their less wealthy counterparts</a:t>
          </a:r>
        </a:p>
      </dgm:t>
    </dgm:pt>
    <dgm:pt modelId="{612001D4-459C-4CAF-9796-F41E7C8EDA15}" type="parTrans" cxnId="{A7EFB7CF-6F1C-4EAE-A507-2DD1417D3015}">
      <dgm:prSet/>
      <dgm:spPr/>
      <dgm:t>
        <a:bodyPr/>
        <a:lstStyle/>
        <a:p>
          <a:endParaRPr lang="en-US"/>
        </a:p>
      </dgm:t>
    </dgm:pt>
    <dgm:pt modelId="{C3DF50B7-D2B7-477C-88EC-A3B8CEDAEB10}" type="sibTrans" cxnId="{A7EFB7CF-6F1C-4EAE-A507-2DD1417D3015}">
      <dgm:prSet/>
      <dgm:spPr/>
      <dgm:t>
        <a:bodyPr/>
        <a:lstStyle/>
        <a:p>
          <a:endParaRPr lang="en-US"/>
        </a:p>
      </dgm:t>
    </dgm:pt>
    <dgm:pt modelId="{25693C08-0F77-4616-B02D-69D4E40D6049}">
      <dgm:prSet/>
      <dgm:spPr/>
      <dgm:t>
        <a:bodyPr/>
        <a:lstStyle/>
        <a:p>
          <a:pPr>
            <a:lnSpc>
              <a:spcPct val="100000"/>
            </a:lnSpc>
            <a:defRPr b="1"/>
          </a:pPr>
          <a:r>
            <a:rPr lang="en-US" dirty="0"/>
            <a:t>Their homes are more efficient per square foot – newer and built under California’s increasingly strict energy efficiency standards, Title 24, initially instituted in 1978.  But their sheer size overwhelms any conservation benefits from efficiency</a:t>
          </a:r>
        </a:p>
      </dgm:t>
    </dgm:pt>
    <dgm:pt modelId="{9B3184CE-D4B0-4F1A-AB12-3B43E566DC80}" type="parTrans" cxnId="{EB948E0F-57B8-4519-AD49-A5B70E249EF3}">
      <dgm:prSet/>
      <dgm:spPr/>
      <dgm:t>
        <a:bodyPr/>
        <a:lstStyle/>
        <a:p>
          <a:endParaRPr lang="en-US"/>
        </a:p>
      </dgm:t>
    </dgm:pt>
    <dgm:pt modelId="{29981A1C-DA23-4A44-B368-5CB5368A1A9B}" type="sibTrans" cxnId="{EB948E0F-57B8-4519-AD49-A5B70E249EF3}">
      <dgm:prSet/>
      <dgm:spPr/>
      <dgm:t>
        <a:bodyPr/>
        <a:lstStyle/>
        <a:p>
          <a:endParaRPr lang="en-US"/>
        </a:p>
      </dgm:t>
    </dgm:pt>
    <dgm:pt modelId="{BC110999-44BF-487F-9E2C-7C1A96F96C5D}">
      <dgm:prSet/>
      <dgm:spPr/>
      <dgm:t>
        <a:bodyPr/>
        <a:lstStyle/>
        <a:p>
          <a:pPr>
            <a:lnSpc>
              <a:spcPct val="100000"/>
            </a:lnSpc>
            <a:defRPr b="1"/>
          </a:pPr>
          <a:r>
            <a:rPr lang="en-US" dirty="0"/>
            <a:t>Smaller homes, though leakier, use less energy</a:t>
          </a:r>
        </a:p>
      </dgm:t>
    </dgm:pt>
    <dgm:pt modelId="{EC3AE97B-3958-4C33-8B16-5CFEEEA063B2}" type="parTrans" cxnId="{2FC032AE-7D80-4E50-A6F0-025037B01582}">
      <dgm:prSet/>
      <dgm:spPr/>
      <dgm:t>
        <a:bodyPr/>
        <a:lstStyle/>
        <a:p>
          <a:endParaRPr lang="en-US"/>
        </a:p>
      </dgm:t>
    </dgm:pt>
    <dgm:pt modelId="{4D8050BE-D2D2-48B0-85A2-968A68330D54}" type="sibTrans" cxnId="{2FC032AE-7D80-4E50-A6F0-025037B01582}">
      <dgm:prSet/>
      <dgm:spPr/>
      <dgm:t>
        <a:bodyPr/>
        <a:lstStyle/>
        <a:p>
          <a:endParaRPr lang="en-US"/>
        </a:p>
      </dgm:t>
    </dgm:pt>
    <dgm:pt modelId="{2B0CE527-A614-0243-A6A4-2C6DE9D8F3CD}">
      <dgm:prSet/>
      <dgm:spPr/>
      <dgm:t>
        <a:bodyPr/>
        <a:lstStyle/>
        <a:p>
          <a:pPr>
            <a:lnSpc>
              <a:spcPct val="100000"/>
            </a:lnSpc>
            <a:defRPr b="1"/>
          </a:pPr>
          <a:r>
            <a:rPr lang="en-US" dirty="0"/>
            <a:t>The underserved are not addressed in the EE efforts ongoing today</a:t>
          </a:r>
        </a:p>
      </dgm:t>
    </dgm:pt>
    <dgm:pt modelId="{84263459-C673-2945-BBCB-75F56BBCA722}" type="parTrans" cxnId="{3D0254D5-6D1F-DE43-8DB5-A3563E1882A0}">
      <dgm:prSet/>
      <dgm:spPr/>
    </dgm:pt>
    <dgm:pt modelId="{B17BD60A-F126-DE4F-8262-69291FABC011}" type="sibTrans" cxnId="{3D0254D5-6D1F-DE43-8DB5-A3563E1882A0}">
      <dgm:prSet/>
      <dgm:spPr/>
    </dgm:pt>
    <dgm:pt modelId="{996E23F6-5D5F-4546-86CB-9AE04FB29C09}">
      <dgm:prSet/>
      <dgm:spPr/>
      <dgm:t>
        <a:bodyPr/>
        <a:lstStyle/>
        <a:p>
          <a:pPr>
            <a:lnSpc>
              <a:spcPct val="100000"/>
            </a:lnSpc>
            <a:defRPr b="1"/>
          </a:pPr>
          <a:r>
            <a:rPr lang="en-US" b="0" dirty="0"/>
            <a:t>The upshot</a:t>
          </a:r>
          <a:r>
            <a:rPr lang="en-US" dirty="0"/>
            <a:t>:</a:t>
          </a:r>
        </a:p>
      </dgm:t>
    </dgm:pt>
    <dgm:pt modelId="{71D2F907-C9F9-B14E-A0ED-289CFB512521}" type="parTrans" cxnId="{4F3F8299-D942-154E-81DA-33FE7A4CD53F}">
      <dgm:prSet/>
      <dgm:spPr/>
    </dgm:pt>
    <dgm:pt modelId="{7B52590E-210F-5E42-B35F-3210706883A1}" type="sibTrans" cxnId="{4F3F8299-D942-154E-81DA-33FE7A4CD53F}">
      <dgm:prSet/>
      <dgm:spPr/>
    </dgm:pt>
    <dgm:pt modelId="{CB977CFB-49EE-684B-A234-D00BB3FF8B33}">
      <dgm:prSet/>
      <dgm:spPr/>
      <dgm:t>
        <a:bodyPr/>
        <a:lstStyle/>
        <a:p>
          <a:pPr>
            <a:lnSpc>
              <a:spcPct val="100000"/>
            </a:lnSpc>
            <a:defRPr b="1"/>
          </a:pPr>
          <a:r>
            <a:rPr lang="en-US" dirty="0"/>
            <a:t>Keeping homes smaller alone, would have reduced energy use more than any of the conservation measures put in place</a:t>
          </a:r>
        </a:p>
      </dgm:t>
    </dgm:pt>
    <dgm:pt modelId="{B90D1531-17BA-3541-A62A-3A3446BE4476}" type="parTrans" cxnId="{2F1BEB56-07C9-0F44-BDF9-62F8528A79B7}">
      <dgm:prSet/>
      <dgm:spPr/>
    </dgm:pt>
    <dgm:pt modelId="{1D91AFF4-0A86-6A44-885E-83917D84F77C}" type="sibTrans" cxnId="{2F1BEB56-07C9-0F44-BDF9-62F8528A79B7}">
      <dgm:prSet/>
      <dgm:spPr/>
    </dgm:pt>
    <dgm:pt modelId="{2CB923E4-9F5E-4C73-AFA5-C03461863CD0}" type="pres">
      <dgm:prSet presAssocID="{8D642EBA-F2FA-4D72-B9EC-56DF99E1078B}" presName="root" presStyleCnt="0">
        <dgm:presLayoutVars>
          <dgm:dir/>
          <dgm:resizeHandles val="exact"/>
        </dgm:presLayoutVars>
      </dgm:prSet>
      <dgm:spPr/>
    </dgm:pt>
    <dgm:pt modelId="{1B59ED0D-909F-4969-9947-1272C791D256}" type="pres">
      <dgm:prSet presAssocID="{0E111AC0-02BC-4542-B203-55EB9DE45905}" presName="compNode" presStyleCnt="0"/>
      <dgm:spPr/>
    </dgm:pt>
    <dgm:pt modelId="{746D6228-1194-4AB7-BF9C-2BADAE3461FB}" type="pres">
      <dgm:prSet presAssocID="{0E111AC0-02BC-4542-B203-55EB9DE45905}"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ity"/>
        </a:ext>
      </dgm:extLst>
    </dgm:pt>
    <dgm:pt modelId="{78B84848-129E-4850-A032-A0DBE0BB5852}" type="pres">
      <dgm:prSet presAssocID="{0E111AC0-02BC-4542-B203-55EB9DE45905}" presName="iconSpace" presStyleCnt="0"/>
      <dgm:spPr/>
    </dgm:pt>
    <dgm:pt modelId="{07CF2862-E5C8-4228-9465-3BB95629F274}" type="pres">
      <dgm:prSet presAssocID="{0E111AC0-02BC-4542-B203-55EB9DE45905}" presName="parTx" presStyleLbl="revTx" presStyleIdx="0" presStyleCnt="12">
        <dgm:presLayoutVars>
          <dgm:chMax val="0"/>
          <dgm:chPref val="0"/>
        </dgm:presLayoutVars>
      </dgm:prSet>
      <dgm:spPr/>
    </dgm:pt>
    <dgm:pt modelId="{983981CF-B27C-4FCF-95D6-79AD0E7EF976}" type="pres">
      <dgm:prSet presAssocID="{0E111AC0-02BC-4542-B203-55EB9DE45905}" presName="txSpace" presStyleCnt="0"/>
      <dgm:spPr/>
    </dgm:pt>
    <dgm:pt modelId="{CFC739F9-B883-4949-9C9F-F5225DD9BA0F}" type="pres">
      <dgm:prSet presAssocID="{0E111AC0-02BC-4542-B203-55EB9DE45905}" presName="desTx" presStyleLbl="revTx" presStyleIdx="1" presStyleCnt="12">
        <dgm:presLayoutVars/>
      </dgm:prSet>
      <dgm:spPr/>
    </dgm:pt>
    <dgm:pt modelId="{462B652C-4E3F-4ACA-89DF-96C2CC4BE3D9}" type="pres">
      <dgm:prSet presAssocID="{C3DF50B7-D2B7-477C-88EC-A3B8CEDAEB10}" presName="sibTrans" presStyleCnt="0"/>
      <dgm:spPr/>
    </dgm:pt>
    <dgm:pt modelId="{A7B7C3DD-F1EC-4CBF-B4F5-66A46A5C44DD}" type="pres">
      <dgm:prSet presAssocID="{25693C08-0F77-4616-B02D-69D4E40D6049}" presName="compNode" presStyleCnt="0"/>
      <dgm:spPr/>
    </dgm:pt>
    <dgm:pt modelId="{1314D565-EF42-4423-B9EF-34CE731B04C7}" type="pres">
      <dgm:prSet presAssocID="{25693C08-0F77-4616-B02D-69D4E40D6049}"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use"/>
        </a:ext>
      </dgm:extLst>
    </dgm:pt>
    <dgm:pt modelId="{7B8036B4-7EBC-4B14-ACC5-5B83F56F7245}" type="pres">
      <dgm:prSet presAssocID="{25693C08-0F77-4616-B02D-69D4E40D6049}" presName="iconSpace" presStyleCnt="0"/>
      <dgm:spPr/>
    </dgm:pt>
    <dgm:pt modelId="{9F6A7DBC-D464-4EC0-A8C8-A8DEBF408D88}" type="pres">
      <dgm:prSet presAssocID="{25693C08-0F77-4616-B02D-69D4E40D6049}" presName="parTx" presStyleLbl="revTx" presStyleIdx="2" presStyleCnt="12">
        <dgm:presLayoutVars>
          <dgm:chMax val="0"/>
          <dgm:chPref val="0"/>
        </dgm:presLayoutVars>
      </dgm:prSet>
      <dgm:spPr/>
    </dgm:pt>
    <dgm:pt modelId="{4D016DD6-2B32-4D84-8CAE-5D0E5335D7B4}" type="pres">
      <dgm:prSet presAssocID="{25693C08-0F77-4616-B02D-69D4E40D6049}" presName="txSpace" presStyleCnt="0"/>
      <dgm:spPr/>
    </dgm:pt>
    <dgm:pt modelId="{DBBCB437-590B-467B-A755-754F4BE49AFE}" type="pres">
      <dgm:prSet presAssocID="{25693C08-0F77-4616-B02D-69D4E40D6049}" presName="desTx" presStyleLbl="revTx" presStyleIdx="3" presStyleCnt="12">
        <dgm:presLayoutVars/>
      </dgm:prSet>
      <dgm:spPr/>
    </dgm:pt>
    <dgm:pt modelId="{2C45AA65-283C-407B-8686-C088A4414C36}" type="pres">
      <dgm:prSet presAssocID="{29981A1C-DA23-4A44-B368-5CB5368A1A9B}" presName="sibTrans" presStyleCnt="0"/>
      <dgm:spPr/>
    </dgm:pt>
    <dgm:pt modelId="{0DE9259F-121E-4EB8-AD0F-6F772FDC210E}" type="pres">
      <dgm:prSet presAssocID="{BC110999-44BF-487F-9E2C-7C1A96F96C5D}" presName="compNode" presStyleCnt="0"/>
      <dgm:spPr/>
    </dgm:pt>
    <dgm:pt modelId="{1A098599-3784-4120-ACAF-E0354C80D266}" type="pres">
      <dgm:prSet presAssocID="{BC110999-44BF-487F-9E2C-7C1A96F96C5D}"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ome"/>
        </a:ext>
      </dgm:extLst>
    </dgm:pt>
    <dgm:pt modelId="{9FDFA34B-C2B3-4033-B430-7CCB0AF2D919}" type="pres">
      <dgm:prSet presAssocID="{BC110999-44BF-487F-9E2C-7C1A96F96C5D}" presName="iconSpace" presStyleCnt="0"/>
      <dgm:spPr/>
    </dgm:pt>
    <dgm:pt modelId="{F05E1A6D-5ADE-4C0B-A48E-58FBC995BC58}" type="pres">
      <dgm:prSet presAssocID="{BC110999-44BF-487F-9E2C-7C1A96F96C5D}" presName="parTx" presStyleLbl="revTx" presStyleIdx="4" presStyleCnt="12">
        <dgm:presLayoutVars>
          <dgm:chMax val="0"/>
          <dgm:chPref val="0"/>
        </dgm:presLayoutVars>
      </dgm:prSet>
      <dgm:spPr/>
    </dgm:pt>
    <dgm:pt modelId="{3657CF07-7B77-4415-BA7E-312335CD06B2}" type="pres">
      <dgm:prSet presAssocID="{BC110999-44BF-487F-9E2C-7C1A96F96C5D}" presName="txSpace" presStyleCnt="0"/>
      <dgm:spPr/>
    </dgm:pt>
    <dgm:pt modelId="{D9966C01-A974-46CC-941C-CED956477ECF}" type="pres">
      <dgm:prSet presAssocID="{BC110999-44BF-487F-9E2C-7C1A96F96C5D}" presName="desTx" presStyleLbl="revTx" presStyleIdx="5" presStyleCnt="12">
        <dgm:presLayoutVars/>
      </dgm:prSet>
      <dgm:spPr/>
    </dgm:pt>
    <dgm:pt modelId="{FE583BCE-682A-4498-8FAD-5A14C53E472A}" type="pres">
      <dgm:prSet presAssocID="{4D8050BE-D2D2-48B0-85A2-968A68330D54}" presName="sibTrans" presStyleCnt="0"/>
      <dgm:spPr/>
    </dgm:pt>
    <dgm:pt modelId="{398B1F73-EB49-4C4A-A8B3-429CCBABB646}" type="pres">
      <dgm:prSet presAssocID="{996E23F6-5D5F-4546-86CB-9AE04FB29C09}" presName="compNode" presStyleCnt="0"/>
      <dgm:spPr/>
    </dgm:pt>
    <dgm:pt modelId="{D3466AF5-1586-9A46-9D3C-7E8E9B47CA98}" type="pres">
      <dgm:prSet presAssocID="{996E23F6-5D5F-4546-86CB-9AE04FB29C09}" presName="iconRect" presStyleLbl="node1" presStyleIdx="3" presStyleCnt="6"/>
      <dgm:spPr/>
    </dgm:pt>
    <dgm:pt modelId="{C313BED2-A12E-F149-A67E-0E5BEE580F20}" type="pres">
      <dgm:prSet presAssocID="{996E23F6-5D5F-4546-86CB-9AE04FB29C09}" presName="iconSpace" presStyleCnt="0"/>
      <dgm:spPr/>
    </dgm:pt>
    <dgm:pt modelId="{2D150B62-D57D-AA40-9253-98F4F10E23D4}" type="pres">
      <dgm:prSet presAssocID="{996E23F6-5D5F-4546-86CB-9AE04FB29C09}" presName="parTx" presStyleLbl="revTx" presStyleIdx="6" presStyleCnt="12">
        <dgm:presLayoutVars>
          <dgm:chMax val="0"/>
          <dgm:chPref val="0"/>
        </dgm:presLayoutVars>
      </dgm:prSet>
      <dgm:spPr/>
    </dgm:pt>
    <dgm:pt modelId="{79C378CD-2A71-8142-A35C-51DD9ECA4531}" type="pres">
      <dgm:prSet presAssocID="{996E23F6-5D5F-4546-86CB-9AE04FB29C09}" presName="txSpace" presStyleCnt="0"/>
      <dgm:spPr/>
    </dgm:pt>
    <dgm:pt modelId="{3E50CC17-D08B-1348-806E-F5F2B5C89061}" type="pres">
      <dgm:prSet presAssocID="{996E23F6-5D5F-4546-86CB-9AE04FB29C09}" presName="desTx" presStyleLbl="revTx" presStyleIdx="7" presStyleCnt="12">
        <dgm:presLayoutVars/>
      </dgm:prSet>
      <dgm:spPr/>
    </dgm:pt>
    <dgm:pt modelId="{1E18C095-9EC6-514B-A417-450BCF9A2A90}" type="pres">
      <dgm:prSet presAssocID="{7B52590E-210F-5E42-B35F-3210706883A1}" presName="sibTrans" presStyleCnt="0"/>
      <dgm:spPr/>
    </dgm:pt>
    <dgm:pt modelId="{B0879B17-ECF9-DF43-B831-75DF965C5671}" type="pres">
      <dgm:prSet presAssocID="{CB977CFB-49EE-684B-A234-D00BB3FF8B33}" presName="compNode" presStyleCnt="0"/>
      <dgm:spPr/>
    </dgm:pt>
    <dgm:pt modelId="{B7E2C2A8-89B1-9340-8E3A-AB893A6C8373}" type="pres">
      <dgm:prSet presAssocID="{CB977CFB-49EE-684B-A234-D00BB3FF8B33}" presName="iconRect" presStyleLbl="node1" presStyleIdx="4" presStyleCnt="6"/>
      <dgm:spPr/>
    </dgm:pt>
    <dgm:pt modelId="{E8492F2A-B4E3-6A45-8AFD-DD1E839AFAD9}" type="pres">
      <dgm:prSet presAssocID="{CB977CFB-49EE-684B-A234-D00BB3FF8B33}" presName="iconSpace" presStyleCnt="0"/>
      <dgm:spPr/>
    </dgm:pt>
    <dgm:pt modelId="{D68ECA48-C192-A64E-90AD-D7035C0E5F5E}" type="pres">
      <dgm:prSet presAssocID="{CB977CFB-49EE-684B-A234-D00BB3FF8B33}" presName="parTx" presStyleLbl="revTx" presStyleIdx="8" presStyleCnt="12">
        <dgm:presLayoutVars>
          <dgm:chMax val="0"/>
          <dgm:chPref val="0"/>
        </dgm:presLayoutVars>
      </dgm:prSet>
      <dgm:spPr/>
    </dgm:pt>
    <dgm:pt modelId="{9547D015-1770-4143-A71E-6AEB2A853BBC}" type="pres">
      <dgm:prSet presAssocID="{CB977CFB-49EE-684B-A234-D00BB3FF8B33}" presName="txSpace" presStyleCnt="0"/>
      <dgm:spPr/>
    </dgm:pt>
    <dgm:pt modelId="{C66FBECB-F701-844F-A086-39D7E3B2CE18}" type="pres">
      <dgm:prSet presAssocID="{CB977CFB-49EE-684B-A234-D00BB3FF8B33}" presName="desTx" presStyleLbl="revTx" presStyleIdx="9" presStyleCnt="12">
        <dgm:presLayoutVars/>
      </dgm:prSet>
      <dgm:spPr/>
    </dgm:pt>
    <dgm:pt modelId="{404FFEE3-F70C-9149-A6FC-5FAF0810DF19}" type="pres">
      <dgm:prSet presAssocID="{1D91AFF4-0A86-6A44-885E-83917D84F77C}" presName="sibTrans" presStyleCnt="0"/>
      <dgm:spPr/>
    </dgm:pt>
    <dgm:pt modelId="{94F7D7AF-9F41-EC4D-AEC4-F611EC443DD0}" type="pres">
      <dgm:prSet presAssocID="{2B0CE527-A614-0243-A6A4-2C6DE9D8F3CD}" presName="compNode" presStyleCnt="0"/>
      <dgm:spPr/>
    </dgm:pt>
    <dgm:pt modelId="{488A66CA-9206-044D-B2B5-CF43CAA0142E}" type="pres">
      <dgm:prSet presAssocID="{2B0CE527-A614-0243-A6A4-2C6DE9D8F3CD}" presName="iconRect" presStyleLbl="node1" presStyleIdx="5" presStyleCnt="6"/>
      <dgm:spPr/>
    </dgm:pt>
    <dgm:pt modelId="{1C7628C4-8736-3446-BB31-D9EAD9BDA86F}" type="pres">
      <dgm:prSet presAssocID="{2B0CE527-A614-0243-A6A4-2C6DE9D8F3CD}" presName="iconSpace" presStyleCnt="0"/>
      <dgm:spPr/>
    </dgm:pt>
    <dgm:pt modelId="{6B568B59-9412-7F4A-8B81-95F6903EA982}" type="pres">
      <dgm:prSet presAssocID="{2B0CE527-A614-0243-A6A4-2C6DE9D8F3CD}" presName="parTx" presStyleLbl="revTx" presStyleIdx="10" presStyleCnt="12">
        <dgm:presLayoutVars>
          <dgm:chMax val="0"/>
          <dgm:chPref val="0"/>
        </dgm:presLayoutVars>
      </dgm:prSet>
      <dgm:spPr/>
    </dgm:pt>
    <dgm:pt modelId="{100470A5-82C4-DD45-9747-1B74B54E1F06}" type="pres">
      <dgm:prSet presAssocID="{2B0CE527-A614-0243-A6A4-2C6DE9D8F3CD}" presName="txSpace" presStyleCnt="0"/>
      <dgm:spPr/>
    </dgm:pt>
    <dgm:pt modelId="{DCC2D9AD-E0B5-6947-8D02-4543A82639CD}" type="pres">
      <dgm:prSet presAssocID="{2B0CE527-A614-0243-A6A4-2C6DE9D8F3CD}" presName="desTx" presStyleLbl="revTx" presStyleIdx="11" presStyleCnt="12" custScaleY="164908">
        <dgm:presLayoutVars/>
      </dgm:prSet>
      <dgm:spPr/>
    </dgm:pt>
  </dgm:ptLst>
  <dgm:cxnLst>
    <dgm:cxn modelId="{EB948E0F-57B8-4519-AD49-A5B70E249EF3}" srcId="{8D642EBA-F2FA-4D72-B9EC-56DF99E1078B}" destId="{25693C08-0F77-4616-B02D-69D4E40D6049}" srcOrd="1" destOrd="0" parTransId="{9B3184CE-D4B0-4F1A-AB12-3B43E566DC80}" sibTransId="{29981A1C-DA23-4A44-B368-5CB5368A1A9B}"/>
    <dgm:cxn modelId="{F8B49950-092B-314F-80F3-0F5166CECA46}" type="presOf" srcId="{996E23F6-5D5F-4546-86CB-9AE04FB29C09}" destId="{2D150B62-D57D-AA40-9253-98F4F10E23D4}" srcOrd="0" destOrd="0" presId="urn:microsoft.com/office/officeart/2018/2/layout/IconLabelDescriptionList"/>
    <dgm:cxn modelId="{EB4EB253-C154-438F-B7FD-13F9CB6ADFBE}" type="presOf" srcId="{25693C08-0F77-4616-B02D-69D4E40D6049}" destId="{9F6A7DBC-D464-4EC0-A8C8-A8DEBF408D88}" srcOrd="0" destOrd="0" presId="urn:microsoft.com/office/officeart/2018/2/layout/IconLabelDescriptionList"/>
    <dgm:cxn modelId="{2F1BEB56-07C9-0F44-BDF9-62F8528A79B7}" srcId="{8D642EBA-F2FA-4D72-B9EC-56DF99E1078B}" destId="{CB977CFB-49EE-684B-A234-D00BB3FF8B33}" srcOrd="4" destOrd="0" parTransId="{B90D1531-17BA-3541-A62A-3A3446BE4476}" sibTransId="{1D91AFF4-0A86-6A44-885E-83917D84F77C}"/>
    <dgm:cxn modelId="{64606460-CE93-4486-9A44-BB8927666989}" type="presOf" srcId="{0E111AC0-02BC-4542-B203-55EB9DE45905}" destId="{07CF2862-E5C8-4228-9465-3BB95629F274}" srcOrd="0" destOrd="0" presId="urn:microsoft.com/office/officeart/2018/2/layout/IconLabelDescriptionList"/>
    <dgm:cxn modelId="{609AB866-35F3-48DE-917A-69FAD1014115}" type="presOf" srcId="{8D642EBA-F2FA-4D72-B9EC-56DF99E1078B}" destId="{2CB923E4-9F5E-4C73-AFA5-C03461863CD0}" srcOrd="0" destOrd="0" presId="urn:microsoft.com/office/officeart/2018/2/layout/IconLabelDescriptionList"/>
    <dgm:cxn modelId="{4F3F8299-D942-154E-81DA-33FE7A4CD53F}" srcId="{8D642EBA-F2FA-4D72-B9EC-56DF99E1078B}" destId="{996E23F6-5D5F-4546-86CB-9AE04FB29C09}" srcOrd="3" destOrd="0" parTransId="{71D2F907-C9F9-B14E-A0ED-289CFB512521}" sibTransId="{7B52590E-210F-5E42-B35F-3210706883A1}"/>
    <dgm:cxn modelId="{30F3099F-C30F-4267-AFC7-A0AA243B2A23}" type="presOf" srcId="{BC110999-44BF-487F-9E2C-7C1A96F96C5D}" destId="{F05E1A6D-5ADE-4C0B-A48E-58FBC995BC58}" srcOrd="0" destOrd="0" presId="urn:microsoft.com/office/officeart/2018/2/layout/IconLabelDescriptionList"/>
    <dgm:cxn modelId="{2FC032AE-7D80-4E50-A6F0-025037B01582}" srcId="{8D642EBA-F2FA-4D72-B9EC-56DF99E1078B}" destId="{BC110999-44BF-487F-9E2C-7C1A96F96C5D}" srcOrd="2" destOrd="0" parTransId="{EC3AE97B-3958-4C33-8B16-5CFEEEA063B2}" sibTransId="{4D8050BE-D2D2-48B0-85A2-968A68330D54}"/>
    <dgm:cxn modelId="{4651ABB6-FFF3-0847-8D81-18214DBB6849}" type="presOf" srcId="{CB977CFB-49EE-684B-A234-D00BB3FF8B33}" destId="{D68ECA48-C192-A64E-90AD-D7035C0E5F5E}" srcOrd="0" destOrd="0" presId="urn:microsoft.com/office/officeart/2018/2/layout/IconLabelDescriptionList"/>
    <dgm:cxn modelId="{0D62C9C7-3464-5646-8C33-61285086F2AE}" type="presOf" srcId="{2B0CE527-A614-0243-A6A4-2C6DE9D8F3CD}" destId="{6B568B59-9412-7F4A-8B81-95F6903EA982}" srcOrd="0" destOrd="0" presId="urn:microsoft.com/office/officeart/2018/2/layout/IconLabelDescriptionList"/>
    <dgm:cxn modelId="{A7EFB7CF-6F1C-4EAE-A507-2DD1417D3015}" srcId="{8D642EBA-F2FA-4D72-B9EC-56DF99E1078B}" destId="{0E111AC0-02BC-4542-B203-55EB9DE45905}" srcOrd="0" destOrd="0" parTransId="{612001D4-459C-4CAF-9796-F41E7C8EDA15}" sibTransId="{C3DF50B7-D2B7-477C-88EC-A3B8CEDAEB10}"/>
    <dgm:cxn modelId="{3D0254D5-6D1F-DE43-8DB5-A3563E1882A0}" srcId="{8D642EBA-F2FA-4D72-B9EC-56DF99E1078B}" destId="{2B0CE527-A614-0243-A6A4-2C6DE9D8F3CD}" srcOrd="5" destOrd="0" parTransId="{84263459-C673-2945-BBCB-75F56BBCA722}" sibTransId="{B17BD60A-F126-DE4F-8262-69291FABC011}"/>
    <dgm:cxn modelId="{B34B6E94-E66F-4B4A-A331-467D4C8B0876}" type="presParOf" srcId="{2CB923E4-9F5E-4C73-AFA5-C03461863CD0}" destId="{1B59ED0D-909F-4969-9947-1272C791D256}" srcOrd="0" destOrd="0" presId="urn:microsoft.com/office/officeart/2018/2/layout/IconLabelDescriptionList"/>
    <dgm:cxn modelId="{926ADD42-8512-4637-A87D-B3FA2CFDED7D}" type="presParOf" srcId="{1B59ED0D-909F-4969-9947-1272C791D256}" destId="{746D6228-1194-4AB7-BF9C-2BADAE3461FB}" srcOrd="0" destOrd="0" presId="urn:microsoft.com/office/officeart/2018/2/layout/IconLabelDescriptionList"/>
    <dgm:cxn modelId="{3E1FE67B-7F12-4669-8131-7E4A93FEC22B}" type="presParOf" srcId="{1B59ED0D-909F-4969-9947-1272C791D256}" destId="{78B84848-129E-4850-A032-A0DBE0BB5852}" srcOrd="1" destOrd="0" presId="urn:microsoft.com/office/officeart/2018/2/layout/IconLabelDescriptionList"/>
    <dgm:cxn modelId="{B0AC820D-11E8-4316-A327-07645489C7B7}" type="presParOf" srcId="{1B59ED0D-909F-4969-9947-1272C791D256}" destId="{07CF2862-E5C8-4228-9465-3BB95629F274}" srcOrd="2" destOrd="0" presId="urn:microsoft.com/office/officeart/2018/2/layout/IconLabelDescriptionList"/>
    <dgm:cxn modelId="{42E2DD43-716A-4A4C-A0DB-41F53BC72B90}" type="presParOf" srcId="{1B59ED0D-909F-4969-9947-1272C791D256}" destId="{983981CF-B27C-4FCF-95D6-79AD0E7EF976}" srcOrd="3" destOrd="0" presId="urn:microsoft.com/office/officeart/2018/2/layout/IconLabelDescriptionList"/>
    <dgm:cxn modelId="{6EC97F00-AC21-4B9B-B64C-4E13BBE40F71}" type="presParOf" srcId="{1B59ED0D-909F-4969-9947-1272C791D256}" destId="{CFC739F9-B883-4949-9C9F-F5225DD9BA0F}" srcOrd="4" destOrd="0" presId="urn:microsoft.com/office/officeart/2018/2/layout/IconLabelDescriptionList"/>
    <dgm:cxn modelId="{FFEBD0ED-F341-4A35-9B1D-9C21D14CBC22}" type="presParOf" srcId="{2CB923E4-9F5E-4C73-AFA5-C03461863CD0}" destId="{462B652C-4E3F-4ACA-89DF-96C2CC4BE3D9}" srcOrd="1" destOrd="0" presId="urn:microsoft.com/office/officeart/2018/2/layout/IconLabelDescriptionList"/>
    <dgm:cxn modelId="{13C74025-F260-465F-8A99-09D33A9D378A}" type="presParOf" srcId="{2CB923E4-9F5E-4C73-AFA5-C03461863CD0}" destId="{A7B7C3DD-F1EC-4CBF-B4F5-66A46A5C44DD}" srcOrd="2" destOrd="0" presId="urn:microsoft.com/office/officeart/2018/2/layout/IconLabelDescriptionList"/>
    <dgm:cxn modelId="{D35324F9-80EC-497E-992D-7D7EF3953E89}" type="presParOf" srcId="{A7B7C3DD-F1EC-4CBF-B4F5-66A46A5C44DD}" destId="{1314D565-EF42-4423-B9EF-34CE731B04C7}" srcOrd="0" destOrd="0" presId="urn:microsoft.com/office/officeart/2018/2/layout/IconLabelDescriptionList"/>
    <dgm:cxn modelId="{2891FE6D-A84C-4B4E-8382-FBF64D764CBF}" type="presParOf" srcId="{A7B7C3DD-F1EC-4CBF-B4F5-66A46A5C44DD}" destId="{7B8036B4-7EBC-4B14-ACC5-5B83F56F7245}" srcOrd="1" destOrd="0" presId="urn:microsoft.com/office/officeart/2018/2/layout/IconLabelDescriptionList"/>
    <dgm:cxn modelId="{A6284D03-37C2-4EC8-90C5-1CA86936FB5A}" type="presParOf" srcId="{A7B7C3DD-F1EC-4CBF-B4F5-66A46A5C44DD}" destId="{9F6A7DBC-D464-4EC0-A8C8-A8DEBF408D88}" srcOrd="2" destOrd="0" presId="urn:microsoft.com/office/officeart/2018/2/layout/IconLabelDescriptionList"/>
    <dgm:cxn modelId="{391CCA84-FEFE-4B6B-80CB-E482CC9B14F1}" type="presParOf" srcId="{A7B7C3DD-F1EC-4CBF-B4F5-66A46A5C44DD}" destId="{4D016DD6-2B32-4D84-8CAE-5D0E5335D7B4}" srcOrd="3" destOrd="0" presId="urn:microsoft.com/office/officeart/2018/2/layout/IconLabelDescriptionList"/>
    <dgm:cxn modelId="{BD57292B-8817-4755-B5BA-35BA7F0222CD}" type="presParOf" srcId="{A7B7C3DD-F1EC-4CBF-B4F5-66A46A5C44DD}" destId="{DBBCB437-590B-467B-A755-754F4BE49AFE}" srcOrd="4" destOrd="0" presId="urn:microsoft.com/office/officeart/2018/2/layout/IconLabelDescriptionList"/>
    <dgm:cxn modelId="{5347808D-081A-4C31-8A76-D0B9E8F21871}" type="presParOf" srcId="{2CB923E4-9F5E-4C73-AFA5-C03461863CD0}" destId="{2C45AA65-283C-407B-8686-C088A4414C36}" srcOrd="3" destOrd="0" presId="urn:microsoft.com/office/officeart/2018/2/layout/IconLabelDescriptionList"/>
    <dgm:cxn modelId="{000E3583-CC78-4B8D-8B31-210F873ABB23}" type="presParOf" srcId="{2CB923E4-9F5E-4C73-AFA5-C03461863CD0}" destId="{0DE9259F-121E-4EB8-AD0F-6F772FDC210E}" srcOrd="4" destOrd="0" presId="urn:microsoft.com/office/officeart/2018/2/layout/IconLabelDescriptionList"/>
    <dgm:cxn modelId="{4398BEE2-F71C-4D7E-9AED-63DA39E78FA0}" type="presParOf" srcId="{0DE9259F-121E-4EB8-AD0F-6F772FDC210E}" destId="{1A098599-3784-4120-ACAF-E0354C80D266}" srcOrd="0" destOrd="0" presId="urn:microsoft.com/office/officeart/2018/2/layout/IconLabelDescriptionList"/>
    <dgm:cxn modelId="{EBBAADE1-A83D-45EC-A4F7-96E0E4AA23D7}" type="presParOf" srcId="{0DE9259F-121E-4EB8-AD0F-6F772FDC210E}" destId="{9FDFA34B-C2B3-4033-B430-7CCB0AF2D919}" srcOrd="1" destOrd="0" presId="urn:microsoft.com/office/officeart/2018/2/layout/IconLabelDescriptionList"/>
    <dgm:cxn modelId="{6D30E60C-F8DB-4BEF-89AD-8B3AA529192A}" type="presParOf" srcId="{0DE9259F-121E-4EB8-AD0F-6F772FDC210E}" destId="{F05E1A6D-5ADE-4C0B-A48E-58FBC995BC58}" srcOrd="2" destOrd="0" presId="urn:microsoft.com/office/officeart/2018/2/layout/IconLabelDescriptionList"/>
    <dgm:cxn modelId="{6C66CAE5-7775-4DCC-A656-74DE74B4131F}" type="presParOf" srcId="{0DE9259F-121E-4EB8-AD0F-6F772FDC210E}" destId="{3657CF07-7B77-4415-BA7E-312335CD06B2}" srcOrd="3" destOrd="0" presId="urn:microsoft.com/office/officeart/2018/2/layout/IconLabelDescriptionList"/>
    <dgm:cxn modelId="{122212D5-8DBD-40C0-B365-0DF49B711A2D}" type="presParOf" srcId="{0DE9259F-121E-4EB8-AD0F-6F772FDC210E}" destId="{D9966C01-A974-46CC-941C-CED956477ECF}" srcOrd="4" destOrd="0" presId="urn:microsoft.com/office/officeart/2018/2/layout/IconLabelDescriptionList"/>
    <dgm:cxn modelId="{5F923E95-A7AC-40F4-9EA2-F2131B4C602A}" type="presParOf" srcId="{2CB923E4-9F5E-4C73-AFA5-C03461863CD0}" destId="{FE583BCE-682A-4498-8FAD-5A14C53E472A}" srcOrd="5" destOrd="0" presId="urn:microsoft.com/office/officeart/2018/2/layout/IconLabelDescriptionList"/>
    <dgm:cxn modelId="{3E8CDF9B-1F67-054A-95F3-A6D174E66C4F}" type="presParOf" srcId="{2CB923E4-9F5E-4C73-AFA5-C03461863CD0}" destId="{398B1F73-EB49-4C4A-A8B3-429CCBABB646}" srcOrd="6" destOrd="0" presId="urn:microsoft.com/office/officeart/2018/2/layout/IconLabelDescriptionList"/>
    <dgm:cxn modelId="{845F8541-B434-4743-9FAF-E7EC5A5E4281}" type="presParOf" srcId="{398B1F73-EB49-4C4A-A8B3-429CCBABB646}" destId="{D3466AF5-1586-9A46-9D3C-7E8E9B47CA98}" srcOrd="0" destOrd="0" presId="urn:microsoft.com/office/officeart/2018/2/layout/IconLabelDescriptionList"/>
    <dgm:cxn modelId="{EFE21407-BC21-554B-9DE2-B54EC0238EFD}" type="presParOf" srcId="{398B1F73-EB49-4C4A-A8B3-429CCBABB646}" destId="{C313BED2-A12E-F149-A67E-0E5BEE580F20}" srcOrd="1" destOrd="0" presId="urn:microsoft.com/office/officeart/2018/2/layout/IconLabelDescriptionList"/>
    <dgm:cxn modelId="{B176DF64-C782-5646-8066-9AC31A1AF69E}" type="presParOf" srcId="{398B1F73-EB49-4C4A-A8B3-429CCBABB646}" destId="{2D150B62-D57D-AA40-9253-98F4F10E23D4}" srcOrd="2" destOrd="0" presId="urn:microsoft.com/office/officeart/2018/2/layout/IconLabelDescriptionList"/>
    <dgm:cxn modelId="{07C5E8B2-A807-C046-9D3C-3FE21DD36CDD}" type="presParOf" srcId="{398B1F73-EB49-4C4A-A8B3-429CCBABB646}" destId="{79C378CD-2A71-8142-A35C-51DD9ECA4531}" srcOrd="3" destOrd="0" presId="urn:microsoft.com/office/officeart/2018/2/layout/IconLabelDescriptionList"/>
    <dgm:cxn modelId="{FD5D9985-2831-EB4A-9207-82FA14592E6E}" type="presParOf" srcId="{398B1F73-EB49-4C4A-A8B3-429CCBABB646}" destId="{3E50CC17-D08B-1348-806E-F5F2B5C89061}" srcOrd="4" destOrd="0" presId="urn:microsoft.com/office/officeart/2018/2/layout/IconLabelDescriptionList"/>
    <dgm:cxn modelId="{6C0FCECF-761F-CC48-B8D3-422786CFE2D2}" type="presParOf" srcId="{2CB923E4-9F5E-4C73-AFA5-C03461863CD0}" destId="{1E18C095-9EC6-514B-A417-450BCF9A2A90}" srcOrd="7" destOrd="0" presId="urn:microsoft.com/office/officeart/2018/2/layout/IconLabelDescriptionList"/>
    <dgm:cxn modelId="{BBF30E40-E875-3247-B08E-76D34EDBD0C8}" type="presParOf" srcId="{2CB923E4-9F5E-4C73-AFA5-C03461863CD0}" destId="{B0879B17-ECF9-DF43-B831-75DF965C5671}" srcOrd="8" destOrd="0" presId="urn:microsoft.com/office/officeart/2018/2/layout/IconLabelDescriptionList"/>
    <dgm:cxn modelId="{419BF32C-EA5F-D74E-BBF7-0D4A39DEFDF0}" type="presParOf" srcId="{B0879B17-ECF9-DF43-B831-75DF965C5671}" destId="{B7E2C2A8-89B1-9340-8E3A-AB893A6C8373}" srcOrd="0" destOrd="0" presId="urn:microsoft.com/office/officeart/2018/2/layout/IconLabelDescriptionList"/>
    <dgm:cxn modelId="{1BA24895-A686-2F4A-9756-982684C5A1FD}" type="presParOf" srcId="{B0879B17-ECF9-DF43-B831-75DF965C5671}" destId="{E8492F2A-B4E3-6A45-8AFD-DD1E839AFAD9}" srcOrd="1" destOrd="0" presId="urn:microsoft.com/office/officeart/2018/2/layout/IconLabelDescriptionList"/>
    <dgm:cxn modelId="{14E41575-1B30-7543-B84A-6076816593A7}" type="presParOf" srcId="{B0879B17-ECF9-DF43-B831-75DF965C5671}" destId="{D68ECA48-C192-A64E-90AD-D7035C0E5F5E}" srcOrd="2" destOrd="0" presId="urn:microsoft.com/office/officeart/2018/2/layout/IconLabelDescriptionList"/>
    <dgm:cxn modelId="{F000ECE7-970A-0D45-AD43-4C7871128B9B}" type="presParOf" srcId="{B0879B17-ECF9-DF43-B831-75DF965C5671}" destId="{9547D015-1770-4143-A71E-6AEB2A853BBC}" srcOrd="3" destOrd="0" presId="urn:microsoft.com/office/officeart/2018/2/layout/IconLabelDescriptionList"/>
    <dgm:cxn modelId="{DB8F59D4-3797-E447-AC45-107FB620EFB9}" type="presParOf" srcId="{B0879B17-ECF9-DF43-B831-75DF965C5671}" destId="{C66FBECB-F701-844F-A086-39D7E3B2CE18}" srcOrd="4" destOrd="0" presId="urn:microsoft.com/office/officeart/2018/2/layout/IconLabelDescriptionList"/>
    <dgm:cxn modelId="{E30D130B-FEC6-BE4A-8429-9ED9F37E1411}" type="presParOf" srcId="{2CB923E4-9F5E-4C73-AFA5-C03461863CD0}" destId="{404FFEE3-F70C-9149-A6FC-5FAF0810DF19}" srcOrd="9" destOrd="0" presId="urn:microsoft.com/office/officeart/2018/2/layout/IconLabelDescriptionList"/>
    <dgm:cxn modelId="{681491F9-0E8F-D147-992F-DA936A9C5336}" type="presParOf" srcId="{2CB923E4-9F5E-4C73-AFA5-C03461863CD0}" destId="{94F7D7AF-9F41-EC4D-AEC4-F611EC443DD0}" srcOrd="10" destOrd="0" presId="urn:microsoft.com/office/officeart/2018/2/layout/IconLabelDescriptionList"/>
    <dgm:cxn modelId="{89DB1C12-2AB4-1F4D-9212-D4E5C9881811}" type="presParOf" srcId="{94F7D7AF-9F41-EC4D-AEC4-F611EC443DD0}" destId="{488A66CA-9206-044D-B2B5-CF43CAA0142E}" srcOrd="0" destOrd="0" presId="urn:microsoft.com/office/officeart/2018/2/layout/IconLabelDescriptionList"/>
    <dgm:cxn modelId="{73285504-1260-3742-B13B-2472EF0FCB17}" type="presParOf" srcId="{94F7D7AF-9F41-EC4D-AEC4-F611EC443DD0}" destId="{1C7628C4-8736-3446-BB31-D9EAD9BDA86F}" srcOrd="1" destOrd="0" presId="urn:microsoft.com/office/officeart/2018/2/layout/IconLabelDescriptionList"/>
    <dgm:cxn modelId="{AF48054A-457D-3D48-939A-745F72C334C1}" type="presParOf" srcId="{94F7D7AF-9F41-EC4D-AEC4-F611EC443DD0}" destId="{6B568B59-9412-7F4A-8B81-95F6903EA982}" srcOrd="2" destOrd="0" presId="urn:microsoft.com/office/officeart/2018/2/layout/IconLabelDescriptionList"/>
    <dgm:cxn modelId="{E4C861E8-DA64-DF4F-B9F9-E8764CCC8106}" type="presParOf" srcId="{94F7D7AF-9F41-EC4D-AEC4-F611EC443DD0}" destId="{100470A5-82C4-DD45-9747-1B74B54E1F06}" srcOrd="3" destOrd="0" presId="urn:microsoft.com/office/officeart/2018/2/layout/IconLabelDescriptionList"/>
    <dgm:cxn modelId="{839AC53E-4733-6C41-A116-6DC386593204}" type="presParOf" srcId="{94F7D7AF-9F41-EC4D-AEC4-F611EC443DD0}" destId="{DCC2D9AD-E0B5-6947-8D02-4543A82639CD}"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134923-874C-43DD-9DAE-45525C68C848}"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D7F2FB7D-02A8-47C1-BD55-D0C1CFBCF787}">
      <dgm:prSet/>
      <dgm:spPr/>
      <dgm:t>
        <a:bodyPr/>
        <a:lstStyle/>
        <a:p>
          <a:r>
            <a:rPr lang="en-US" dirty="0"/>
            <a:t>EE misses those in energy poverty: you need money to participate</a:t>
          </a:r>
        </a:p>
      </dgm:t>
    </dgm:pt>
    <dgm:pt modelId="{BC3DDC6E-A6E6-4225-BFC1-E147B5B2F935}" type="parTrans" cxnId="{04CFA857-24E4-4BE4-A9C9-F586E7F064C8}">
      <dgm:prSet/>
      <dgm:spPr/>
      <dgm:t>
        <a:bodyPr/>
        <a:lstStyle/>
        <a:p>
          <a:endParaRPr lang="en-US"/>
        </a:p>
      </dgm:t>
    </dgm:pt>
    <dgm:pt modelId="{8DA1E459-C469-476B-987C-5F8D16DD793B}" type="sibTrans" cxnId="{04CFA857-24E4-4BE4-A9C9-F586E7F064C8}">
      <dgm:prSet/>
      <dgm:spPr/>
      <dgm:t>
        <a:bodyPr/>
        <a:lstStyle/>
        <a:p>
          <a:endParaRPr lang="en-US"/>
        </a:p>
      </dgm:t>
    </dgm:pt>
    <dgm:pt modelId="{D698465A-44EC-4DB2-B329-D39312DC6381}">
      <dgm:prSet/>
      <dgm:spPr/>
      <dgm:t>
        <a:bodyPr/>
        <a:lstStyle/>
        <a:p>
          <a:r>
            <a:rPr lang="en-US" dirty="0"/>
            <a:t>EE does not sufficiently curb absolute consumption</a:t>
          </a:r>
        </a:p>
      </dgm:t>
    </dgm:pt>
    <dgm:pt modelId="{15DC63F4-8D32-40A5-AC8B-1AA56FA0B30B}" type="parTrans" cxnId="{BCE6AC73-0787-4E01-9A5E-BD2ABAC0B08A}">
      <dgm:prSet/>
      <dgm:spPr/>
      <dgm:t>
        <a:bodyPr/>
        <a:lstStyle/>
        <a:p>
          <a:endParaRPr lang="en-US"/>
        </a:p>
      </dgm:t>
    </dgm:pt>
    <dgm:pt modelId="{7C17C729-7A72-468B-8DEA-0D3D61A53DE2}" type="sibTrans" cxnId="{BCE6AC73-0787-4E01-9A5E-BD2ABAC0B08A}">
      <dgm:prSet/>
      <dgm:spPr/>
      <dgm:t>
        <a:bodyPr/>
        <a:lstStyle/>
        <a:p>
          <a:endParaRPr lang="en-US"/>
        </a:p>
      </dgm:t>
    </dgm:pt>
    <dgm:pt modelId="{A88685A8-1352-4C9C-A957-E917B49EB578}">
      <dgm:prSet/>
      <dgm:spPr/>
      <dgm:t>
        <a:bodyPr/>
        <a:lstStyle/>
        <a:p>
          <a:r>
            <a:rPr lang="en-US" dirty="0"/>
            <a:t>EE for the rich is expensive, and does not curb energy use</a:t>
          </a:r>
        </a:p>
      </dgm:t>
    </dgm:pt>
    <dgm:pt modelId="{150834BD-E6F3-4529-948F-DCAAD8B24B2F}" type="parTrans" cxnId="{A5511201-FABB-4CD3-95C2-6CDD95CB19F6}">
      <dgm:prSet/>
      <dgm:spPr/>
      <dgm:t>
        <a:bodyPr/>
        <a:lstStyle/>
        <a:p>
          <a:endParaRPr lang="en-US"/>
        </a:p>
      </dgm:t>
    </dgm:pt>
    <dgm:pt modelId="{98164B40-B8C2-4F7F-918E-C8133F89BCB2}" type="sibTrans" cxnId="{A5511201-FABB-4CD3-95C2-6CDD95CB19F6}">
      <dgm:prSet/>
      <dgm:spPr/>
      <dgm:t>
        <a:bodyPr/>
        <a:lstStyle/>
        <a:p>
          <a:endParaRPr lang="en-US"/>
        </a:p>
      </dgm:t>
    </dgm:pt>
    <dgm:pt modelId="{08722050-5E5A-AA41-B7B1-14750470F95F}" type="pres">
      <dgm:prSet presAssocID="{55134923-874C-43DD-9DAE-45525C68C848}" presName="linear" presStyleCnt="0">
        <dgm:presLayoutVars>
          <dgm:animLvl val="lvl"/>
          <dgm:resizeHandles val="exact"/>
        </dgm:presLayoutVars>
      </dgm:prSet>
      <dgm:spPr/>
    </dgm:pt>
    <dgm:pt modelId="{C3E9EA14-DB90-5C4D-81D6-779D313CE4B0}" type="pres">
      <dgm:prSet presAssocID="{D7F2FB7D-02A8-47C1-BD55-D0C1CFBCF787}" presName="parentText" presStyleLbl="node1" presStyleIdx="0" presStyleCnt="3">
        <dgm:presLayoutVars>
          <dgm:chMax val="0"/>
          <dgm:bulletEnabled val="1"/>
        </dgm:presLayoutVars>
      </dgm:prSet>
      <dgm:spPr/>
    </dgm:pt>
    <dgm:pt modelId="{44C50D3A-5CC3-9444-965A-2903BECCA436}" type="pres">
      <dgm:prSet presAssocID="{8DA1E459-C469-476B-987C-5F8D16DD793B}" presName="spacer" presStyleCnt="0"/>
      <dgm:spPr/>
    </dgm:pt>
    <dgm:pt modelId="{E66DE3AE-16C1-8346-90C3-477BF9E1FF5A}" type="pres">
      <dgm:prSet presAssocID="{D698465A-44EC-4DB2-B329-D39312DC6381}" presName="parentText" presStyleLbl="node1" presStyleIdx="1" presStyleCnt="3">
        <dgm:presLayoutVars>
          <dgm:chMax val="0"/>
          <dgm:bulletEnabled val="1"/>
        </dgm:presLayoutVars>
      </dgm:prSet>
      <dgm:spPr/>
    </dgm:pt>
    <dgm:pt modelId="{0EAE1E34-F004-8B40-8205-030C67D58B49}" type="pres">
      <dgm:prSet presAssocID="{7C17C729-7A72-468B-8DEA-0D3D61A53DE2}" presName="spacer" presStyleCnt="0"/>
      <dgm:spPr/>
    </dgm:pt>
    <dgm:pt modelId="{8CFA8A25-815B-6340-A590-D364328AF2F8}" type="pres">
      <dgm:prSet presAssocID="{A88685A8-1352-4C9C-A957-E917B49EB578}" presName="parentText" presStyleLbl="node1" presStyleIdx="2" presStyleCnt="3">
        <dgm:presLayoutVars>
          <dgm:chMax val="0"/>
          <dgm:bulletEnabled val="1"/>
        </dgm:presLayoutVars>
      </dgm:prSet>
      <dgm:spPr/>
    </dgm:pt>
  </dgm:ptLst>
  <dgm:cxnLst>
    <dgm:cxn modelId="{A5511201-FABB-4CD3-95C2-6CDD95CB19F6}" srcId="{55134923-874C-43DD-9DAE-45525C68C848}" destId="{A88685A8-1352-4C9C-A957-E917B49EB578}" srcOrd="2" destOrd="0" parTransId="{150834BD-E6F3-4529-948F-DCAAD8B24B2F}" sibTransId="{98164B40-B8C2-4F7F-918E-C8133F89BCB2}"/>
    <dgm:cxn modelId="{783F0012-6B76-EC42-9BC5-E21C6D6C0362}" type="presOf" srcId="{D7F2FB7D-02A8-47C1-BD55-D0C1CFBCF787}" destId="{C3E9EA14-DB90-5C4D-81D6-779D313CE4B0}" srcOrd="0" destOrd="0" presId="urn:microsoft.com/office/officeart/2005/8/layout/vList2"/>
    <dgm:cxn modelId="{ED45CE1E-2259-074F-A3F9-B3AEFF8DA212}" type="presOf" srcId="{D698465A-44EC-4DB2-B329-D39312DC6381}" destId="{E66DE3AE-16C1-8346-90C3-477BF9E1FF5A}" srcOrd="0" destOrd="0" presId="urn:microsoft.com/office/officeart/2005/8/layout/vList2"/>
    <dgm:cxn modelId="{04CFA857-24E4-4BE4-A9C9-F586E7F064C8}" srcId="{55134923-874C-43DD-9DAE-45525C68C848}" destId="{D7F2FB7D-02A8-47C1-BD55-D0C1CFBCF787}" srcOrd="0" destOrd="0" parTransId="{BC3DDC6E-A6E6-4225-BFC1-E147B5B2F935}" sibTransId="{8DA1E459-C469-476B-987C-5F8D16DD793B}"/>
    <dgm:cxn modelId="{BCE6AC73-0787-4E01-9A5E-BD2ABAC0B08A}" srcId="{55134923-874C-43DD-9DAE-45525C68C848}" destId="{D698465A-44EC-4DB2-B329-D39312DC6381}" srcOrd="1" destOrd="0" parTransId="{15DC63F4-8D32-40A5-AC8B-1AA56FA0B30B}" sibTransId="{7C17C729-7A72-468B-8DEA-0D3D61A53DE2}"/>
    <dgm:cxn modelId="{9A860E86-5E6D-3C43-A5CC-0B836DFD73B6}" type="presOf" srcId="{55134923-874C-43DD-9DAE-45525C68C848}" destId="{08722050-5E5A-AA41-B7B1-14750470F95F}" srcOrd="0" destOrd="0" presId="urn:microsoft.com/office/officeart/2005/8/layout/vList2"/>
    <dgm:cxn modelId="{FC7D848C-01EE-CE44-94C7-4EEEF3C1E3AE}" type="presOf" srcId="{A88685A8-1352-4C9C-A957-E917B49EB578}" destId="{8CFA8A25-815B-6340-A590-D364328AF2F8}" srcOrd="0" destOrd="0" presId="urn:microsoft.com/office/officeart/2005/8/layout/vList2"/>
    <dgm:cxn modelId="{FFE78844-5DEE-F845-B684-ECE59760EC8A}" type="presParOf" srcId="{08722050-5E5A-AA41-B7B1-14750470F95F}" destId="{C3E9EA14-DB90-5C4D-81D6-779D313CE4B0}" srcOrd="0" destOrd="0" presId="urn:microsoft.com/office/officeart/2005/8/layout/vList2"/>
    <dgm:cxn modelId="{6079DAB3-9DDC-9E40-A1DA-CF33EE079D91}" type="presParOf" srcId="{08722050-5E5A-AA41-B7B1-14750470F95F}" destId="{44C50D3A-5CC3-9444-965A-2903BECCA436}" srcOrd="1" destOrd="0" presId="urn:microsoft.com/office/officeart/2005/8/layout/vList2"/>
    <dgm:cxn modelId="{378F50DF-54A3-A24D-B12D-1441C0D9B0C5}" type="presParOf" srcId="{08722050-5E5A-AA41-B7B1-14750470F95F}" destId="{E66DE3AE-16C1-8346-90C3-477BF9E1FF5A}" srcOrd="2" destOrd="0" presId="urn:microsoft.com/office/officeart/2005/8/layout/vList2"/>
    <dgm:cxn modelId="{40787551-E81F-F248-8C12-A3C15157AFFF}" type="presParOf" srcId="{08722050-5E5A-AA41-B7B1-14750470F95F}" destId="{0EAE1E34-F004-8B40-8205-030C67D58B49}" srcOrd="3" destOrd="0" presId="urn:microsoft.com/office/officeart/2005/8/layout/vList2"/>
    <dgm:cxn modelId="{DAEC3576-1CE7-204D-971D-EF11F3BFA176}" type="presParOf" srcId="{08722050-5E5A-AA41-B7B1-14750470F95F}" destId="{8CFA8A25-815B-6340-A590-D364328AF2F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1AAD4E-7F96-4182-BFF5-A2085F8C0A6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A10A0397-BC7D-4293-93F2-92C2581A3ECA}">
      <dgm:prSet/>
      <dgm:spPr/>
      <dgm:t>
        <a:bodyPr/>
        <a:lstStyle/>
        <a:p>
          <a:r>
            <a:rPr lang="en-US"/>
            <a:t>NYC – banning combustion in buildings</a:t>
          </a:r>
        </a:p>
      </dgm:t>
    </dgm:pt>
    <dgm:pt modelId="{9916D450-C0D4-4311-8B01-0937D69FB354}" type="parTrans" cxnId="{BEE03B0C-9FF3-4051-9A60-F4E67BFEE7AF}">
      <dgm:prSet/>
      <dgm:spPr/>
      <dgm:t>
        <a:bodyPr/>
        <a:lstStyle/>
        <a:p>
          <a:endParaRPr lang="en-US"/>
        </a:p>
      </dgm:t>
    </dgm:pt>
    <dgm:pt modelId="{9028E638-7DEF-49DA-A720-357BF06E6E2E}" type="sibTrans" cxnId="{BEE03B0C-9FF3-4051-9A60-F4E67BFEE7AF}">
      <dgm:prSet/>
      <dgm:spPr/>
      <dgm:t>
        <a:bodyPr/>
        <a:lstStyle/>
        <a:p>
          <a:endParaRPr lang="en-US"/>
        </a:p>
      </dgm:t>
    </dgm:pt>
    <dgm:pt modelId="{034853FA-3B22-4B6A-B58B-4E5BEBE38FAF}">
      <dgm:prSet/>
      <dgm:spPr/>
      <dgm:t>
        <a:bodyPr/>
        <a:lstStyle/>
        <a:p>
          <a:r>
            <a:rPr lang="en-US" dirty="0"/>
            <a:t>Cities in CA. banning natural gas</a:t>
          </a:r>
        </a:p>
      </dgm:t>
    </dgm:pt>
    <dgm:pt modelId="{16A17CA7-DFF4-40CA-9954-C164AE7464B0}" type="parTrans" cxnId="{428A3438-AEF0-4625-B7CF-E215A87DBB51}">
      <dgm:prSet/>
      <dgm:spPr/>
      <dgm:t>
        <a:bodyPr/>
        <a:lstStyle/>
        <a:p>
          <a:endParaRPr lang="en-US"/>
        </a:p>
      </dgm:t>
    </dgm:pt>
    <dgm:pt modelId="{DE46109B-0C84-4D58-BC5D-14F369F46650}" type="sibTrans" cxnId="{428A3438-AEF0-4625-B7CF-E215A87DBB51}">
      <dgm:prSet/>
      <dgm:spPr/>
      <dgm:t>
        <a:bodyPr/>
        <a:lstStyle/>
        <a:p>
          <a:endParaRPr lang="en-US"/>
        </a:p>
      </dgm:t>
    </dgm:pt>
    <dgm:pt modelId="{048D9F44-0F39-4523-89BE-12B90009FEB6}">
      <dgm:prSet/>
      <dgm:spPr/>
      <dgm:t>
        <a:bodyPr/>
        <a:lstStyle/>
        <a:p>
          <a:r>
            <a:rPr lang="en-US"/>
            <a:t>But electrifying natural gas will require significant changes</a:t>
          </a:r>
        </a:p>
      </dgm:t>
    </dgm:pt>
    <dgm:pt modelId="{73FE90AC-6079-4BFF-BE21-E26994A5A64C}" type="parTrans" cxnId="{82A34121-AA1E-4C6D-8121-2FEBBDF84FED}">
      <dgm:prSet/>
      <dgm:spPr/>
      <dgm:t>
        <a:bodyPr/>
        <a:lstStyle/>
        <a:p>
          <a:endParaRPr lang="en-US"/>
        </a:p>
      </dgm:t>
    </dgm:pt>
    <dgm:pt modelId="{11F40A6B-EA66-43E7-B8F8-D2C0CDCC895D}" type="sibTrans" cxnId="{82A34121-AA1E-4C6D-8121-2FEBBDF84FED}">
      <dgm:prSet/>
      <dgm:spPr/>
      <dgm:t>
        <a:bodyPr/>
        <a:lstStyle/>
        <a:p>
          <a:endParaRPr lang="en-US"/>
        </a:p>
      </dgm:t>
    </dgm:pt>
    <dgm:pt modelId="{A822FB17-450F-49BD-8F28-1AA88F467E83}">
      <dgm:prSet/>
      <dgm:spPr/>
      <dgm:t>
        <a:bodyPr/>
        <a:lstStyle/>
        <a:p>
          <a:r>
            <a:rPr lang="en-US"/>
            <a:t>Electricity panel upgrades</a:t>
          </a:r>
        </a:p>
      </dgm:t>
    </dgm:pt>
    <dgm:pt modelId="{54FCFFBA-63CB-4A4E-81BC-E4DAFD25713A}" type="parTrans" cxnId="{0D1CDEF6-05DA-4CD3-9C18-22459B271434}">
      <dgm:prSet/>
      <dgm:spPr/>
      <dgm:t>
        <a:bodyPr/>
        <a:lstStyle/>
        <a:p>
          <a:endParaRPr lang="en-US"/>
        </a:p>
      </dgm:t>
    </dgm:pt>
    <dgm:pt modelId="{56A24E1C-5D04-4063-8EDF-641506C301D8}" type="sibTrans" cxnId="{0D1CDEF6-05DA-4CD3-9C18-22459B271434}">
      <dgm:prSet/>
      <dgm:spPr/>
      <dgm:t>
        <a:bodyPr/>
        <a:lstStyle/>
        <a:p>
          <a:endParaRPr lang="en-US"/>
        </a:p>
      </dgm:t>
    </dgm:pt>
    <dgm:pt modelId="{EE73B267-AFB3-4505-A640-27C9B7DFC441}">
      <dgm:prSet/>
      <dgm:spPr/>
      <dgm:t>
        <a:bodyPr/>
        <a:lstStyle/>
        <a:p>
          <a:r>
            <a:rPr lang="en-US"/>
            <a:t>Running new wiring and plugs</a:t>
          </a:r>
        </a:p>
      </dgm:t>
    </dgm:pt>
    <dgm:pt modelId="{AFDEF142-7656-40F0-9D9A-853FA066C3F0}" type="parTrans" cxnId="{ACA180A6-2EA8-44DC-922D-494DDA85F87E}">
      <dgm:prSet/>
      <dgm:spPr/>
      <dgm:t>
        <a:bodyPr/>
        <a:lstStyle/>
        <a:p>
          <a:endParaRPr lang="en-US"/>
        </a:p>
      </dgm:t>
    </dgm:pt>
    <dgm:pt modelId="{64F513B7-1C61-4778-A71F-253E83542626}" type="sibTrans" cxnId="{ACA180A6-2EA8-44DC-922D-494DDA85F87E}">
      <dgm:prSet/>
      <dgm:spPr/>
      <dgm:t>
        <a:bodyPr/>
        <a:lstStyle/>
        <a:p>
          <a:endParaRPr lang="en-US"/>
        </a:p>
      </dgm:t>
    </dgm:pt>
    <dgm:pt modelId="{DB644E39-CFB9-468C-8612-8DF42F83A340}">
      <dgm:prSet/>
      <dgm:spPr/>
      <dgm:t>
        <a:bodyPr/>
        <a:lstStyle/>
        <a:p>
          <a:r>
            <a:rPr lang="en-US"/>
            <a:t>Changing out space and hot water heating</a:t>
          </a:r>
        </a:p>
      </dgm:t>
    </dgm:pt>
    <dgm:pt modelId="{6EAE10EC-1363-487F-B2DC-5ED7F08DC4DA}" type="parTrans" cxnId="{7E1C8F9E-AFDB-4132-8566-F6910BE8E4E2}">
      <dgm:prSet/>
      <dgm:spPr/>
      <dgm:t>
        <a:bodyPr/>
        <a:lstStyle/>
        <a:p>
          <a:endParaRPr lang="en-US"/>
        </a:p>
      </dgm:t>
    </dgm:pt>
    <dgm:pt modelId="{5ADE7F93-E01A-43B6-957F-E8D8366F81F8}" type="sibTrans" cxnId="{7E1C8F9E-AFDB-4132-8566-F6910BE8E4E2}">
      <dgm:prSet/>
      <dgm:spPr/>
      <dgm:t>
        <a:bodyPr/>
        <a:lstStyle/>
        <a:p>
          <a:endParaRPr lang="en-US"/>
        </a:p>
      </dgm:t>
    </dgm:pt>
    <dgm:pt modelId="{FA43F7D7-A0C6-4CD6-BFD2-866E280FD4FF}">
      <dgm:prSet/>
      <dgm:spPr/>
      <dgm:t>
        <a:bodyPr/>
        <a:lstStyle/>
        <a:p>
          <a:r>
            <a:rPr lang="en-US"/>
            <a:t>Changing out cooking ranges</a:t>
          </a:r>
        </a:p>
      </dgm:t>
    </dgm:pt>
    <dgm:pt modelId="{FB413547-5768-45BF-9C83-15A052B5D37C}" type="parTrans" cxnId="{3CAF3402-9873-4A9B-B067-874E2565D901}">
      <dgm:prSet/>
      <dgm:spPr/>
      <dgm:t>
        <a:bodyPr/>
        <a:lstStyle/>
        <a:p>
          <a:endParaRPr lang="en-US"/>
        </a:p>
      </dgm:t>
    </dgm:pt>
    <dgm:pt modelId="{DB8BAD3F-F290-47A3-B988-AEDF1CF1BEF2}" type="sibTrans" cxnId="{3CAF3402-9873-4A9B-B067-874E2565D901}">
      <dgm:prSet/>
      <dgm:spPr/>
      <dgm:t>
        <a:bodyPr/>
        <a:lstStyle/>
        <a:p>
          <a:endParaRPr lang="en-US"/>
        </a:p>
      </dgm:t>
    </dgm:pt>
    <dgm:pt modelId="{86C2DE3E-E280-2845-853B-0917A000B977}" type="pres">
      <dgm:prSet presAssocID="{521AAD4E-7F96-4182-BFF5-A2085F8C0A60}" presName="linear" presStyleCnt="0">
        <dgm:presLayoutVars>
          <dgm:animLvl val="lvl"/>
          <dgm:resizeHandles val="exact"/>
        </dgm:presLayoutVars>
      </dgm:prSet>
      <dgm:spPr/>
    </dgm:pt>
    <dgm:pt modelId="{01F5A24F-3AEF-BE4F-8E51-8D1AD982D02B}" type="pres">
      <dgm:prSet presAssocID="{A10A0397-BC7D-4293-93F2-92C2581A3ECA}" presName="parentText" presStyleLbl="node1" presStyleIdx="0" presStyleCnt="3">
        <dgm:presLayoutVars>
          <dgm:chMax val="0"/>
          <dgm:bulletEnabled val="1"/>
        </dgm:presLayoutVars>
      </dgm:prSet>
      <dgm:spPr/>
    </dgm:pt>
    <dgm:pt modelId="{048C032D-08E0-004A-829F-85FFAD725B61}" type="pres">
      <dgm:prSet presAssocID="{9028E638-7DEF-49DA-A720-357BF06E6E2E}" presName="spacer" presStyleCnt="0"/>
      <dgm:spPr/>
    </dgm:pt>
    <dgm:pt modelId="{27C07C4E-869F-9945-BD53-BD87B79BBAAD}" type="pres">
      <dgm:prSet presAssocID="{034853FA-3B22-4B6A-B58B-4E5BEBE38FAF}" presName="parentText" presStyleLbl="node1" presStyleIdx="1" presStyleCnt="3">
        <dgm:presLayoutVars>
          <dgm:chMax val="0"/>
          <dgm:bulletEnabled val="1"/>
        </dgm:presLayoutVars>
      </dgm:prSet>
      <dgm:spPr/>
    </dgm:pt>
    <dgm:pt modelId="{83294C6B-CFEC-8B4D-9EDC-D348D86639F5}" type="pres">
      <dgm:prSet presAssocID="{DE46109B-0C84-4D58-BC5D-14F369F46650}" presName="spacer" presStyleCnt="0"/>
      <dgm:spPr/>
    </dgm:pt>
    <dgm:pt modelId="{21A52903-397C-B141-A67E-327B6155D780}" type="pres">
      <dgm:prSet presAssocID="{048D9F44-0F39-4523-89BE-12B90009FEB6}" presName="parentText" presStyleLbl="node1" presStyleIdx="2" presStyleCnt="3">
        <dgm:presLayoutVars>
          <dgm:chMax val="0"/>
          <dgm:bulletEnabled val="1"/>
        </dgm:presLayoutVars>
      </dgm:prSet>
      <dgm:spPr/>
    </dgm:pt>
    <dgm:pt modelId="{F2E8920B-B6D2-464B-8D20-6A8361ABE06C}" type="pres">
      <dgm:prSet presAssocID="{048D9F44-0F39-4523-89BE-12B90009FEB6}" presName="childText" presStyleLbl="revTx" presStyleIdx="0" presStyleCnt="1">
        <dgm:presLayoutVars>
          <dgm:bulletEnabled val="1"/>
        </dgm:presLayoutVars>
      </dgm:prSet>
      <dgm:spPr/>
    </dgm:pt>
  </dgm:ptLst>
  <dgm:cxnLst>
    <dgm:cxn modelId="{3CAF3402-9873-4A9B-B067-874E2565D901}" srcId="{048D9F44-0F39-4523-89BE-12B90009FEB6}" destId="{FA43F7D7-A0C6-4CD6-BFD2-866E280FD4FF}" srcOrd="3" destOrd="0" parTransId="{FB413547-5768-45BF-9C83-15A052B5D37C}" sibTransId="{DB8BAD3F-F290-47A3-B988-AEDF1CF1BEF2}"/>
    <dgm:cxn modelId="{B111DA05-0196-9341-AB93-3A2425809621}" type="presOf" srcId="{EE73B267-AFB3-4505-A640-27C9B7DFC441}" destId="{F2E8920B-B6D2-464B-8D20-6A8361ABE06C}" srcOrd="0" destOrd="1" presId="urn:microsoft.com/office/officeart/2005/8/layout/vList2"/>
    <dgm:cxn modelId="{BEE03B0C-9FF3-4051-9A60-F4E67BFEE7AF}" srcId="{521AAD4E-7F96-4182-BFF5-A2085F8C0A60}" destId="{A10A0397-BC7D-4293-93F2-92C2581A3ECA}" srcOrd="0" destOrd="0" parTransId="{9916D450-C0D4-4311-8B01-0937D69FB354}" sibTransId="{9028E638-7DEF-49DA-A720-357BF06E6E2E}"/>
    <dgm:cxn modelId="{82A34121-AA1E-4C6D-8121-2FEBBDF84FED}" srcId="{521AAD4E-7F96-4182-BFF5-A2085F8C0A60}" destId="{048D9F44-0F39-4523-89BE-12B90009FEB6}" srcOrd="2" destOrd="0" parTransId="{73FE90AC-6079-4BFF-BE21-E26994A5A64C}" sibTransId="{11F40A6B-EA66-43E7-B8F8-D2C0CDCC895D}"/>
    <dgm:cxn modelId="{428A3438-AEF0-4625-B7CF-E215A87DBB51}" srcId="{521AAD4E-7F96-4182-BFF5-A2085F8C0A60}" destId="{034853FA-3B22-4B6A-B58B-4E5BEBE38FAF}" srcOrd="1" destOrd="0" parTransId="{16A17CA7-DFF4-40CA-9954-C164AE7464B0}" sibTransId="{DE46109B-0C84-4D58-BC5D-14F369F46650}"/>
    <dgm:cxn modelId="{C4C33B4C-4D3C-764C-B1EF-F18ACC49A77D}" type="presOf" srcId="{A10A0397-BC7D-4293-93F2-92C2581A3ECA}" destId="{01F5A24F-3AEF-BE4F-8E51-8D1AD982D02B}" srcOrd="0" destOrd="0" presId="urn:microsoft.com/office/officeart/2005/8/layout/vList2"/>
    <dgm:cxn modelId="{8F84CA8E-8A5C-7240-A7A1-DD90B04C4633}" type="presOf" srcId="{FA43F7D7-A0C6-4CD6-BFD2-866E280FD4FF}" destId="{F2E8920B-B6D2-464B-8D20-6A8361ABE06C}" srcOrd="0" destOrd="3" presId="urn:microsoft.com/office/officeart/2005/8/layout/vList2"/>
    <dgm:cxn modelId="{E6AD2392-E292-0146-867B-E60258AF8869}" type="presOf" srcId="{521AAD4E-7F96-4182-BFF5-A2085F8C0A60}" destId="{86C2DE3E-E280-2845-853B-0917A000B977}" srcOrd="0" destOrd="0" presId="urn:microsoft.com/office/officeart/2005/8/layout/vList2"/>
    <dgm:cxn modelId="{7E1C8F9E-AFDB-4132-8566-F6910BE8E4E2}" srcId="{048D9F44-0F39-4523-89BE-12B90009FEB6}" destId="{DB644E39-CFB9-468C-8612-8DF42F83A340}" srcOrd="2" destOrd="0" parTransId="{6EAE10EC-1363-487F-B2DC-5ED7F08DC4DA}" sibTransId="{5ADE7F93-E01A-43B6-957F-E8D8366F81F8}"/>
    <dgm:cxn modelId="{DD53F1A4-5C82-D146-901B-1A93E02A722A}" type="presOf" srcId="{DB644E39-CFB9-468C-8612-8DF42F83A340}" destId="{F2E8920B-B6D2-464B-8D20-6A8361ABE06C}" srcOrd="0" destOrd="2" presId="urn:microsoft.com/office/officeart/2005/8/layout/vList2"/>
    <dgm:cxn modelId="{ACA180A6-2EA8-44DC-922D-494DDA85F87E}" srcId="{048D9F44-0F39-4523-89BE-12B90009FEB6}" destId="{EE73B267-AFB3-4505-A640-27C9B7DFC441}" srcOrd="1" destOrd="0" parTransId="{AFDEF142-7656-40F0-9D9A-853FA066C3F0}" sibTransId="{64F513B7-1C61-4778-A71F-253E83542626}"/>
    <dgm:cxn modelId="{63FBC1CC-2309-B148-BB4E-E61A8D9FD51E}" type="presOf" srcId="{034853FA-3B22-4B6A-B58B-4E5BEBE38FAF}" destId="{27C07C4E-869F-9945-BD53-BD87B79BBAAD}" srcOrd="0" destOrd="0" presId="urn:microsoft.com/office/officeart/2005/8/layout/vList2"/>
    <dgm:cxn modelId="{23B30FF5-4000-314F-BC22-DCC5497BE765}" type="presOf" srcId="{048D9F44-0F39-4523-89BE-12B90009FEB6}" destId="{21A52903-397C-B141-A67E-327B6155D780}" srcOrd="0" destOrd="0" presId="urn:microsoft.com/office/officeart/2005/8/layout/vList2"/>
    <dgm:cxn modelId="{0D1CDEF6-05DA-4CD3-9C18-22459B271434}" srcId="{048D9F44-0F39-4523-89BE-12B90009FEB6}" destId="{A822FB17-450F-49BD-8F28-1AA88F467E83}" srcOrd="0" destOrd="0" parTransId="{54FCFFBA-63CB-4A4E-81BC-E4DAFD25713A}" sibTransId="{56A24E1C-5D04-4063-8EDF-641506C301D8}"/>
    <dgm:cxn modelId="{A1A486F7-D85C-224E-A95E-D8AD96DA9370}" type="presOf" srcId="{A822FB17-450F-49BD-8F28-1AA88F467E83}" destId="{F2E8920B-B6D2-464B-8D20-6A8361ABE06C}" srcOrd="0" destOrd="0" presId="urn:microsoft.com/office/officeart/2005/8/layout/vList2"/>
    <dgm:cxn modelId="{60636E7D-26AC-FE43-B183-26A6EAD0F9D1}" type="presParOf" srcId="{86C2DE3E-E280-2845-853B-0917A000B977}" destId="{01F5A24F-3AEF-BE4F-8E51-8D1AD982D02B}" srcOrd="0" destOrd="0" presId="urn:microsoft.com/office/officeart/2005/8/layout/vList2"/>
    <dgm:cxn modelId="{82B137DA-DF05-3247-BB8F-24EDA91308B6}" type="presParOf" srcId="{86C2DE3E-E280-2845-853B-0917A000B977}" destId="{048C032D-08E0-004A-829F-85FFAD725B61}" srcOrd="1" destOrd="0" presId="urn:microsoft.com/office/officeart/2005/8/layout/vList2"/>
    <dgm:cxn modelId="{C3E09C11-E0F9-BF45-B13A-5B34F1AD27A0}" type="presParOf" srcId="{86C2DE3E-E280-2845-853B-0917A000B977}" destId="{27C07C4E-869F-9945-BD53-BD87B79BBAAD}" srcOrd="2" destOrd="0" presId="urn:microsoft.com/office/officeart/2005/8/layout/vList2"/>
    <dgm:cxn modelId="{A2897CAD-2DE2-F742-BED9-2218407E66F1}" type="presParOf" srcId="{86C2DE3E-E280-2845-853B-0917A000B977}" destId="{83294C6B-CFEC-8B4D-9EDC-D348D86639F5}" srcOrd="3" destOrd="0" presId="urn:microsoft.com/office/officeart/2005/8/layout/vList2"/>
    <dgm:cxn modelId="{01692976-1B82-0D4A-A45C-862EF9C3CEFA}" type="presParOf" srcId="{86C2DE3E-E280-2845-853B-0917A000B977}" destId="{21A52903-397C-B141-A67E-327B6155D780}" srcOrd="4" destOrd="0" presId="urn:microsoft.com/office/officeart/2005/8/layout/vList2"/>
    <dgm:cxn modelId="{BCF296B3-F951-5949-9636-320709874A6A}" type="presParOf" srcId="{86C2DE3E-E280-2845-853B-0917A000B977}" destId="{F2E8920B-B6D2-464B-8D20-6A8361ABE06C}"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CE4308-2EED-48F2-9A36-E0A7797FE525}" type="doc">
      <dgm:prSet loTypeId="urn:microsoft.com/office/officeart/2018/5/layout/IconCircleLabelList" loCatId="icon" qsTypeId="urn:microsoft.com/office/officeart/2005/8/quickstyle/simple1" qsCatId="simple" csTypeId="urn:microsoft.com/office/officeart/2018/5/colors/Iconchunking_coloredtext_accent0_3" csCatId="mainScheme" phldr="1"/>
      <dgm:spPr/>
      <dgm:t>
        <a:bodyPr/>
        <a:lstStyle/>
        <a:p>
          <a:endParaRPr lang="en-US"/>
        </a:p>
      </dgm:t>
    </dgm:pt>
    <dgm:pt modelId="{A35D79A3-F512-49C6-AE31-79215205C00B}">
      <dgm:prSet/>
      <dgm:spPr/>
      <dgm:t>
        <a:bodyPr/>
        <a:lstStyle/>
        <a:p>
          <a:pPr>
            <a:defRPr cap="all"/>
          </a:pPr>
          <a:r>
            <a:rPr lang="en-US"/>
            <a:t>New buildings are one thing, retrofitting is another</a:t>
          </a:r>
        </a:p>
      </dgm:t>
    </dgm:pt>
    <dgm:pt modelId="{D31DE5DB-3543-40CE-82E7-60AC99ADD433}" type="parTrans" cxnId="{9C4DAF98-7FF7-42F3-987B-3EE561704041}">
      <dgm:prSet/>
      <dgm:spPr/>
      <dgm:t>
        <a:bodyPr/>
        <a:lstStyle/>
        <a:p>
          <a:endParaRPr lang="en-US"/>
        </a:p>
      </dgm:t>
    </dgm:pt>
    <dgm:pt modelId="{703E0CBF-790E-4838-AA43-F1F099A979AF}" type="sibTrans" cxnId="{9C4DAF98-7FF7-42F3-987B-3EE561704041}">
      <dgm:prSet/>
      <dgm:spPr/>
      <dgm:t>
        <a:bodyPr/>
        <a:lstStyle/>
        <a:p>
          <a:endParaRPr lang="en-US"/>
        </a:p>
      </dgm:t>
    </dgm:pt>
    <dgm:pt modelId="{A96408FF-9D77-4D64-BEA9-1FAA4C327069}">
      <dgm:prSet/>
      <dgm:spPr/>
      <dgm:t>
        <a:bodyPr/>
        <a:lstStyle/>
        <a:p>
          <a:pPr>
            <a:defRPr cap="all"/>
          </a:pPr>
          <a:r>
            <a:rPr lang="en-US"/>
            <a:t>In Los Angeles, for example over half the population rents</a:t>
          </a:r>
        </a:p>
      </dgm:t>
    </dgm:pt>
    <dgm:pt modelId="{25A7BEAF-F653-4437-8001-2F6D29B1E8BF}" type="parTrans" cxnId="{5EF6C95F-A8A8-439B-A55D-B021131C8AD0}">
      <dgm:prSet/>
      <dgm:spPr/>
      <dgm:t>
        <a:bodyPr/>
        <a:lstStyle/>
        <a:p>
          <a:endParaRPr lang="en-US"/>
        </a:p>
      </dgm:t>
    </dgm:pt>
    <dgm:pt modelId="{F9966E42-9052-4EC6-B91F-5F8B83DE806D}" type="sibTrans" cxnId="{5EF6C95F-A8A8-439B-A55D-B021131C8AD0}">
      <dgm:prSet/>
      <dgm:spPr/>
      <dgm:t>
        <a:bodyPr/>
        <a:lstStyle/>
        <a:p>
          <a:endParaRPr lang="en-US"/>
        </a:p>
      </dgm:t>
    </dgm:pt>
    <dgm:pt modelId="{DB1EB636-BB95-40A7-8885-237528B95112}" type="pres">
      <dgm:prSet presAssocID="{E1CE4308-2EED-48F2-9A36-E0A7797FE525}" presName="root" presStyleCnt="0">
        <dgm:presLayoutVars>
          <dgm:dir/>
          <dgm:resizeHandles val="exact"/>
        </dgm:presLayoutVars>
      </dgm:prSet>
      <dgm:spPr/>
    </dgm:pt>
    <dgm:pt modelId="{C3CB3C53-7B27-4652-A270-ADF0F5027028}" type="pres">
      <dgm:prSet presAssocID="{A35D79A3-F512-49C6-AE31-79215205C00B}" presName="compNode" presStyleCnt="0"/>
      <dgm:spPr/>
    </dgm:pt>
    <dgm:pt modelId="{E599725C-7804-48AF-8311-F02BB7585FC4}" type="pres">
      <dgm:prSet presAssocID="{A35D79A3-F512-49C6-AE31-79215205C00B}" presName="iconBgRect" presStyleLbl="bgShp" presStyleIdx="0" presStyleCnt="2"/>
      <dgm:spPr/>
    </dgm:pt>
    <dgm:pt modelId="{58237747-3E21-4694-AA6C-FD578AA72A50}" type="pres">
      <dgm:prSet presAssocID="{A35D79A3-F512-49C6-AE31-79215205C00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ity"/>
        </a:ext>
      </dgm:extLst>
    </dgm:pt>
    <dgm:pt modelId="{69E68B98-0C74-4A7C-B2EF-A13610049885}" type="pres">
      <dgm:prSet presAssocID="{A35D79A3-F512-49C6-AE31-79215205C00B}" presName="spaceRect" presStyleCnt="0"/>
      <dgm:spPr/>
    </dgm:pt>
    <dgm:pt modelId="{7C1B4241-C96F-4F98-9269-55CE8E8F3531}" type="pres">
      <dgm:prSet presAssocID="{A35D79A3-F512-49C6-AE31-79215205C00B}" presName="textRect" presStyleLbl="revTx" presStyleIdx="0" presStyleCnt="2">
        <dgm:presLayoutVars>
          <dgm:chMax val="1"/>
          <dgm:chPref val="1"/>
        </dgm:presLayoutVars>
      </dgm:prSet>
      <dgm:spPr/>
    </dgm:pt>
    <dgm:pt modelId="{B452B4C0-F12F-4A91-9D53-137A4CCEF87C}" type="pres">
      <dgm:prSet presAssocID="{703E0CBF-790E-4838-AA43-F1F099A979AF}" presName="sibTrans" presStyleCnt="0"/>
      <dgm:spPr/>
    </dgm:pt>
    <dgm:pt modelId="{F9FE22DE-5D4F-475C-8A7D-EFDD0148C5B4}" type="pres">
      <dgm:prSet presAssocID="{A96408FF-9D77-4D64-BEA9-1FAA4C327069}" presName="compNode" presStyleCnt="0"/>
      <dgm:spPr/>
    </dgm:pt>
    <dgm:pt modelId="{ED5C16CA-B693-4D18-AA15-F61C7B48652A}" type="pres">
      <dgm:prSet presAssocID="{A96408FF-9D77-4D64-BEA9-1FAA4C327069}" presName="iconBgRect" presStyleLbl="bgShp" presStyleIdx="1" presStyleCnt="2"/>
      <dgm:spPr/>
    </dgm:pt>
    <dgm:pt modelId="{DFF0D101-808C-4863-909A-166EFECAD348}" type="pres">
      <dgm:prSet presAssocID="{A96408FF-9D77-4D64-BEA9-1FAA4C32706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apanese Dolls"/>
        </a:ext>
      </dgm:extLst>
    </dgm:pt>
    <dgm:pt modelId="{7E355F00-BE88-4964-AACD-D5CD41F6EDE0}" type="pres">
      <dgm:prSet presAssocID="{A96408FF-9D77-4D64-BEA9-1FAA4C327069}" presName="spaceRect" presStyleCnt="0"/>
      <dgm:spPr/>
    </dgm:pt>
    <dgm:pt modelId="{9B8CE232-B9D7-4636-91D4-2AE3552047ED}" type="pres">
      <dgm:prSet presAssocID="{A96408FF-9D77-4D64-BEA9-1FAA4C327069}" presName="textRect" presStyleLbl="revTx" presStyleIdx="1" presStyleCnt="2">
        <dgm:presLayoutVars>
          <dgm:chMax val="1"/>
          <dgm:chPref val="1"/>
        </dgm:presLayoutVars>
      </dgm:prSet>
      <dgm:spPr/>
    </dgm:pt>
  </dgm:ptLst>
  <dgm:cxnLst>
    <dgm:cxn modelId="{731F0F27-7D16-4B73-A796-4401DA8ED09E}" type="presOf" srcId="{A35D79A3-F512-49C6-AE31-79215205C00B}" destId="{7C1B4241-C96F-4F98-9269-55CE8E8F3531}" srcOrd="0" destOrd="0" presId="urn:microsoft.com/office/officeart/2018/5/layout/IconCircleLabelList"/>
    <dgm:cxn modelId="{5EF6C95F-A8A8-439B-A55D-B021131C8AD0}" srcId="{E1CE4308-2EED-48F2-9A36-E0A7797FE525}" destId="{A96408FF-9D77-4D64-BEA9-1FAA4C327069}" srcOrd="1" destOrd="0" parTransId="{25A7BEAF-F653-4437-8001-2F6D29B1E8BF}" sibTransId="{F9966E42-9052-4EC6-B91F-5F8B83DE806D}"/>
    <dgm:cxn modelId="{57172B8D-0A18-46E6-8699-5EC444E17A26}" type="presOf" srcId="{A96408FF-9D77-4D64-BEA9-1FAA4C327069}" destId="{9B8CE232-B9D7-4636-91D4-2AE3552047ED}" srcOrd="0" destOrd="0" presId="urn:microsoft.com/office/officeart/2018/5/layout/IconCircleLabelList"/>
    <dgm:cxn modelId="{9C4DAF98-7FF7-42F3-987B-3EE561704041}" srcId="{E1CE4308-2EED-48F2-9A36-E0A7797FE525}" destId="{A35D79A3-F512-49C6-AE31-79215205C00B}" srcOrd="0" destOrd="0" parTransId="{D31DE5DB-3543-40CE-82E7-60AC99ADD433}" sibTransId="{703E0CBF-790E-4838-AA43-F1F099A979AF}"/>
    <dgm:cxn modelId="{C96979D7-695E-43E9-BB69-31010A1FB0DF}" type="presOf" srcId="{E1CE4308-2EED-48F2-9A36-E0A7797FE525}" destId="{DB1EB636-BB95-40A7-8885-237528B95112}" srcOrd="0" destOrd="0" presId="urn:microsoft.com/office/officeart/2018/5/layout/IconCircleLabelList"/>
    <dgm:cxn modelId="{EAA18F3F-C7B9-496B-B68A-606115E35E8F}" type="presParOf" srcId="{DB1EB636-BB95-40A7-8885-237528B95112}" destId="{C3CB3C53-7B27-4652-A270-ADF0F5027028}" srcOrd="0" destOrd="0" presId="urn:microsoft.com/office/officeart/2018/5/layout/IconCircleLabelList"/>
    <dgm:cxn modelId="{4D540C89-39B7-4E9B-99AB-3A9A6838C55D}" type="presParOf" srcId="{C3CB3C53-7B27-4652-A270-ADF0F5027028}" destId="{E599725C-7804-48AF-8311-F02BB7585FC4}" srcOrd="0" destOrd="0" presId="urn:microsoft.com/office/officeart/2018/5/layout/IconCircleLabelList"/>
    <dgm:cxn modelId="{527FF6BA-8E9F-485E-8816-8CCB89001495}" type="presParOf" srcId="{C3CB3C53-7B27-4652-A270-ADF0F5027028}" destId="{58237747-3E21-4694-AA6C-FD578AA72A50}" srcOrd="1" destOrd="0" presId="urn:microsoft.com/office/officeart/2018/5/layout/IconCircleLabelList"/>
    <dgm:cxn modelId="{863B7309-071B-4B83-9912-4CBB66045FFA}" type="presParOf" srcId="{C3CB3C53-7B27-4652-A270-ADF0F5027028}" destId="{69E68B98-0C74-4A7C-B2EF-A13610049885}" srcOrd="2" destOrd="0" presId="urn:microsoft.com/office/officeart/2018/5/layout/IconCircleLabelList"/>
    <dgm:cxn modelId="{699B33B3-2D08-4558-8893-A85E6098F684}" type="presParOf" srcId="{C3CB3C53-7B27-4652-A270-ADF0F5027028}" destId="{7C1B4241-C96F-4F98-9269-55CE8E8F3531}" srcOrd="3" destOrd="0" presId="urn:microsoft.com/office/officeart/2018/5/layout/IconCircleLabelList"/>
    <dgm:cxn modelId="{AB1CD2E4-EFE0-4F9C-A736-2534221BCD49}" type="presParOf" srcId="{DB1EB636-BB95-40A7-8885-237528B95112}" destId="{B452B4C0-F12F-4A91-9D53-137A4CCEF87C}" srcOrd="1" destOrd="0" presId="urn:microsoft.com/office/officeart/2018/5/layout/IconCircleLabelList"/>
    <dgm:cxn modelId="{3821DD07-2776-4D5B-A6C7-9881C0785EA9}" type="presParOf" srcId="{DB1EB636-BB95-40A7-8885-237528B95112}" destId="{F9FE22DE-5D4F-475C-8A7D-EFDD0148C5B4}" srcOrd="2" destOrd="0" presId="urn:microsoft.com/office/officeart/2018/5/layout/IconCircleLabelList"/>
    <dgm:cxn modelId="{25DB7D09-5B26-4E1F-9413-5489C51E794E}" type="presParOf" srcId="{F9FE22DE-5D4F-475C-8A7D-EFDD0148C5B4}" destId="{ED5C16CA-B693-4D18-AA15-F61C7B48652A}" srcOrd="0" destOrd="0" presId="urn:microsoft.com/office/officeart/2018/5/layout/IconCircleLabelList"/>
    <dgm:cxn modelId="{522BBD97-D01F-4273-81F4-5FEF959A1BE2}" type="presParOf" srcId="{F9FE22DE-5D4F-475C-8A7D-EFDD0148C5B4}" destId="{DFF0D101-808C-4863-909A-166EFECAD348}" srcOrd="1" destOrd="0" presId="urn:microsoft.com/office/officeart/2018/5/layout/IconCircleLabelList"/>
    <dgm:cxn modelId="{AC337E31-AA22-4D3F-820B-47B406EFF6AC}" type="presParOf" srcId="{F9FE22DE-5D4F-475C-8A7D-EFDD0148C5B4}" destId="{7E355F00-BE88-4964-AACD-D5CD41F6EDE0}" srcOrd="2" destOrd="0" presId="urn:microsoft.com/office/officeart/2018/5/layout/IconCircleLabelList"/>
    <dgm:cxn modelId="{6F40AC90-BCBD-453A-90B1-5F0F5D2701D4}" type="presParOf" srcId="{F9FE22DE-5D4F-475C-8A7D-EFDD0148C5B4}" destId="{9B8CE232-B9D7-4636-91D4-2AE3552047ED}"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1F4454-85EA-453F-8089-D201D27CA0D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8E1CDE5-A138-4561-BAD1-EEE0A71339D2}">
      <dgm:prSet/>
      <dgm:spPr/>
      <dgm:t>
        <a:bodyPr/>
        <a:lstStyle/>
        <a:p>
          <a:r>
            <a:rPr lang="en-US" dirty="0"/>
            <a:t>The shifts and changes that need to take place are enormous, and they can’t be predicated on adding more smart sensors and </a:t>
          </a:r>
        </a:p>
      </dgm:t>
    </dgm:pt>
    <dgm:pt modelId="{5AD1292F-7792-4FD5-B303-E7C5D4E13270}" type="parTrans" cxnId="{5795F18F-303E-4AC8-930D-AC60E64F04B9}">
      <dgm:prSet/>
      <dgm:spPr/>
      <dgm:t>
        <a:bodyPr/>
        <a:lstStyle/>
        <a:p>
          <a:endParaRPr lang="en-US"/>
        </a:p>
      </dgm:t>
    </dgm:pt>
    <dgm:pt modelId="{75742F0D-98CC-4AF3-B44F-AF5ED9CD3DD2}" type="sibTrans" cxnId="{5795F18F-303E-4AC8-930D-AC60E64F04B9}">
      <dgm:prSet/>
      <dgm:spPr/>
      <dgm:t>
        <a:bodyPr/>
        <a:lstStyle/>
        <a:p>
          <a:endParaRPr lang="en-US"/>
        </a:p>
      </dgm:t>
    </dgm:pt>
    <dgm:pt modelId="{669C979C-BAF2-456A-8A13-40032718F717}">
      <dgm:prSet/>
      <dgm:spPr/>
      <dgm:t>
        <a:bodyPr/>
        <a:lstStyle/>
        <a:p>
          <a:r>
            <a:rPr lang="en-US"/>
            <a:t>Ground up data is critical to that transition</a:t>
          </a:r>
        </a:p>
      </dgm:t>
    </dgm:pt>
    <dgm:pt modelId="{EB306830-1E6B-4115-8448-A1D6AC1A453F}" type="parTrans" cxnId="{5C4F5AEA-984D-44D3-9DF6-58DB2A301758}">
      <dgm:prSet/>
      <dgm:spPr/>
      <dgm:t>
        <a:bodyPr/>
        <a:lstStyle/>
        <a:p>
          <a:endParaRPr lang="en-US"/>
        </a:p>
      </dgm:t>
    </dgm:pt>
    <dgm:pt modelId="{C6DDA9C5-F0A5-4950-B3BE-C01AD5D385AA}" type="sibTrans" cxnId="{5C4F5AEA-984D-44D3-9DF6-58DB2A301758}">
      <dgm:prSet/>
      <dgm:spPr/>
      <dgm:t>
        <a:bodyPr/>
        <a:lstStyle/>
        <a:p>
          <a:endParaRPr lang="en-US"/>
        </a:p>
      </dgm:t>
    </dgm:pt>
    <dgm:pt modelId="{C3798836-7585-4FA9-8731-A0CAA6DDB459}">
      <dgm:prSet/>
      <dgm:spPr/>
      <dgm:t>
        <a:bodyPr/>
        <a:lstStyle/>
        <a:p>
          <a:r>
            <a:rPr lang="en-US"/>
            <a:t>The transition will not be ‘economic’</a:t>
          </a:r>
        </a:p>
      </dgm:t>
    </dgm:pt>
    <dgm:pt modelId="{E1049DE2-CCE4-4A1C-BE1A-3372E5E4A0BF}" type="parTrans" cxnId="{99682B7E-E9D3-46D2-B970-836CF4173566}">
      <dgm:prSet/>
      <dgm:spPr/>
      <dgm:t>
        <a:bodyPr/>
        <a:lstStyle/>
        <a:p>
          <a:endParaRPr lang="en-US"/>
        </a:p>
      </dgm:t>
    </dgm:pt>
    <dgm:pt modelId="{2C7B7362-CC3D-4226-A123-895B65013747}" type="sibTrans" cxnId="{99682B7E-E9D3-46D2-B970-836CF4173566}">
      <dgm:prSet/>
      <dgm:spPr/>
      <dgm:t>
        <a:bodyPr/>
        <a:lstStyle/>
        <a:p>
          <a:endParaRPr lang="en-US"/>
        </a:p>
      </dgm:t>
    </dgm:pt>
    <dgm:pt modelId="{F5C067C4-A472-467A-99FE-3A705AAA2263}">
      <dgm:prSet/>
      <dgm:spPr/>
      <dgm:t>
        <a:bodyPr/>
        <a:lstStyle/>
        <a:p>
          <a:r>
            <a:rPr lang="en-US" dirty="0"/>
            <a:t>The transition will need to be driven by the public interest, making energy and thermal comfort a public good.</a:t>
          </a:r>
        </a:p>
      </dgm:t>
    </dgm:pt>
    <dgm:pt modelId="{DF3DF5FF-DE26-48A3-BADA-E9F7C4445800}" type="parTrans" cxnId="{FACF9418-EE30-4ADB-82D4-8E995240D5E4}">
      <dgm:prSet/>
      <dgm:spPr/>
      <dgm:t>
        <a:bodyPr/>
        <a:lstStyle/>
        <a:p>
          <a:endParaRPr lang="en-US"/>
        </a:p>
      </dgm:t>
    </dgm:pt>
    <dgm:pt modelId="{F7B5A2F1-A952-4101-87AE-8112674F9F97}" type="sibTrans" cxnId="{FACF9418-EE30-4ADB-82D4-8E995240D5E4}">
      <dgm:prSet/>
      <dgm:spPr/>
      <dgm:t>
        <a:bodyPr/>
        <a:lstStyle/>
        <a:p>
          <a:endParaRPr lang="en-US"/>
        </a:p>
      </dgm:t>
    </dgm:pt>
    <dgm:pt modelId="{29D3ADDC-58F0-034B-9A8B-FD7AE671B4A3}" type="pres">
      <dgm:prSet presAssocID="{B31F4454-85EA-453F-8089-D201D27CA0D7}" presName="linear" presStyleCnt="0">
        <dgm:presLayoutVars>
          <dgm:animLvl val="lvl"/>
          <dgm:resizeHandles val="exact"/>
        </dgm:presLayoutVars>
      </dgm:prSet>
      <dgm:spPr/>
    </dgm:pt>
    <dgm:pt modelId="{9AC7EAC9-4B56-244B-9014-46742F3D2F27}" type="pres">
      <dgm:prSet presAssocID="{88E1CDE5-A138-4561-BAD1-EEE0A71339D2}" presName="parentText" presStyleLbl="node1" presStyleIdx="0" presStyleCnt="4" custScaleY="102685" custLinFactY="-86067" custLinFactNeighborX="-1034" custLinFactNeighborY="-100000">
        <dgm:presLayoutVars>
          <dgm:chMax val="0"/>
          <dgm:bulletEnabled val="1"/>
        </dgm:presLayoutVars>
      </dgm:prSet>
      <dgm:spPr/>
    </dgm:pt>
    <dgm:pt modelId="{D1C9C1B4-9AC6-E64A-9B27-5E2C7A5DCFEF}" type="pres">
      <dgm:prSet presAssocID="{75742F0D-98CC-4AF3-B44F-AF5ED9CD3DD2}" presName="spacer" presStyleCnt="0"/>
      <dgm:spPr/>
    </dgm:pt>
    <dgm:pt modelId="{BCF92A49-6297-A844-BD0A-ED147FBA2444}" type="pres">
      <dgm:prSet presAssocID="{669C979C-BAF2-456A-8A13-40032718F717}" presName="parentText" presStyleLbl="node1" presStyleIdx="1" presStyleCnt="4" custScaleY="42643" custLinFactY="-93843" custLinFactNeighborX="-1034" custLinFactNeighborY="-100000">
        <dgm:presLayoutVars>
          <dgm:chMax val="0"/>
          <dgm:bulletEnabled val="1"/>
        </dgm:presLayoutVars>
      </dgm:prSet>
      <dgm:spPr/>
    </dgm:pt>
    <dgm:pt modelId="{9660D094-7EE7-AB49-B7D8-C4658948D05C}" type="pres">
      <dgm:prSet presAssocID="{C6DDA9C5-F0A5-4950-B3BE-C01AD5D385AA}" presName="spacer" presStyleCnt="0"/>
      <dgm:spPr/>
    </dgm:pt>
    <dgm:pt modelId="{5AEB4097-74A1-414C-A1D2-5C5691FED5B3}" type="pres">
      <dgm:prSet presAssocID="{C3798836-7585-4FA9-8731-A0CAA6DDB459}" presName="parentText" presStyleLbl="node1" presStyleIdx="2" presStyleCnt="4" custScaleY="36698" custLinFactY="-100000" custLinFactNeighborX="-1034" custLinFactNeighborY="-118517">
        <dgm:presLayoutVars>
          <dgm:chMax val="0"/>
          <dgm:bulletEnabled val="1"/>
        </dgm:presLayoutVars>
      </dgm:prSet>
      <dgm:spPr/>
    </dgm:pt>
    <dgm:pt modelId="{501A882B-574A-B14E-A612-30CEFA4AB423}" type="pres">
      <dgm:prSet presAssocID="{2C7B7362-CC3D-4226-A123-895B65013747}" presName="spacer" presStyleCnt="0"/>
      <dgm:spPr/>
    </dgm:pt>
    <dgm:pt modelId="{B00FE06F-06BB-D549-BFDD-3EE12FBF5136}" type="pres">
      <dgm:prSet presAssocID="{F5C067C4-A472-467A-99FE-3A705AAA2263}" presName="parentText" presStyleLbl="node1" presStyleIdx="3" presStyleCnt="4" custScaleY="68302" custLinFactY="-102146" custLinFactNeighborX="-1034" custLinFactNeighborY="-200000">
        <dgm:presLayoutVars>
          <dgm:chMax val="0"/>
          <dgm:bulletEnabled val="1"/>
        </dgm:presLayoutVars>
      </dgm:prSet>
      <dgm:spPr/>
    </dgm:pt>
  </dgm:ptLst>
  <dgm:cxnLst>
    <dgm:cxn modelId="{FACF9418-EE30-4ADB-82D4-8E995240D5E4}" srcId="{B31F4454-85EA-453F-8089-D201D27CA0D7}" destId="{F5C067C4-A472-467A-99FE-3A705AAA2263}" srcOrd="3" destOrd="0" parTransId="{DF3DF5FF-DE26-48A3-BADA-E9F7C4445800}" sibTransId="{F7B5A2F1-A952-4101-87AE-8112674F9F97}"/>
    <dgm:cxn modelId="{A4E4892B-ADA3-2945-A3D0-B800D32C863D}" type="presOf" srcId="{B31F4454-85EA-453F-8089-D201D27CA0D7}" destId="{29D3ADDC-58F0-034B-9A8B-FD7AE671B4A3}" srcOrd="0" destOrd="0" presId="urn:microsoft.com/office/officeart/2005/8/layout/vList2"/>
    <dgm:cxn modelId="{5400C375-4AA8-B745-9AA7-062234884440}" type="presOf" srcId="{669C979C-BAF2-456A-8A13-40032718F717}" destId="{BCF92A49-6297-A844-BD0A-ED147FBA2444}" srcOrd="0" destOrd="0" presId="urn:microsoft.com/office/officeart/2005/8/layout/vList2"/>
    <dgm:cxn modelId="{99682B7E-E9D3-46D2-B970-836CF4173566}" srcId="{B31F4454-85EA-453F-8089-D201D27CA0D7}" destId="{C3798836-7585-4FA9-8731-A0CAA6DDB459}" srcOrd="2" destOrd="0" parTransId="{E1049DE2-CCE4-4A1C-BE1A-3372E5E4A0BF}" sibTransId="{2C7B7362-CC3D-4226-A123-895B65013747}"/>
    <dgm:cxn modelId="{52E17883-94CB-724E-8F30-6AFCE8AEA67A}" type="presOf" srcId="{F5C067C4-A472-467A-99FE-3A705AAA2263}" destId="{B00FE06F-06BB-D549-BFDD-3EE12FBF5136}" srcOrd="0" destOrd="0" presId="urn:microsoft.com/office/officeart/2005/8/layout/vList2"/>
    <dgm:cxn modelId="{5795F18F-303E-4AC8-930D-AC60E64F04B9}" srcId="{B31F4454-85EA-453F-8089-D201D27CA0D7}" destId="{88E1CDE5-A138-4561-BAD1-EEE0A71339D2}" srcOrd="0" destOrd="0" parTransId="{5AD1292F-7792-4FD5-B303-E7C5D4E13270}" sibTransId="{75742F0D-98CC-4AF3-B44F-AF5ED9CD3DD2}"/>
    <dgm:cxn modelId="{133E6FDF-EAAA-0747-8911-5B01FCE43E24}" type="presOf" srcId="{C3798836-7585-4FA9-8731-A0CAA6DDB459}" destId="{5AEB4097-74A1-414C-A1D2-5C5691FED5B3}" srcOrd="0" destOrd="0" presId="urn:microsoft.com/office/officeart/2005/8/layout/vList2"/>
    <dgm:cxn modelId="{5C4F5AEA-984D-44D3-9DF6-58DB2A301758}" srcId="{B31F4454-85EA-453F-8089-D201D27CA0D7}" destId="{669C979C-BAF2-456A-8A13-40032718F717}" srcOrd="1" destOrd="0" parTransId="{EB306830-1E6B-4115-8448-A1D6AC1A453F}" sibTransId="{C6DDA9C5-F0A5-4950-B3BE-C01AD5D385AA}"/>
    <dgm:cxn modelId="{9BF8D9FA-2FA7-F44E-BC71-FCCD26B67F60}" type="presOf" srcId="{88E1CDE5-A138-4561-BAD1-EEE0A71339D2}" destId="{9AC7EAC9-4B56-244B-9014-46742F3D2F27}" srcOrd="0" destOrd="0" presId="urn:microsoft.com/office/officeart/2005/8/layout/vList2"/>
    <dgm:cxn modelId="{775492AC-209B-7141-AF71-F89E2E53E0C8}" type="presParOf" srcId="{29D3ADDC-58F0-034B-9A8B-FD7AE671B4A3}" destId="{9AC7EAC9-4B56-244B-9014-46742F3D2F27}" srcOrd="0" destOrd="0" presId="urn:microsoft.com/office/officeart/2005/8/layout/vList2"/>
    <dgm:cxn modelId="{5EBCAB60-9197-1A4C-8025-7874ED832A66}" type="presParOf" srcId="{29D3ADDC-58F0-034B-9A8B-FD7AE671B4A3}" destId="{D1C9C1B4-9AC6-E64A-9B27-5E2C7A5DCFEF}" srcOrd="1" destOrd="0" presId="urn:microsoft.com/office/officeart/2005/8/layout/vList2"/>
    <dgm:cxn modelId="{7E48DE03-2B68-D94F-AA02-55BFD72D028F}" type="presParOf" srcId="{29D3ADDC-58F0-034B-9A8B-FD7AE671B4A3}" destId="{BCF92A49-6297-A844-BD0A-ED147FBA2444}" srcOrd="2" destOrd="0" presId="urn:microsoft.com/office/officeart/2005/8/layout/vList2"/>
    <dgm:cxn modelId="{94AED560-9043-C64F-B723-1116EFC3CD09}" type="presParOf" srcId="{29D3ADDC-58F0-034B-9A8B-FD7AE671B4A3}" destId="{9660D094-7EE7-AB49-B7D8-C4658948D05C}" srcOrd="3" destOrd="0" presId="urn:microsoft.com/office/officeart/2005/8/layout/vList2"/>
    <dgm:cxn modelId="{C3CCDE27-3D6C-224B-817C-EF3DD5278731}" type="presParOf" srcId="{29D3ADDC-58F0-034B-9A8B-FD7AE671B4A3}" destId="{5AEB4097-74A1-414C-A1D2-5C5691FED5B3}" srcOrd="4" destOrd="0" presId="urn:microsoft.com/office/officeart/2005/8/layout/vList2"/>
    <dgm:cxn modelId="{4FB87071-67E4-C540-8ABC-C9386B873A49}" type="presParOf" srcId="{29D3ADDC-58F0-034B-9A8B-FD7AE671B4A3}" destId="{501A882B-574A-B14E-A612-30CEFA4AB423}" srcOrd="5" destOrd="0" presId="urn:microsoft.com/office/officeart/2005/8/layout/vList2"/>
    <dgm:cxn modelId="{35771EF4-D86A-B142-BDD0-DDF9A73C8326}" type="presParOf" srcId="{29D3ADDC-58F0-034B-9A8B-FD7AE671B4A3}" destId="{B00FE06F-06BB-D549-BFDD-3EE12FBF5136}"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6D6228-1194-4AB7-BF9C-2BADAE3461FB}">
      <dsp:nvSpPr>
        <dsp:cNvPr id="0" name=""/>
        <dsp:cNvSpPr/>
      </dsp:nvSpPr>
      <dsp:spPr>
        <a:xfrm>
          <a:off x="11104" y="26293"/>
          <a:ext cx="534208" cy="5342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CF2862-E5C8-4228-9465-3BB95629F274}">
      <dsp:nvSpPr>
        <dsp:cNvPr id="0" name=""/>
        <dsp:cNvSpPr/>
      </dsp:nvSpPr>
      <dsp:spPr>
        <a:xfrm>
          <a:off x="11104" y="745373"/>
          <a:ext cx="1526311" cy="3259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dirty="0"/>
            <a:t>Wealthier neighborhoods in Los Angeles  consume 10 X more energy per capita than their less wealthy counterparts</a:t>
          </a:r>
        </a:p>
      </dsp:txBody>
      <dsp:txXfrm>
        <a:off x="11104" y="745373"/>
        <a:ext cx="1526311" cy="3259833"/>
      </dsp:txXfrm>
    </dsp:sp>
    <dsp:sp modelId="{CFC739F9-B883-4949-9C9F-F5225DD9BA0F}">
      <dsp:nvSpPr>
        <dsp:cNvPr id="0" name=""/>
        <dsp:cNvSpPr/>
      </dsp:nvSpPr>
      <dsp:spPr>
        <a:xfrm>
          <a:off x="11104" y="4091192"/>
          <a:ext cx="1526311" cy="233851"/>
        </a:xfrm>
        <a:prstGeom prst="rect">
          <a:avLst/>
        </a:prstGeom>
        <a:noFill/>
        <a:ln>
          <a:noFill/>
        </a:ln>
        <a:effectLst/>
      </dsp:spPr>
      <dsp:style>
        <a:lnRef idx="0">
          <a:scrgbClr r="0" g="0" b="0"/>
        </a:lnRef>
        <a:fillRef idx="0">
          <a:scrgbClr r="0" g="0" b="0"/>
        </a:fillRef>
        <a:effectRef idx="0">
          <a:scrgbClr r="0" g="0" b="0"/>
        </a:effectRef>
        <a:fontRef idx="minor"/>
      </dsp:style>
    </dsp:sp>
    <dsp:sp modelId="{1314D565-EF42-4423-B9EF-34CE731B04C7}">
      <dsp:nvSpPr>
        <dsp:cNvPr id="0" name=""/>
        <dsp:cNvSpPr/>
      </dsp:nvSpPr>
      <dsp:spPr>
        <a:xfrm>
          <a:off x="1804520" y="26293"/>
          <a:ext cx="534208" cy="5342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6A7DBC-D464-4EC0-A8C8-A8DEBF408D88}">
      <dsp:nvSpPr>
        <dsp:cNvPr id="0" name=""/>
        <dsp:cNvSpPr/>
      </dsp:nvSpPr>
      <dsp:spPr>
        <a:xfrm>
          <a:off x="1804520" y="745373"/>
          <a:ext cx="1526311" cy="3259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dirty="0"/>
            <a:t>Their homes are more efficient per square foot – newer and built under California’s increasingly strict energy efficiency standards, Title 24, initially instituted in 1978.  But their sheer size overwhelms any conservation benefits from efficiency</a:t>
          </a:r>
        </a:p>
      </dsp:txBody>
      <dsp:txXfrm>
        <a:off x="1804520" y="745373"/>
        <a:ext cx="1526311" cy="3259833"/>
      </dsp:txXfrm>
    </dsp:sp>
    <dsp:sp modelId="{DBBCB437-590B-467B-A755-754F4BE49AFE}">
      <dsp:nvSpPr>
        <dsp:cNvPr id="0" name=""/>
        <dsp:cNvSpPr/>
      </dsp:nvSpPr>
      <dsp:spPr>
        <a:xfrm>
          <a:off x="1804520" y="4091192"/>
          <a:ext cx="1526311" cy="233851"/>
        </a:xfrm>
        <a:prstGeom prst="rect">
          <a:avLst/>
        </a:prstGeom>
        <a:noFill/>
        <a:ln>
          <a:noFill/>
        </a:ln>
        <a:effectLst/>
      </dsp:spPr>
      <dsp:style>
        <a:lnRef idx="0">
          <a:scrgbClr r="0" g="0" b="0"/>
        </a:lnRef>
        <a:fillRef idx="0">
          <a:scrgbClr r="0" g="0" b="0"/>
        </a:fillRef>
        <a:effectRef idx="0">
          <a:scrgbClr r="0" g="0" b="0"/>
        </a:effectRef>
        <a:fontRef idx="minor"/>
      </dsp:style>
    </dsp:sp>
    <dsp:sp modelId="{1A098599-3784-4120-ACAF-E0354C80D266}">
      <dsp:nvSpPr>
        <dsp:cNvPr id="0" name=""/>
        <dsp:cNvSpPr/>
      </dsp:nvSpPr>
      <dsp:spPr>
        <a:xfrm>
          <a:off x="3597936" y="26293"/>
          <a:ext cx="534208" cy="5342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5E1A6D-5ADE-4C0B-A48E-58FBC995BC58}">
      <dsp:nvSpPr>
        <dsp:cNvPr id="0" name=""/>
        <dsp:cNvSpPr/>
      </dsp:nvSpPr>
      <dsp:spPr>
        <a:xfrm>
          <a:off x="3597936" y="745373"/>
          <a:ext cx="1526311" cy="3259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dirty="0"/>
            <a:t>Smaller homes, though leakier, use less energy</a:t>
          </a:r>
        </a:p>
      </dsp:txBody>
      <dsp:txXfrm>
        <a:off x="3597936" y="745373"/>
        <a:ext cx="1526311" cy="3259833"/>
      </dsp:txXfrm>
    </dsp:sp>
    <dsp:sp modelId="{D9966C01-A974-46CC-941C-CED956477ECF}">
      <dsp:nvSpPr>
        <dsp:cNvPr id="0" name=""/>
        <dsp:cNvSpPr/>
      </dsp:nvSpPr>
      <dsp:spPr>
        <a:xfrm>
          <a:off x="3597936" y="4091192"/>
          <a:ext cx="1526311" cy="233851"/>
        </a:xfrm>
        <a:prstGeom prst="rect">
          <a:avLst/>
        </a:prstGeom>
        <a:noFill/>
        <a:ln>
          <a:noFill/>
        </a:ln>
        <a:effectLst/>
      </dsp:spPr>
      <dsp:style>
        <a:lnRef idx="0">
          <a:scrgbClr r="0" g="0" b="0"/>
        </a:lnRef>
        <a:fillRef idx="0">
          <a:scrgbClr r="0" g="0" b="0"/>
        </a:fillRef>
        <a:effectRef idx="0">
          <a:scrgbClr r="0" g="0" b="0"/>
        </a:effectRef>
        <a:fontRef idx="minor"/>
      </dsp:style>
    </dsp:sp>
    <dsp:sp modelId="{D3466AF5-1586-9A46-9D3C-7E8E9B47CA98}">
      <dsp:nvSpPr>
        <dsp:cNvPr id="0" name=""/>
        <dsp:cNvSpPr/>
      </dsp:nvSpPr>
      <dsp:spPr>
        <a:xfrm>
          <a:off x="5391352" y="26293"/>
          <a:ext cx="534208" cy="534208"/>
        </a:xfrm>
        <a:prstGeom prst="rect">
          <a:avLst/>
        </a:prstGeom>
        <a:solidFill>
          <a:schemeClr val="dk2">
            <a:hueOff val="0"/>
            <a:satOff val="0"/>
            <a:lumOff val="0"/>
            <a:alphaOff val="0"/>
          </a:schemeClr>
        </a:solidFill>
        <a:ln w="12700" cap="flat" cmpd="sng" algn="ctr">
          <a:solidFill>
            <a:schemeClr val="lt2">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150B62-D57D-AA40-9253-98F4F10E23D4}">
      <dsp:nvSpPr>
        <dsp:cNvPr id="0" name=""/>
        <dsp:cNvSpPr/>
      </dsp:nvSpPr>
      <dsp:spPr>
        <a:xfrm>
          <a:off x="5391352" y="745373"/>
          <a:ext cx="1526311" cy="3259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b="0" kern="1200" dirty="0"/>
            <a:t>The upshot</a:t>
          </a:r>
          <a:r>
            <a:rPr lang="en-US" sz="1400" kern="1200" dirty="0"/>
            <a:t>:</a:t>
          </a:r>
        </a:p>
      </dsp:txBody>
      <dsp:txXfrm>
        <a:off x="5391352" y="745373"/>
        <a:ext cx="1526311" cy="3259833"/>
      </dsp:txXfrm>
    </dsp:sp>
    <dsp:sp modelId="{3E50CC17-D08B-1348-806E-F5F2B5C89061}">
      <dsp:nvSpPr>
        <dsp:cNvPr id="0" name=""/>
        <dsp:cNvSpPr/>
      </dsp:nvSpPr>
      <dsp:spPr>
        <a:xfrm>
          <a:off x="5391352" y="4091192"/>
          <a:ext cx="1526311" cy="233851"/>
        </a:xfrm>
        <a:prstGeom prst="rect">
          <a:avLst/>
        </a:prstGeom>
        <a:noFill/>
        <a:ln>
          <a:noFill/>
        </a:ln>
        <a:effectLst/>
      </dsp:spPr>
      <dsp:style>
        <a:lnRef idx="0">
          <a:scrgbClr r="0" g="0" b="0"/>
        </a:lnRef>
        <a:fillRef idx="0">
          <a:scrgbClr r="0" g="0" b="0"/>
        </a:fillRef>
        <a:effectRef idx="0">
          <a:scrgbClr r="0" g="0" b="0"/>
        </a:effectRef>
        <a:fontRef idx="minor"/>
      </dsp:style>
    </dsp:sp>
    <dsp:sp modelId="{B7E2C2A8-89B1-9340-8E3A-AB893A6C8373}">
      <dsp:nvSpPr>
        <dsp:cNvPr id="0" name=""/>
        <dsp:cNvSpPr/>
      </dsp:nvSpPr>
      <dsp:spPr>
        <a:xfrm>
          <a:off x="7184768" y="26293"/>
          <a:ext cx="534208" cy="534208"/>
        </a:xfrm>
        <a:prstGeom prst="rect">
          <a:avLst/>
        </a:prstGeom>
        <a:solidFill>
          <a:schemeClr val="dk2">
            <a:hueOff val="0"/>
            <a:satOff val="0"/>
            <a:lumOff val="0"/>
            <a:alphaOff val="0"/>
          </a:schemeClr>
        </a:solidFill>
        <a:ln w="12700" cap="flat" cmpd="sng" algn="ctr">
          <a:solidFill>
            <a:schemeClr val="lt2">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8ECA48-C192-A64E-90AD-D7035C0E5F5E}">
      <dsp:nvSpPr>
        <dsp:cNvPr id="0" name=""/>
        <dsp:cNvSpPr/>
      </dsp:nvSpPr>
      <dsp:spPr>
        <a:xfrm>
          <a:off x="7184768" y="745373"/>
          <a:ext cx="1526311" cy="3259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dirty="0"/>
            <a:t>Keeping homes smaller alone, would have reduced energy use more than any of the conservation measures put in place</a:t>
          </a:r>
        </a:p>
      </dsp:txBody>
      <dsp:txXfrm>
        <a:off x="7184768" y="745373"/>
        <a:ext cx="1526311" cy="3259833"/>
      </dsp:txXfrm>
    </dsp:sp>
    <dsp:sp modelId="{C66FBECB-F701-844F-A086-39D7E3B2CE18}">
      <dsp:nvSpPr>
        <dsp:cNvPr id="0" name=""/>
        <dsp:cNvSpPr/>
      </dsp:nvSpPr>
      <dsp:spPr>
        <a:xfrm>
          <a:off x="7184768" y="4091192"/>
          <a:ext cx="1526311" cy="233851"/>
        </a:xfrm>
        <a:prstGeom prst="rect">
          <a:avLst/>
        </a:prstGeom>
        <a:noFill/>
        <a:ln>
          <a:noFill/>
        </a:ln>
        <a:effectLst/>
      </dsp:spPr>
      <dsp:style>
        <a:lnRef idx="0">
          <a:scrgbClr r="0" g="0" b="0"/>
        </a:lnRef>
        <a:fillRef idx="0">
          <a:scrgbClr r="0" g="0" b="0"/>
        </a:fillRef>
        <a:effectRef idx="0">
          <a:scrgbClr r="0" g="0" b="0"/>
        </a:effectRef>
        <a:fontRef idx="minor"/>
      </dsp:style>
    </dsp:sp>
    <dsp:sp modelId="{488A66CA-9206-044D-B2B5-CF43CAA0142E}">
      <dsp:nvSpPr>
        <dsp:cNvPr id="0" name=""/>
        <dsp:cNvSpPr/>
      </dsp:nvSpPr>
      <dsp:spPr>
        <a:xfrm>
          <a:off x="8978184" y="-11653"/>
          <a:ext cx="534208" cy="534208"/>
        </a:xfrm>
        <a:prstGeom prst="rect">
          <a:avLst/>
        </a:prstGeom>
        <a:solidFill>
          <a:schemeClr val="dk2">
            <a:hueOff val="0"/>
            <a:satOff val="0"/>
            <a:lumOff val="0"/>
            <a:alphaOff val="0"/>
          </a:schemeClr>
        </a:solidFill>
        <a:ln w="12700" cap="flat" cmpd="sng" algn="ctr">
          <a:solidFill>
            <a:schemeClr val="lt2">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568B59-9412-7F4A-8B81-95F6903EA982}">
      <dsp:nvSpPr>
        <dsp:cNvPr id="0" name=""/>
        <dsp:cNvSpPr/>
      </dsp:nvSpPr>
      <dsp:spPr>
        <a:xfrm>
          <a:off x="8978184" y="707425"/>
          <a:ext cx="1526311" cy="3259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dirty="0"/>
            <a:t>The underserved are not addressed in the EE efforts ongoing today</a:t>
          </a:r>
        </a:p>
      </dsp:txBody>
      <dsp:txXfrm>
        <a:off x="8978184" y="707425"/>
        <a:ext cx="1526311" cy="3259833"/>
      </dsp:txXfrm>
    </dsp:sp>
    <dsp:sp modelId="{DCC2D9AD-E0B5-6947-8D02-4543A82639CD}">
      <dsp:nvSpPr>
        <dsp:cNvPr id="0" name=""/>
        <dsp:cNvSpPr/>
      </dsp:nvSpPr>
      <dsp:spPr>
        <a:xfrm>
          <a:off x="8978184" y="3977351"/>
          <a:ext cx="1526311" cy="385640"/>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9EA14-DB90-5C4D-81D6-779D313CE4B0}">
      <dsp:nvSpPr>
        <dsp:cNvPr id="0" name=""/>
        <dsp:cNvSpPr/>
      </dsp:nvSpPr>
      <dsp:spPr>
        <a:xfrm>
          <a:off x="0" y="18209"/>
          <a:ext cx="9610165" cy="14320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EE misses those in energy poverty: you need money to participate</a:t>
          </a:r>
        </a:p>
      </dsp:txBody>
      <dsp:txXfrm>
        <a:off x="69908" y="88117"/>
        <a:ext cx="9470349" cy="1292264"/>
      </dsp:txXfrm>
    </dsp:sp>
    <dsp:sp modelId="{E66DE3AE-16C1-8346-90C3-477BF9E1FF5A}">
      <dsp:nvSpPr>
        <dsp:cNvPr id="0" name=""/>
        <dsp:cNvSpPr/>
      </dsp:nvSpPr>
      <dsp:spPr>
        <a:xfrm>
          <a:off x="0" y="1553969"/>
          <a:ext cx="9610165" cy="143208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EE does not sufficiently curb absolute consumption</a:t>
          </a:r>
        </a:p>
      </dsp:txBody>
      <dsp:txXfrm>
        <a:off x="69908" y="1623877"/>
        <a:ext cx="9470349" cy="1292264"/>
      </dsp:txXfrm>
    </dsp:sp>
    <dsp:sp modelId="{8CFA8A25-815B-6340-A590-D364328AF2F8}">
      <dsp:nvSpPr>
        <dsp:cNvPr id="0" name=""/>
        <dsp:cNvSpPr/>
      </dsp:nvSpPr>
      <dsp:spPr>
        <a:xfrm>
          <a:off x="0" y="3089729"/>
          <a:ext cx="9610165" cy="14320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EE for the rich is expensive, and does not curb energy use</a:t>
          </a:r>
        </a:p>
      </dsp:txBody>
      <dsp:txXfrm>
        <a:off x="69908" y="3159637"/>
        <a:ext cx="9470349" cy="12922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5A24F-3AEF-BE4F-8E51-8D1AD982D02B}">
      <dsp:nvSpPr>
        <dsp:cNvPr id="0" name=""/>
        <dsp:cNvSpPr/>
      </dsp:nvSpPr>
      <dsp:spPr>
        <a:xfrm>
          <a:off x="0" y="84068"/>
          <a:ext cx="6263640" cy="11934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NYC – banning combustion in buildings</a:t>
          </a:r>
        </a:p>
      </dsp:txBody>
      <dsp:txXfrm>
        <a:off x="58257" y="142325"/>
        <a:ext cx="6147126" cy="1076886"/>
      </dsp:txXfrm>
    </dsp:sp>
    <dsp:sp modelId="{27C07C4E-869F-9945-BD53-BD87B79BBAAD}">
      <dsp:nvSpPr>
        <dsp:cNvPr id="0" name=""/>
        <dsp:cNvSpPr/>
      </dsp:nvSpPr>
      <dsp:spPr>
        <a:xfrm>
          <a:off x="0" y="1363868"/>
          <a:ext cx="6263640" cy="119340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Cities in CA. banning natural gas</a:t>
          </a:r>
        </a:p>
      </dsp:txBody>
      <dsp:txXfrm>
        <a:off x="58257" y="1422125"/>
        <a:ext cx="6147126" cy="1076886"/>
      </dsp:txXfrm>
    </dsp:sp>
    <dsp:sp modelId="{21A52903-397C-B141-A67E-327B6155D780}">
      <dsp:nvSpPr>
        <dsp:cNvPr id="0" name=""/>
        <dsp:cNvSpPr/>
      </dsp:nvSpPr>
      <dsp:spPr>
        <a:xfrm>
          <a:off x="0" y="2643668"/>
          <a:ext cx="6263640" cy="11934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But electrifying natural gas will require significant changes</a:t>
          </a:r>
        </a:p>
      </dsp:txBody>
      <dsp:txXfrm>
        <a:off x="58257" y="2701925"/>
        <a:ext cx="6147126" cy="1076886"/>
      </dsp:txXfrm>
    </dsp:sp>
    <dsp:sp modelId="{F2E8920B-B6D2-464B-8D20-6A8361ABE06C}">
      <dsp:nvSpPr>
        <dsp:cNvPr id="0" name=""/>
        <dsp:cNvSpPr/>
      </dsp:nvSpPr>
      <dsp:spPr>
        <a:xfrm>
          <a:off x="0" y="3837068"/>
          <a:ext cx="6263640" cy="15835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a:t>Electricity panel upgrades</a:t>
          </a:r>
        </a:p>
        <a:p>
          <a:pPr marL="228600" lvl="1" indent="-228600" algn="l" defTabSz="1022350">
            <a:lnSpc>
              <a:spcPct val="90000"/>
            </a:lnSpc>
            <a:spcBef>
              <a:spcPct val="0"/>
            </a:spcBef>
            <a:spcAft>
              <a:spcPct val="20000"/>
            </a:spcAft>
            <a:buChar char="•"/>
          </a:pPr>
          <a:r>
            <a:rPr lang="en-US" sz="2300" kern="1200"/>
            <a:t>Running new wiring and plugs</a:t>
          </a:r>
        </a:p>
        <a:p>
          <a:pPr marL="228600" lvl="1" indent="-228600" algn="l" defTabSz="1022350">
            <a:lnSpc>
              <a:spcPct val="90000"/>
            </a:lnSpc>
            <a:spcBef>
              <a:spcPct val="0"/>
            </a:spcBef>
            <a:spcAft>
              <a:spcPct val="20000"/>
            </a:spcAft>
            <a:buChar char="•"/>
          </a:pPr>
          <a:r>
            <a:rPr lang="en-US" sz="2300" kern="1200"/>
            <a:t>Changing out space and hot water heating</a:t>
          </a:r>
        </a:p>
        <a:p>
          <a:pPr marL="228600" lvl="1" indent="-228600" algn="l" defTabSz="1022350">
            <a:lnSpc>
              <a:spcPct val="90000"/>
            </a:lnSpc>
            <a:spcBef>
              <a:spcPct val="0"/>
            </a:spcBef>
            <a:spcAft>
              <a:spcPct val="20000"/>
            </a:spcAft>
            <a:buChar char="•"/>
          </a:pPr>
          <a:r>
            <a:rPr lang="en-US" sz="2300" kern="1200"/>
            <a:t>Changing out cooking ranges</a:t>
          </a:r>
        </a:p>
      </dsp:txBody>
      <dsp:txXfrm>
        <a:off x="0" y="3837068"/>
        <a:ext cx="6263640" cy="158354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99725C-7804-48AF-8311-F02BB7585FC4}">
      <dsp:nvSpPr>
        <dsp:cNvPr id="0" name=""/>
        <dsp:cNvSpPr/>
      </dsp:nvSpPr>
      <dsp:spPr>
        <a:xfrm>
          <a:off x="562998" y="968137"/>
          <a:ext cx="1578375" cy="1578375"/>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237747-3E21-4694-AA6C-FD578AA72A50}">
      <dsp:nvSpPr>
        <dsp:cNvPr id="0" name=""/>
        <dsp:cNvSpPr/>
      </dsp:nvSpPr>
      <dsp:spPr>
        <a:xfrm>
          <a:off x="899373" y="1304512"/>
          <a:ext cx="905625" cy="9056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1B4241-C96F-4F98-9269-55CE8E8F3531}">
      <dsp:nvSpPr>
        <dsp:cNvPr id="0" name=""/>
        <dsp:cNvSpPr/>
      </dsp:nvSpPr>
      <dsp:spPr>
        <a:xfrm>
          <a:off x="58436" y="3038138"/>
          <a:ext cx="2587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New buildings are one thing, retrofitting is another</a:t>
          </a:r>
        </a:p>
      </dsp:txBody>
      <dsp:txXfrm>
        <a:off x="58436" y="3038138"/>
        <a:ext cx="2587500" cy="720000"/>
      </dsp:txXfrm>
    </dsp:sp>
    <dsp:sp modelId="{ED5C16CA-B693-4D18-AA15-F61C7B48652A}">
      <dsp:nvSpPr>
        <dsp:cNvPr id="0" name=""/>
        <dsp:cNvSpPr/>
      </dsp:nvSpPr>
      <dsp:spPr>
        <a:xfrm>
          <a:off x="3603311" y="968137"/>
          <a:ext cx="1578375" cy="1578375"/>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F0D101-808C-4863-909A-166EFECAD348}">
      <dsp:nvSpPr>
        <dsp:cNvPr id="0" name=""/>
        <dsp:cNvSpPr/>
      </dsp:nvSpPr>
      <dsp:spPr>
        <a:xfrm>
          <a:off x="3939686" y="1304512"/>
          <a:ext cx="905625" cy="9056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8CE232-B9D7-4636-91D4-2AE3552047ED}">
      <dsp:nvSpPr>
        <dsp:cNvPr id="0" name=""/>
        <dsp:cNvSpPr/>
      </dsp:nvSpPr>
      <dsp:spPr>
        <a:xfrm>
          <a:off x="3098748" y="3038138"/>
          <a:ext cx="2587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In Los Angeles, for example over half the population rents</a:t>
          </a:r>
        </a:p>
      </dsp:txBody>
      <dsp:txXfrm>
        <a:off x="3098748" y="3038138"/>
        <a:ext cx="258750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C7EAC9-4B56-244B-9014-46742F3D2F27}">
      <dsp:nvSpPr>
        <dsp:cNvPr id="0" name=""/>
        <dsp:cNvSpPr/>
      </dsp:nvSpPr>
      <dsp:spPr>
        <a:xfrm>
          <a:off x="0" y="0"/>
          <a:ext cx="6263640" cy="241844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The shifts and changes that need to take place are enormous, and they can’t be predicated on adding more smart sensors and </a:t>
          </a:r>
        </a:p>
      </dsp:txBody>
      <dsp:txXfrm>
        <a:off x="118059" y="118059"/>
        <a:ext cx="6027522" cy="2182329"/>
      </dsp:txXfrm>
    </dsp:sp>
    <dsp:sp modelId="{BCF92A49-6297-A844-BD0A-ED147FBA2444}">
      <dsp:nvSpPr>
        <dsp:cNvPr id="0" name=""/>
        <dsp:cNvSpPr/>
      </dsp:nvSpPr>
      <dsp:spPr>
        <a:xfrm>
          <a:off x="0" y="466493"/>
          <a:ext cx="6263640" cy="1004332"/>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Ground up data is critical to that transition</a:t>
          </a:r>
        </a:p>
      </dsp:txBody>
      <dsp:txXfrm>
        <a:off x="49027" y="515520"/>
        <a:ext cx="6165586" cy="906278"/>
      </dsp:txXfrm>
    </dsp:sp>
    <dsp:sp modelId="{5AEB4097-74A1-414C-A1D2-5C5691FED5B3}">
      <dsp:nvSpPr>
        <dsp:cNvPr id="0" name=""/>
        <dsp:cNvSpPr/>
      </dsp:nvSpPr>
      <dsp:spPr>
        <a:xfrm>
          <a:off x="0" y="1403256"/>
          <a:ext cx="6263640" cy="864314"/>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The transition will not be ‘economic’</a:t>
          </a:r>
        </a:p>
      </dsp:txBody>
      <dsp:txXfrm>
        <a:off x="42192" y="1445448"/>
        <a:ext cx="6179256" cy="779930"/>
      </dsp:txXfrm>
    </dsp:sp>
    <dsp:sp modelId="{B00FE06F-06BB-D549-BFDD-3EE12FBF5136}">
      <dsp:nvSpPr>
        <dsp:cNvPr id="0" name=""/>
        <dsp:cNvSpPr/>
      </dsp:nvSpPr>
      <dsp:spPr>
        <a:xfrm>
          <a:off x="0" y="2234627"/>
          <a:ext cx="6263640" cy="160865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The transition will need to be driven by the public interest, making energy and thermal comfort a public good.</a:t>
          </a:r>
        </a:p>
      </dsp:txBody>
      <dsp:txXfrm>
        <a:off x="78528" y="2313155"/>
        <a:ext cx="6106584" cy="1451599"/>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282243-8E2E-9E44-8AEB-82798E540E24}" type="datetimeFigureOut">
              <a:rPr lang="en-US" smtClean="0"/>
              <a:t>3/25/22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5056BE-2BE6-8F48-B466-4E7A0EEA22A1}" type="slidenum">
              <a:rPr lang="en-US" smtClean="0"/>
              <a:t>‹#›</a:t>
            </a:fld>
            <a:endParaRPr lang="en-US"/>
          </a:p>
        </p:txBody>
      </p:sp>
    </p:spTree>
    <p:extLst>
      <p:ext uri="{BB962C8B-B14F-4D97-AF65-F5344CB8AC3E}">
        <p14:creationId xmlns:p14="http://schemas.microsoft.com/office/powerpoint/2010/main" val="3762561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5056BE-2BE6-8F48-B466-4E7A0EEA22A1}" type="slidenum">
              <a:rPr lang="en-US" smtClean="0"/>
              <a:t>3</a:t>
            </a:fld>
            <a:endParaRPr lang="en-US"/>
          </a:p>
        </p:txBody>
      </p:sp>
    </p:spTree>
    <p:extLst>
      <p:ext uri="{BB962C8B-B14F-4D97-AF65-F5344CB8AC3E}">
        <p14:creationId xmlns:p14="http://schemas.microsoft.com/office/powerpoint/2010/main" val="2057503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5056BE-2BE6-8F48-B466-4E7A0EEA22A1}" type="slidenum">
              <a:rPr lang="en-US" smtClean="0"/>
              <a:t>17</a:t>
            </a:fld>
            <a:endParaRPr lang="en-US"/>
          </a:p>
        </p:txBody>
      </p:sp>
    </p:spTree>
    <p:extLst>
      <p:ext uri="{BB962C8B-B14F-4D97-AF65-F5344CB8AC3E}">
        <p14:creationId xmlns:p14="http://schemas.microsoft.com/office/powerpoint/2010/main" val="1121133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5056BE-2BE6-8F48-B466-4E7A0EEA22A1}" type="slidenum">
              <a:rPr lang="en-US" smtClean="0"/>
              <a:t>18</a:t>
            </a:fld>
            <a:endParaRPr lang="en-US"/>
          </a:p>
        </p:txBody>
      </p:sp>
    </p:spTree>
    <p:extLst>
      <p:ext uri="{BB962C8B-B14F-4D97-AF65-F5344CB8AC3E}">
        <p14:creationId xmlns:p14="http://schemas.microsoft.com/office/powerpoint/2010/main" val="374813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5056BE-2BE6-8F48-B466-4E7A0EEA22A1}" type="slidenum">
              <a:rPr lang="en-US" smtClean="0"/>
              <a:t>19</a:t>
            </a:fld>
            <a:endParaRPr lang="en-US"/>
          </a:p>
        </p:txBody>
      </p:sp>
    </p:spTree>
    <p:extLst>
      <p:ext uri="{BB962C8B-B14F-4D97-AF65-F5344CB8AC3E}">
        <p14:creationId xmlns:p14="http://schemas.microsoft.com/office/powerpoint/2010/main" val="3262913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5056BE-2BE6-8F48-B466-4E7A0EEA22A1}" type="slidenum">
              <a:rPr lang="en-US" smtClean="0"/>
              <a:t>20</a:t>
            </a:fld>
            <a:endParaRPr lang="en-US"/>
          </a:p>
        </p:txBody>
      </p:sp>
    </p:spTree>
    <p:extLst>
      <p:ext uri="{BB962C8B-B14F-4D97-AF65-F5344CB8AC3E}">
        <p14:creationId xmlns:p14="http://schemas.microsoft.com/office/powerpoint/2010/main" val="1218900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5056BE-2BE6-8F48-B466-4E7A0EEA22A1}" type="slidenum">
              <a:rPr lang="en-US" smtClean="0"/>
              <a:t>22</a:t>
            </a:fld>
            <a:endParaRPr lang="en-US"/>
          </a:p>
        </p:txBody>
      </p:sp>
    </p:spTree>
    <p:extLst>
      <p:ext uri="{BB962C8B-B14F-4D97-AF65-F5344CB8AC3E}">
        <p14:creationId xmlns:p14="http://schemas.microsoft.com/office/powerpoint/2010/main" val="981268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5056BE-2BE6-8F48-B466-4E7A0EEA22A1}" type="slidenum">
              <a:rPr lang="en-US" smtClean="0"/>
              <a:t>27</a:t>
            </a:fld>
            <a:endParaRPr lang="en-US"/>
          </a:p>
        </p:txBody>
      </p:sp>
    </p:spTree>
    <p:extLst>
      <p:ext uri="{BB962C8B-B14F-4D97-AF65-F5344CB8AC3E}">
        <p14:creationId xmlns:p14="http://schemas.microsoft.com/office/powerpoint/2010/main" val="2509274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A944D-06B4-1C43-927E-5651303AEC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1ACE22-1845-9842-9E56-80EC9539A0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AF69D2-EE6A-8643-948E-458280B47DA4}"/>
              </a:ext>
            </a:extLst>
          </p:cNvPr>
          <p:cNvSpPr>
            <a:spLocks noGrp="1"/>
          </p:cNvSpPr>
          <p:nvPr>
            <p:ph type="dt" sz="half" idx="10"/>
          </p:nvPr>
        </p:nvSpPr>
        <p:spPr/>
        <p:txBody>
          <a:bodyPr/>
          <a:lstStyle/>
          <a:p>
            <a:fld id="{16805D69-00DB-864C-8055-6BB121E2A6BA}" type="datetimeFigureOut">
              <a:rPr lang="en-US" smtClean="0"/>
              <a:t>3/25/22</a:t>
            </a:fld>
            <a:endParaRPr lang="en-US"/>
          </a:p>
        </p:txBody>
      </p:sp>
      <p:sp>
        <p:nvSpPr>
          <p:cNvPr id="5" name="Footer Placeholder 4">
            <a:extLst>
              <a:ext uri="{FF2B5EF4-FFF2-40B4-BE49-F238E27FC236}">
                <a16:creationId xmlns:a16="http://schemas.microsoft.com/office/drawing/2014/main" id="{EAF011F0-6387-964F-8E7A-953DE70D2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646C64-8569-934B-98BC-15E5CCB572A5}"/>
              </a:ext>
            </a:extLst>
          </p:cNvPr>
          <p:cNvSpPr>
            <a:spLocks noGrp="1"/>
          </p:cNvSpPr>
          <p:nvPr>
            <p:ph type="sldNum" sz="quarter" idx="12"/>
          </p:nvPr>
        </p:nvSpPr>
        <p:spPr/>
        <p:txBody>
          <a:bodyPr/>
          <a:lstStyle/>
          <a:p>
            <a:fld id="{8E30D0AB-ABE0-594C-AF54-0D8891FA07E2}" type="slidenum">
              <a:rPr lang="en-US" smtClean="0"/>
              <a:t>‹#›</a:t>
            </a:fld>
            <a:endParaRPr lang="en-US"/>
          </a:p>
        </p:txBody>
      </p:sp>
    </p:spTree>
    <p:extLst>
      <p:ext uri="{BB962C8B-B14F-4D97-AF65-F5344CB8AC3E}">
        <p14:creationId xmlns:p14="http://schemas.microsoft.com/office/powerpoint/2010/main" val="705676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85451-5483-904F-8536-D4943F9E26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D3D514-E15A-0D46-BC85-0638F5CA14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6C7BC9-4DAC-CA4B-B650-8E52B7A88727}"/>
              </a:ext>
            </a:extLst>
          </p:cNvPr>
          <p:cNvSpPr>
            <a:spLocks noGrp="1"/>
          </p:cNvSpPr>
          <p:nvPr>
            <p:ph type="dt" sz="half" idx="10"/>
          </p:nvPr>
        </p:nvSpPr>
        <p:spPr/>
        <p:txBody>
          <a:bodyPr/>
          <a:lstStyle/>
          <a:p>
            <a:fld id="{16805D69-00DB-864C-8055-6BB121E2A6BA}" type="datetimeFigureOut">
              <a:rPr lang="en-US" smtClean="0"/>
              <a:t>3/25/22</a:t>
            </a:fld>
            <a:endParaRPr lang="en-US"/>
          </a:p>
        </p:txBody>
      </p:sp>
      <p:sp>
        <p:nvSpPr>
          <p:cNvPr id="5" name="Footer Placeholder 4">
            <a:extLst>
              <a:ext uri="{FF2B5EF4-FFF2-40B4-BE49-F238E27FC236}">
                <a16:creationId xmlns:a16="http://schemas.microsoft.com/office/drawing/2014/main" id="{650AE6C3-4925-F146-81E0-698B44F10E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8F2D47-3E91-9749-ADBA-5B477AFF5CD7}"/>
              </a:ext>
            </a:extLst>
          </p:cNvPr>
          <p:cNvSpPr>
            <a:spLocks noGrp="1"/>
          </p:cNvSpPr>
          <p:nvPr>
            <p:ph type="sldNum" sz="quarter" idx="12"/>
          </p:nvPr>
        </p:nvSpPr>
        <p:spPr/>
        <p:txBody>
          <a:bodyPr/>
          <a:lstStyle/>
          <a:p>
            <a:fld id="{8E30D0AB-ABE0-594C-AF54-0D8891FA07E2}" type="slidenum">
              <a:rPr lang="en-US" smtClean="0"/>
              <a:t>‹#›</a:t>
            </a:fld>
            <a:endParaRPr lang="en-US"/>
          </a:p>
        </p:txBody>
      </p:sp>
    </p:spTree>
    <p:extLst>
      <p:ext uri="{BB962C8B-B14F-4D97-AF65-F5344CB8AC3E}">
        <p14:creationId xmlns:p14="http://schemas.microsoft.com/office/powerpoint/2010/main" val="146113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41831-8A2E-1B41-B1F3-8BEAA8CE7BC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8246BB-E34F-0A4F-B4FC-EFDEFAD5B1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82A159-3C3E-3B40-839C-043DEF240BB3}"/>
              </a:ext>
            </a:extLst>
          </p:cNvPr>
          <p:cNvSpPr>
            <a:spLocks noGrp="1"/>
          </p:cNvSpPr>
          <p:nvPr>
            <p:ph type="dt" sz="half" idx="10"/>
          </p:nvPr>
        </p:nvSpPr>
        <p:spPr/>
        <p:txBody>
          <a:bodyPr/>
          <a:lstStyle/>
          <a:p>
            <a:fld id="{16805D69-00DB-864C-8055-6BB121E2A6BA}" type="datetimeFigureOut">
              <a:rPr lang="en-US" smtClean="0"/>
              <a:t>3/25/22</a:t>
            </a:fld>
            <a:endParaRPr lang="en-US"/>
          </a:p>
        </p:txBody>
      </p:sp>
      <p:sp>
        <p:nvSpPr>
          <p:cNvPr id="5" name="Footer Placeholder 4">
            <a:extLst>
              <a:ext uri="{FF2B5EF4-FFF2-40B4-BE49-F238E27FC236}">
                <a16:creationId xmlns:a16="http://schemas.microsoft.com/office/drawing/2014/main" id="{F3282E48-B7D2-A34C-8010-8BAFA9C5AE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13706F-6F5C-824A-AF67-2EF7AA50849F}"/>
              </a:ext>
            </a:extLst>
          </p:cNvPr>
          <p:cNvSpPr>
            <a:spLocks noGrp="1"/>
          </p:cNvSpPr>
          <p:nvPr>
            <p:ph type="sldNum" sz="quarter" idx="12"/>
          </p:nvPr>
        </p:nvSpPr>
        <p:spPr/>
        <p:txBody>
          <a:bodyPr/>
          <a:lstStyle/>
          <a:p>
            <a:fld id="{8E30D0AB-ABE0-594C-AF54-0D8891FA07E2}" type="slidenum">
              <a:rPr lang="en-US" smtClean="0"/>
              <a:t>‹#›</a:t>
            </a:fld>
            <a:endParaRPr lang="en-US"/>
          </a:p>
        </p:txBody>
      </p:sp>
    </p:spTree>
    <p:extLst>
      <p:ext uri="{BB962C8B-B14F-4D97-AF65-F5344CB8AC3E}">
        <p14:creationId xmlns:p14="http://schemas.microsoft.com/office/powerpoint/2010/main" val="2980139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B87B4-B354-2442-9C20-11266EEBCC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293DEC-A29E-F64D-BFF9-56B9E0A355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E6C297-D8C5-8A47-827C-D16625200F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825E73-6D32-C247-83C1-47BCFB6638B4}"/>
              </a:ext>
            </a:extLst>
          </p:cNvPr>
          <p:cNvSpPr>
            <a:spLocks noGrp="1"/>
          </p:cNvSpPr>
          <p:nvPr>
            <p:ph type="dt" sz="half" idx="10"/>
          </p:nvPr>
        </p:nvSpPr>
        <p:spPr/>
        <p:txBody>
          <a:bodyPr/>
          <a:lstStyle/>
          <a:p>
            <a:fld id="{16805D69-00DB-864C-8055-6BB121E2A6BA}" type="datetimeFigureOut">
              <a:rPr lang="en-US" smtClean="0"/>
              <a:t>3/25/22</a:t>
            </a:fld>
            <a:endParaRPr lang="en-US"/>
          </a:p>
        </p:txBody>
      </p:sp>
      <p:sp>
        <p:nvSpPr>
          <p:cNvPr id="6" name="Footer Placeholder 5">
            <a:extLst>
              <a:ext uri="{FF2B5EF4-FFF2-40B4-BE49-F238E27FC236}">
                <a16:creationId xmlns:a16="http://schemas.microsoft.com/office/drawing/2014/main" id="{7160C572-5432-634C-9C78-5FB24A041B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95DE0C-5A50-D840-B374-955DB44AB85D}"/>
              </a:ext>
            </a:extLst>
          </p:cNvPr>
          <p:cNvSpPr>
            <a:spLocks noGrp="1"/>
          </p:cNvSpPr>
          <p:nvPr>
            <p:ph type="sldNum" sz="quarter" idx="12"/>
          </p:nvPr>
        </p:nvSpPr>
        <p:spPr/>
        <p:txBody>
          <a:bodyPr/>
          <a:lstStyle/>
          <a:p>
            <a:fld id="{8E30D0AB-ABE0-594C-AF54-0D8891FA07E2}" type="slidenum">
              <a:rPr lang="en-US" smtClean="0"/>
              <a:t>‹#›</a:t>
            </a:fld>
            <a:endParaRPr lang="en-US"/>
          </a:p>
        </p:txBody>
      </p:sp>
    </p:spTree>
    <p:extLst>
      <p:ext uri="{BB962C8B-B14F-4D97-AF65-F5344CB8AC3E}">
        <p14:creationId xmlns:p14="http://schemas.microsoft.com/office/powerpoint/2010/main" val="1135157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7831E-25A5-9049-9F18-C106C7B0D5A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153B0C5-FF0D-9E48-BC42-75F8D99E26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D43DC8-4DFD-834C-8796-806AEA4AC3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690F68-C42D-904C-8700-A74FFDA15F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653DB7-901B-DB40-9CEF-86E7E195A8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1536D6C-B731-B444-8F89-45B839AC127B}"/>
              </a:ext>
            </a:extLst>
          </p:cNvPr>
          <p:cNvSpPr>
            <a:spLocks noGrp="1"/>
          </p:cNvSpPr>
          <p:nvPr>
            <p:ph type="dt" sz="half" idx="10"/>
          </p:nvPr>
        </p:nvSpPr>
        <p:spPr/>
        <p:txBody>
          <a:bodyPr/>
          <a:lstStyle/>
          <a:p>
            <a:fld id="{16805D69-00DB-864C-8055-6BB121E2A6BA}" type="datetimeFigureOut">
              <a:rPr lang="en-US" smtClean="0"/>
              <a:t>3/25/22</a:t>
            </a:fld>
            <a:endParaRPr lang="en-US"/>
          </a:p>
        </p:txBody>
      </p:sp>
      <p:sp>
        <p:nvSpPr>
          <p:cNvPr id="8" name="Footer Placeholder 7">
            <a:extLst>
              <a:ext uri="{FF2B5EF4-FFF2-40B4-BE49-F238E27FC236}">
                <a16:creationId xmlns:a16="http://schemas.microsoft.com/office/drawing/2014/main" id="{94F498AA-1010-0D48-9B9E-7EDA69EFF3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B8FE44-1E12-0048-BB20-4E3BEAFC50D6}"/>
              </a:ext>
            </a:extLst>
          </p:cNvPr>
          <p:cNvSpPr>
            <a:spLocks noGrp="1"/>
          </p:cNvSpPr>
          <p:nvPr>
            <p:ph type="sldNum" sz="quarter" idx="12"/>
          </p:nvPr>
        </p:nvSpPr>
        <p:spPr/>
        <p:txBody>
          <a:bodyPr/>
          <a:lstStyle/>
          <a:p>
            <a:fld id="{8E30D0AB-ABE0-594C-AF54-0D8891FA07E2}" type="slidenum">
              <a:rPr lang="en-US" smtClean="0"/>
              <a:t>‹#›</a:t>
            </a:fld>
            <a:endParaRPr lang="en-US"/>
          </a:p>
        </p:txBody>
      </p:sp>
    </p:spTree>
    <p:extLst>
      <p:ext uri="{BB962C8B-B14F-4D97-AF65-F5344CB8AC3E}">
        <p14:creationId xmlns:p14="http://schemas.microsoft.com/office/powerpoint/2010/main" val="1136799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0B041-CFEC-A342-9429-D985C816D0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8D05B5-D3EC-3A42-99CE-214DC89666F9}"/>
              </a:ext>
            </a:extLst>
          </p:cNvPr>
          <p:cNvSpPr>
            <a:spLocks noGrp="1"/>
          </p:cNvSpPr>
          <p:nvPr>
            <p:ph type="dt" sz="half" idx="10"/>
          </p:nvPr>
        </p:nvSpPr>
        <p:spPr/>
        <p:txBody>
          <a:bodyPr/>
          <a:lstStyle/>
          <a:p>
            <a:fld id="{16805D69-00DB-864C-8055-6BB121E2A6BA}" type="datetimeFigureOut">
              <a:rPr lang="en-US" smtClean="0"/>
              <a:t>3/25/22</a:t>
            </a:fld>
            <a:endParaRPr lang="en-US"/>
          </a:p>
        </p:txBody>
      </p:sp>
      <p:sp>
        <p:nvSpPr>
          <p:cNvPr id="4" name="Footer Placeholder 3">
            <a:extLst>
              <a:ext uri="{FF2B5EF4-FFF2-40B4-BE49-F238E27FC236}">
                <a16:creationId xmlns:a16="http://schemas.microsoft.com/office/drawing/2014/main" id="{C0B9DBEF-33CB-D642-8390-A47D9E0602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6B6904-5032-ED46-AF0C-F6AFD7D9BACA}"/>
              </a:ext>
            </a:extLst>
          </p:cNvPr>
          <p:cNvSpPr>
            <a:spLocks noGrp="1"/>
          </p:cNvSpPr>
          <p:nvPr>
            <p:ph type="sldNum" sz="quarter" idx="12"/>
          </p:nvPr>
        </p:nvSpPr>
        <p:spPr/>
        <p:txBody>
          <a:bodyPr/>
          <a:lstStyle/>
          <a:p>
            <a:fld id="{8E30D0AB-ABE0-594C-AF54-0D8891FA07E2}" type="slidenum">
              <a:rPr lang="en-US" smtClean="0"/>
              <a:t>‹#›</a:t>
            </a:fld>
            <a:endParaRPr lang="en-US"/>
          </a:p>
        </p:txBody>
      </p:sp>
    </p:spTree>
    <p:extLst>
      <p:ext uri="{BB962C8B-B14F-4D97-AF65-F5344CB8AC3E}">
        <p14:creationId xmlns:p14="http://schemas.microsoft.com/office/powerpoint/2010/main" val="4167612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59EBCE-735F-C54D-9774-EF7B5E512964}"/>
              </a:ext>
            </a:extLst>
          </p:cNvPr>
          <p:cNvSpPr>
            <a:spLocks noGrp="1"/>
          </p:cNvSpPr>
          <p:nvPr>
            <p:ph type="dt" sz="half" idx="10"/>
          </p:nvPr>
        </p:nvSpPr>
        <p:spPr/>
        <p:txBody>
          <a:bodyPr/>
          <a:lstStyle/>
          <a:p>
            <a:fld id="{16805D69-00DB-864C-8055-6BB121E2A6BA}" type="datetimeFigureOut">
              <a:rPr lang="en-US" smtClean="0"/>
              <a:t>3/25/22</a:t>
            </a:fld>
            <a:endParaRPr lang="en-US"/>
          </a:p>
        </p:txBody>
      </p:sp>
      <p:sp>
        <p:nvSpPr>
          <p:cNvPr id="3" name="Footer Placeholder 2">
            <a:extLst>
              <a:ext uri="{FF2B5EF4-FFF2-40B4-BE49-F238E27FC236}">
                <a16:creationId xmlns:a16="http://schemas.microsoft.com/office/drawing/2014/main" id="{D6661DC2-04CA-164C-BBE0-C9174BAED3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6F41E0F-F6D7-C544-B27B-22FBD28A4D1E}"/>
              </a:ext>
            </a:extLst>
          </p:cNvPr>
          <p:cNvSpPr>
            <a:spLocks noGrp="1"/>
          </p:cNvSpPr>
          <p:nvPr>
            <p:ph type="sldNum" sz="quarter" idx="12"/>
          </p:nvPr>
        </p:nvSpPr>
        <p:spPr/>
        <p:txBody>
          <a:bodyPr/>
          <a:lstStyle/>
          <a:p>
            <a:fld id="{8E30D0AB-ABE0-594C-AF54-0D8891FA07E2}" type="slidenum">
              <a:rPr lang="en-US" smtClean="0"/>
              <a:t>‹#›</a:t>
            </a:fld>
            <a:endParaRPr lang="en-US"/>
          </a:p>
        </p:txBody>
      </p:sp>
    </p:spTree>
    <p:extLst>
      <p:ext uri="{BB962C8B-B14F-4D97-AF65-F5344CB8AC3E}">
        <p14:creationId xmlns:p14="http://schemas.microsoft.com/office/powerpoint/2010/main" val="3228626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B81F1-AF68-2A4A-A4BF-9FCB99D67A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DF7D2A-3129-1F4A-82BE-5C48723187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057499-A47A-1C49-921C-FDF97571D5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196640-1234-D447-992B-AA674EDCD574}"/>
              </a:ext>
            </a:extLst>
          </p:cNvPr>
          <p:cNvSpPr>
            <a:spLocks noGrp="1"/>
          </p:cNvSpPr>
          <p:nvPr>
            <p:ph type="dt" sz="half" idx="10"/>
          </p:nvPr>
        </p:nvSpPr>
        <p:spPr/>
        <p:txBody>
          <a:bodyPr/>
          <a:lstStyle/>
          <a:p>
            <a:fld id="{16805D69-00DB-864C-8055-6BB121E2A6BA}" type="datetimeFigureOut">
              <a:rPr lang="en-US" smtClean="0"/>
              <a:t>3/25/22</a:t>
            </a:fld>
            <a:endParaRPr lang="en-US"/>
          </a:p>
        </p:txBody>
      </p:sp>
      <p:sp>
        <p:nvSpPr>
          <p:cNvPr id="6" name="Footer Placeholder 5">
            <a:extLst>
              <a:ext uri="{FF2B5EF4-FFF2-40B4-BE49-F238E27FC236}">
                <a16:creationId xmlns:a16="http://schemas.microsoft.com/office/drawing/2014/main" id="{B1A96A6F-A63E-1145-8BF3-F1CD6C28DA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CC5536-38C9-5C43-B496-CE4BC586B79F}"/>
              </a:ext>
            </a:extLst>
          </p:cNvPr>
          <p:cNvSpPr>
            <a:spLocks noGrp="1"/>
          </p:cNvSpPr>
          <p:nvPr>
            <p:ph type="sldNum" sz="quarter" idx="12"/>
          </p:nvPr>
        </p:nvSpPr>
        <p:spPr/>
        <p:txBody>
          <a:bodyPr/>
          <a:lstStyle/>
          <a:p>
            <a:fld id="{8E30D0AB-ABE0-594C-AF54-0D8891FA07E2}" type="slidenum">
              <a:rPr lang="en-US" smtClean="0"/>
              <a:t>‹#›</a:t>
            </a:fld>
            <a:endParaRPr lang="en-US"/>
          </a:p>
        </p:txBody>
      </p:sp>
    </p:spTree>
    <p:extLst>
      <p:ext uri="{BB962C8B-B14F-4D97-AF65-F5344CB8AC3E}">
        <p14:creationId xmlns:p14="http://schemas.microsoft.com/office/powerpoint/2010/main" val="2286552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EC18A-92E0-5B40-8A3A-57AB832301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960337-CE2C-BF4B-8924-B2AD258C24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B1235E-535C-7448-B4DA-1AA49080DC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46A4F8-2679-6D4F-A83E-4909BBADA488}"/>
              </a:ext>
            </a:extLst>
          </p:cNvPr>
          <p:cNvSpPr>
            <a:spLocks noGrp="1"/>
          </p:cNvSpPr>
          <p:nvPr>
            <p:ph type="dt" sz="half" idx="10"/>
          </p:nvPr>
        </p:nvSpPr>
        <p:spPr/>
        <p:txBody>
          <a:bodyPr/>
          <a:lstStyle/>
          <a:p>
            <a:fld id="{16805D69-00DB-864C-8055-6BB121E2A6BA}" type="datetimeFigureOut">
              <a:rPr lang="en-US" smtClean="0"/>
              <a:t>3/25/22</a:t>
            </a:fld>
            <a:endParaRPr lang="en-US"/>
          </a:p>
        </p:txBody>
      </p:sp>
      <p:sp>
        <p:nvSpPr>
          <p:cNvPr id="6" name="Footer Placeholder 5">
            <a:extLst>
              <a:ext uri="{FF2B5EF4-FFF2-40B4-BE49-F238E27FC236}">
                <a16:creationId xmlns:a16="http://schemas.microsoft.com/office/drawing/2014/main" id="{4C122364-3A32-814A-991B-C3C60E82FF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6A1112-F13A-1341-9D04-968852E82B46}"/>
              </a:ext>
            </a:extLst>
          </p:cNvPr>
          <p:cNvSpPr>
            <a:spLocks noGrp="1"/>
          </p:cNvSpPr>
          <p:nvPr>
            <p:ph type="sldNum" sz="quarter" idx="12"/>
          </p:nvPr>
        </p:nvSpPr>
        <p:spPr/>
        <p:txBody>
          <a:bodyPr/>
          <a:lstStyle/>
          <a:p>
            <a:fld id="{8E30D0AB-ABE0-594C-AF54-0D8891FA07E2}" type="slidenum">
              <a:rPr lang="en-US" smtClean="0"/>
              <a:t>‹#›</a:t>
            </a:fld>
            <a:endParaRPr lang="en-US"/>
          </a:p>
        </p:txBody>
      </p:sp>
    </p:spTree>
    <p:extLst>
      <p:ext uri="{BB962C8B-B14F-4D97-AF65-F5344CB8AC3E}">
        <p14:creationId xmlns:p14="http://schemas.microsoft.com/office/powerpoint/2010/main" val="156042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CDCEF-C7C3-4444-B95C-33A25033EB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B87CF0-CF50-5C4E-B3CE-84AF592367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3DA8F1-DFA6-9143-B9A5-515BE933734E}"/>
              </a:ext>
            </a:extLst>
          </p:cNvPr>
          <p:cNvSpPr>
            <a:spLocks noGrp="1"/>
          </p:cNvSpPr>
          <p:nvPr>
            <p:ph type="dt" sz="half" idx="10"/>
          </p:nvPr>
        </p:nvSpPr>
        <p:spPr/>
        <p:txBody>
          <a:bodyPr/>
          <a:lstStyle/>
          <a:p>
            <a:fld id="{16805D69-00DB-864C-8055-6BB121E2A6BA}" type="datetimeFigureOut">
              <a:rPr lang="en-US" smtClean="0"/>
              <a:t>3/25/22</a:t>
            </a:fld>
            <a:endParaRPr lang="en-US"/>
          </a:p>
        </p:txBody>
      </p:sp>
      <p:sp>
        <p:nvSpPr>
          <p:cNvPr id="5" name="Footer Placeholder 4">
            <a:extLst>
              <a:ext uri="{FF2B5EF4-FFF2-40B4-BE49-F238E27FC236}">
                <a16:creationId xmlns:a16="http://schemas.microsoft.com/office/drawing/2014/main" id="{5127A548-9D91-174C-8FC0-5BC6EC2C1E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BA8BFE-DE8D-AE41-B6A2-C11D32272343}"/>
              </a:ext>
            </a:extLst>
          </p:cNvPr>
          <p:cNvSpPr>
            <a:spLocks noGrp="1"/>
          </p:cNvSpPr>
          <p:nvPr>
            <p:ph type="sldNum" sz="quarter" idx="12"/>
          </p:nvPr>
        </p:nvSpPr>
        <p:spPr/>
        <p:txBody>
          <a:bodyPr/>
          <a:lstStyle/>
          <a:p>
            <a:fld id="{8E30D0AB-ABE0-594C-AF54-0D8891FA07E2}" type="slidenum">
              <a:rPr lang="en-US" smtClean="0"/>
              <a:t>‹#›</a:t>
            </a:fld>
            <a:endParaRPr lang="en-US"/>
          </a:p>
        </p:txBody>
      </p:sp>
    </p:spTree>
    <p:extLst>
      <p:ext uri="{BB962C8B-B14F-4D97-AF65-F5344CB8AC3E}">
        <p14:creationId xmlns:p14="http://schemas.microsoft.com/office/powerpoint/2010/main" val="678836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B5E299-4550-6B40-B87A-1D32CB9CFF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5904B3-516B-DD47-8B0F-0138C463B9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4993C5-FBF2-D145-97A1-B66CF9A5FBD3}"/>
              </a:ext>
            </a:extLst>
          </p:cNvPr>
          <p:cNvSpPr>
            <a:spLocks noGrp="1"/>
          </p:cNvSpPr>
          <p:nvPr>
            <p:ph type="dt" sz="half" idx="10"/>
          </p:nvPr>
        </p:nvSpPr>
        <p:spPr/>
        <p:txBody>
          <a:bodyPr/>
          <a:lstStyle/>
          <a:p>
            <a:fld id="{16805D69-00DB-864C-8055-6BB121E2A6BA}" type="datetimeFigureOut">
              <a:rPr lang="en-US" smtClean="0"/>
              <a:t>3/25/22</a:t>
            </a:fld>
            <a:endParaRPr lang="en-US"/>
          </a:p>
        </p:txBody>
      </p:sp>
      <p:sp>
        <p:nvSpPr>
          <p:cNvPr id="5" name="Footer Placeholder 4">
            <a:extLst>
              <a:ext uri="{FF2B5EF4-FFF2-40B4-BE49-F238E27FC236}">
                <a16:creationId xmlns:a16="http://schemas.microsoft.com/office/drawing/2014/main" id="{F4062903-8361-304A-83BE-13838209B7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565CEE-5C5E-F44A-BC48-A9BEBD3796D8}"/>
              </a:ext>
            </a:extLst>
          </p:cNvPr>
          <p:cNvSpPr>
            <a:spLocks noGrp="1"/>
          </p:cNvSpPr>
          <p:nvPr>
            <p:ph type="sldNum" sz="quarter" idx="12"/>
          </p:nvPr>
        </p:nvSpPr>
        <p:spPr/>
        <p:txBody>
          <a:bodyPr/>
          <a:lstStyle/>
          <a:p>
            <a:fld id="{8E30D0AB-ABE0-594C-AF54-0D8891FA07E2}" type="slidenum">
              <a:rPr lang="en-US" smtClean="0"/>
              <a:t>‹#›</a:t>
            </a:fld>
            <a:endParaRPr lang="en-US"/>
          </a:p>
        </p:txBody>
      </p:sp>
    </p:spTree>
    <p:extLst>
      <p:ext uri="{BB962C8B-B14F-4D97-AF65-F5344CB8AC3E}">
        <p14:creationId xmlns:p14="http://schemas.microsoft.com/office/powerpoint/2010/main" val="354539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107665-A030-D94E-A296-1EDE87C518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46201A-54FA-BE4E-A3A3-764AE6D0B0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839ED8-16A6-FC45-9B98-0655E5082A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05D69-00DB-864C-8055-6BB121E2A6BA}" type="datetimeFigureOut">
              <a:rPr lang="en-US" smtClean="0"/>
              <a:t>3/25/22</a:t>
            </a:fld>
            <a:endParaRPr lang="en-US"/>
          </a:p>
        </p:txBody>
      </p:sp>
      <p:sp>
        <p:nvSpPr>
          <p:cNvPr id="5" name="Footer Placeholder 4">
            <a:extLst>
              <a:ext uri="{FF2B5EF4-FFF2-40B4-BE49-F238E27FC236}">
                <a16:creationId xmlns:a16="http://schemas.microsoft.com/office/drawing/2014/main" id="{8C28237C-8060-7E41-BC40-055C1F8F6A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6550E3-B68D-334F-A1CE-B8D3879E53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30D0AB-ABE0-594C-AF54-0D8891FA07E2}" type="slidenum">
              <a:rPr lang="en-US" smtClean="0"/>
              <a:t>‹#›</a:t>
            </a:fld>
            <a:endParaRPr lang="en-US"/>
          </a:p>
        </p:txBody>
      </p:sp>
    </p:spTree>
    <p:extLst>
      <p:ext uri="{BB962C8B-B14F-4D97-AF65-F5344CB8AC3E}">
        <p14:creationId xmlns:p14="http://schemas.microsoft.com/office/powerpoint/2010/main" val="42143625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bayarea.energyatlas.ucla.edu/" TargetMode="External"/><Relationship Id="rId2" Type="http://schemas.openxmlformats.org/officeDocument/2006/relationships/hyperlink" Target="https://www.energyatlas.ucla.edu/" TargetMode="External"/><Relationship Id="rId1" Type="http://schemas.openxmlformats.org/officeDocument/2006/relationships/slideLayout" Target="../slideLayouts/slideLayout2.xml"/><Relationship Id="rId4" Type="http://schemas.openxmlformats.org/officeDocument/2006/relationships/hyperlink" Target="https://solar.energyatlas.ucla.edu/"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16F42E0-28DF-4093-AFC5-CA01F54C88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ideo 4">
            <a:extLst>
              <a:ext uri="{FF2B5EF4-FFF2-40B4-BE49-F238E27FC236}">
                <a16:creationId xmlns:a16="http://schemas.microsoft.com/office/drawing/2014/main" id="{2F755AFD-5D4C-69C8-6383-BC5118E4AB3F}"/>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3" y="-22"/>
            <a:ext cx="12191997" cy="6858022"/>
          </a:xfrm>
          <a:prstGeom prst="rect">
            <a:avLst/>
          </a:prstGeom>
        </p:spPr>
      </p:pic>
      <p:sp>
        <p:nvSpPr>
          <p:cNvPr id="11" name="Rectangle 10">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206190"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37374"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E8A7E7-B4BF-CE4D-B84A-269999C91870}"/>
              </a:ext>
            </a:extLst>
          </p:cNvPr>
          <p:cNvSpPr>
            <a:spLocks noGrp="1"/>
          </p:cNvSpPr>
          <p:nvPr>
            <p:ph type="ctrTitle"/>
          </p:nvPr>
        </p:nvSpPr>
        <p:spPr>
          <a:xfrm>
            <a:off x="6096006" y="728897"/>
            <a:ext cx="5452529" cy="3728614"/>
          </a:xfrm>
        </p:spPr>
        <p:txBody>
          <a:bodyPr anchor="t">
            <a:normAutofit/>
          </a:bodyPr>
          <a:lstStyle/>
          <a:p>
            <a:pPr algn="r"/>
            <a:r>
              <a:rPr lang="en-US" sz="5200" dirty="0">
                <a:solidFill>
                  <a:srgbClr val="FFFFFF"/>
                </a:solidFill>
              </a:rPr>
              <a:t>What Will it Take for an Energy Transition </a:t>
            </a:r>
            <a:r>
              <a:rPr lang="en-US" sz="5200" i="1" dirty="0">
                <a:solidFill>
                  <a:srgbClr val="FFFFFF"/>
                </a:solidFill>
              </a:rPr>
              <a:t>to be </a:t>
            </a:r>
            <a:r>
              <a:rPr lang="en-US" sz="5200" dirty="0">
                <a:solidFill>
                  <a:srgbClr val="FFFFFF"/>
                </a:solidFill>
              </a:rPr>
              <a:t>Just?</a:t>
            </a:r>
          </a:p>
        </p:txBody>
      </p:sp>
      <p:sp>
        <p:nvSpPr>
          <p:cNvPr id="3" name="Subtitle 2">
            <a:extLst>
              <a:ext uri="{FF2B5EF4-FFF2-40B4-BE49-F238E27FC236}">
                <a16:creationId xmlns:a16="http://schemas.microsoft.com/office/drawing/2014/main" id="{2C895973-77A6-924E-A372-29DAF5B419F8}"/>
              </a:ext>
            </a:extLst>
          </p:cNvPr>
          <p:cNvSpPr>
            <a:spLocks noGrp="1"/>
          </p:cNvSpPr>
          <p:nvPr>
            <p:ph type="subTitle" idx="1"/>
          </p:nvPr>
        </p:nvSpPr>
        <p:spPr>
          <a:xfrm>
            <a:off x="6099055" y="4629217"/>
            <a:ext cx="5449479" cy="1499873"/>
          </a:xfrm>
        </p:spPr>
        <p:txBody>
          <a:bodyPr anchor="b">
            <a:normAutofit/>
          </a:bodyPr>
          <a:lstStyle/>
          <a:p>
            <a:pPr algn="r"/>
            <a:r>
              <a:rPr lang="en-US" sz="1700">
                <a:solidFill>
                  <a:srgbClr val="FFFFFF"/>
                </a:solidFill>
              </a:rPr>
              <a:t>Stephanie Pincetl</a:t>
            </a:r>
          </a:p>
          <a:p>
            <a:pPr algn="r"/>
            <a:r>
              <a:rPr lang="en-US" sz="1700">
                <a:solidFill>
                  <a:srgbClr val="FFFFFF"/>
                </a:solidFill>
              </a:rPr>
              <a:t>Institute of the Environment and Sustainability</a:t>
            </a:r>
          </a:p>
          <a:p>
            <a:pPr algn="r"/>
            <a:r>
              <a:rPr lang="en-US" sz="1700">
                <a:solidFill>
                  <a:srgbClr val="FFFFFF"/>
                </a:solidFill>
              </a:rPr>
              <a:t>UCLA</a:t>
            </a:r>
          </a:p>
          <a:p>
            <a:pPr algn="r"/>
            <a:r>
              <a:rPr lang="en-US" sz="1700">
                <a:solidFill>
                  <a:srgbClr val="FFFFFF"/>
                </a:solidFill>
              </a:rPr>
              <a:t>March 2022</a:t>
            </a:r>
          </a:p>
        </p:txBody>
      </p:sp>
    </p:spTree>
    <p:extLst>
      <p:ext uri="{BB962C8B-B14F-4D97-AF65-F5344CB8AC3E}">
        <p14:creationId xmlns:p14="http://schemas.microsoft.com/office/powerpoint/2010/main" val="1281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ightbulb off with illuminated background">
            <a:extLst>
              <a:ext uri="{FF2B5EF4-FFF2-40B4-BE49-F238E27FC236}">
                <a16:creationId xmlns:a16="http://schemas.microsoft.com/office/drawing/2014/main" id="{CF43B5D7-0DE2-4EEE-8047-D06B0D2196B0}"/>
              </a:ext>
            </a:extLst>
          </p:cNvPr>
          <p:cNvPicPr>
            <a:picLocks noChangeAspect="1"/>
          </p:cNvPicPr>
          <p:nvPr/>
        </p:nvPicPr>
        <p:blipFill rotWithShape="1">
          <a:blip r:embed="rId2">
            <a:alphaModFix amt="35000"/>
          </a:blip>
          <a:srcRect b="15730"/>
          <a:stretch/>
        </p:blipFill>
        <p:spPr>
          <a:xfrm>
            <a:off x="20" y="329185"/>
            <a:ext cx="12191980" cy="6857999"/>
          </a:xfrm>
          <a:prstGeom prst="rect">
            <a:avLst/>
          </a:prstGeom>
        </p:spPr>
      </p:pic>
      <p:sp>
        <p:nvSpPr>
          <p:cNvPr id="2" name="Title 1">
            <a:extLst>
              <a:ext uri="{FF2B5EF4-FFF2-40B4-BE49-F238E27FC236}">
                <a16:creationId xmlns:a16="http://schemas.microsoft.com/office/drawing/2014/main" id="{098230E7-C5B4-364C-AB84-5213B58C06AC}"/>
              </a:ext>
            </a:extLst>
          </p:cNvPr>
          <p:cNvSpPr>
            <a:spLocks noGrp="1"/>
          </p:cNvSpPr>
          <p:nvPr>
            <p:ph type="title"/>
          </p:nvPr>
        </p:nvSpPr>
        <p:spPr>
          <a:xfrm>
            <a:off x="838201" y="1065862"/>
            <a:ext cx="3313164" cy="4726276"/>
          </a:xfrm>
        </p:spPr>
        <p:txBody>
          <a:bodyPr>
            <a:normAutofit/>
          </a:bodyPr>
          <a:lstStyle/>
          <a:p>
            <a:pPr algn="r"/>
            <a:r>
              <a:rPr lang="en-US" sz="4000">
                <a:solidFill>
                  <a:srgbClr val="FFFFFF"/>
                </a:solidFill>
              </a:rPr>
              <a:t>My talk today</a:t>
            </a:r>
            <a:br>
              <a:rPr lang="en-US" sz="4000">
                <a:solidFill>
                  <a:srgbClr val="FFFFFF"/>
                </a:solidFill>
              </a:rPr>
            </a:br>
            <a:endParaRPr lang="en-US" sz="4000">
              <a:solidFill>
                <a:srgbClr val="FFFFFF"/>
              </a:solidFill>
            </a:endParaRPr>
          </a:p>
        </p:txBody>
      </p:sp>
      <p:cxnSp>
        <p:nvCxnSpPr>
          <p:cNvPr id="11" name="Straight Connector 1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251307E-CCD5-D048-8F07-4102CF79DCB4}"/>
              </a:ext>
            </a:extLst>
          </p:cNvPr>
          <p:cNvSpPr>
            <a:spLocks noGrp="1"/>
          </p:cNvSpPr>
          <p:nvPr>
            <p:ph idx="1"/>
          </p:nvPr>
        </p:nvSpPr>
        <p:spPr>
          <a:xfrm>
            <a:off x="5155379" y="1065862"/>
            <a:ext cx="5744685" cy="4726276"/>
          </a:xfrm>
        </p:spPr>
        <p:txBody>
          <a:bodyPr anchor="ctr">
            <a:normAutofit/>
          </a:bodyPr>
          <a:lstStyle/>
          <a:p>
            <a:r>
              <a:rPr lang="en-US" sz="2000" dirty="0">
                <a:solidFill>
                  <a:srgbClr val="FFFFFF"/>
                </a:solidFill>
              </a:rPr>
              <a:t>Overview to the issue of Energy transition</a:t>
            </a:r>
          </a:p>
          <a:p>
            <a:pPr lvl="1"/>
            <a:r>
              <a:rPr lang="en-US" sz="1600" dirty="0">
                <a:solidFill>
                  <a:srgbClr val="FFFFFF"/>
                </a:solidFill>
              </a:rPr>
              <a:t>A dive into the weeds of energy use and regulations: justice arises from </a:t>
            </a:r>
            <a:r>
              <a:rPr lang="en-US" sz="1600">
                <a:solidFill>
                  <a:srgbClr val="FFFFFF"/>
                </a:solidFill>
              </a:rPr>
              <a:t>the details</a:t>
            </a:r>
            <a:endParaRPr lang="en-US" sz="1600" dirty="0">
              <a:solidFill>
                <a:srgbClr val="FFFFFF"/>
              </a:solidFill>
            </a:endParaRPr>
          </a:p>
          <a:p>
            <a:r>
              <a:rPr lang="en-US" sz="2000" dirty="0">
                <a:solidFill>
                  <a:srgbClr val="FFFFFF"/>
                </a:solidFill>
              </a:rPr>
              <a:t>Our work</a:t>
            </a:r>
          </a:p>
          <a:p>
            <a:r>
              <a:rPr lang="en-US" sz="2000" dirty="0">
                <a:solidFill>
                  <a:srgbClr val="FFFFFF"/>
                </a:solidFill>
              </a:rPr>
              <a:t>What the driving issues are</a:t>
            </a:r>
          </a:p>
          <a:p>
            <a:r>
              <a:rPr lang="en-US" sz="2000" dirty="0">
                <a:solidFill>
                  <a:srgbClr val="FFFFFF"/>
                </a:solidFill>
              </a:rPr>
              <a:t>How to move forward</a:t>
            </a:r>
          </a:p>
        </p:txBody>
      </p:sp>
    </p:spTree>
    <p:extLst>
      <p:ext uri="{BB962C8B-B14F-4D97-AF65-F5344CB8AC3E}">
        <p14:creationId xmlns:p14="http://schemas.microsoft.com/office/powerpoint/2010/main" val="252056999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66E72B6-5FF5-7745-85F9-8F780C9B867C}"/>
              </a:ext>
            </a:extLst>
          </p:cNvPr>
          <p:cNvSpPr>
            <a:spLocks noGrp="1"/>
          </p:cNvSpPr>
          <p:nvPr>
            <p:ph type="title"/>
          </p:nvPr>
        </p:nvSpPr>
        <p:spPr>
          <a:xfrm>
            <a:off x="1102368" y="694268"/>
            <a:ext cx="3553510" cy="5477932"/>
          </a:xfrm>
        </p:spPr>
        <p:txBody>
          <a:bodyPr>
            <a:normAutofit/>
          </a:bodyPr>
          <a:lstStyle/>
          <a:p>
            <a:pPr algn="ctr"/>
            <a:r>
              <a:rPr lang="en-US" dirty="0">
                <a:solidFill>
                  <a:schemeClr val="bg1"/>
                </a:solidFill>
              </a:rPr>
              <a:t>Ultimately the fight for a just transition is a fight for justice</a:t>
            </a:r>
          </a:p>
        </p:txBody>
      </p:sp>
      <p:grpSp>
        <p:nvGrpSpPr>
          <p:cNvPr id="10" name="Graphic 38">
            <a:extLst>
              <a:ext uri="{FF2B5EF4-FFF2-40B4-BE49-F238E27FC236}">
                <a16:creationId xmlns:a16="http://schemas.microsoft.com/office/drawing/2014/main" id="{1E8369D0-2C3B-4E27-AC6C-A246AC28CD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2912"/>
            <a:ext cx="1910252" cy="709660"/>
            <a:chOff x="2267504" y="2540250"/>
            <a:chExt cx="1990951" cy="739640"/>
          </a:xfrm>
          <a:solidFill>
            <a:schemeClr val="bg1"/>
          </a:solidFill>
        </p:grpSpPr>
        <p:sp>
          <p:nvSpPr>
            <p:cNvPr id="11" name="Freeform: Shape 10">
              <a:extLst>
                <a:ext uri="{FF2B5EF4-FFF2-40B4-BE49-F238E27FC236}">
                  <a16:creationId xmlns:a16="http://schemas.microsoft.com/office/drawing/2014/main" id="{A3D5586F-4573-4C57-9793-1EBFDC8963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5EED35EF-93A0-4921-941C-ECC67AE2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grpSp>
        <p:nvGrpSpPr>
          <p:cNvPr id="14" name="Graphic 4">
            <a:extLst>
              <a:ext uri="{FF2B5EF4-FFF2-40B4-BE49-F238E27FC236}">
                <a16:creationId xmlns:a16="http://schemas.microsoft.com/office/drawing/2014/main" id="{C6F74901-2A71-43C3-837C-27CCD6B6D6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37426" y="2203010"/>
            <a:ext cx="975169" cy="975171"/>
            <a:chOff x="5829300" y="3162300"/>
            <a:chExt cx="532256" cy="532257"/>
          </a:xfrm>
          <a:solidFill>
            <a:schemeClr val="bg1"/>
          </a:solidFill>
        </p:grpSpPr>
        <p:sp>
          <p:nvSpPr>
            <p:cNvPr id="15" name="Freeform: Shape 14">
              <a:extLst>
                <a:ext uri="{FF2B5EF4-FFF2-40B4-BE49-F238E27FC236}">
                  <a16:creationId xmlns:a16="http://schemas.microsoft.com/office/drawing/2014/main" id="{A92DF49A-063A-4F60-BE30-D26826492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0DCBBE0-7DEE-43ED-BEE3-ABB179CFC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39FE8DF-D1B2-4074-9BDF-C458EA012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1C143B5-6E24-417D-A035-65747A8E9D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0331ED8C-8819-4FFB-BF3C-FDA6A90D4B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A39574D-5ECC-4A94-9CB6-646D90DA5A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6A73D6F7-977D-4026-8F68-CA63C162C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56348370-4FD9-4A99-BB05-944D5B0B0E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1146D46-43DB-4487-A191-0970511C33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517B7142-9D64-4D34-B23C-9471326AD6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8EB71CD-AB26-440E-A0D5-E1081DB5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34423BD2-7458-4680-AF49-5013C9D30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25547DC8-8B87-4446-9CC9-65AF04A5FE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sp>
        <p:nvSpPr>
          <p:cNvPr id="29" name="Oval 28">
            <a:extLst>
              <a:ext uri="{FF2B5EF4-FFF2-40B4-BE49-F238E27FC236}">
                <a16:creationId xmlns:a16="http://schemas.microsoft.com/office/drawing/2014/main" id="{EC11F68A-CC71-4196-BBF3-20CDCD75D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502"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Oval 30">
            <a:extLst>
              <a:ext uri="{FF2B5EF4-FFF2-40B4-BE49-F238E27FC236}">
                <a16:creationId xmlns:a16="http://schemas.microsoft.com/office/drawing/2014/main" id="{085F9950-F10E-4E64-962B-F7034578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502" y="4752208"/>
            <a:ext cx="365021" cy="36502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a:extLst>
              <a:ext uri="{FF2B5EF4-FFF2-40B4-BE49-F238E27FC236}">
                <a16:creationId xmlns:a16="http://schemas.microsoft.com/office/drawing/2014/main" id="{BA77CC79-21AD-3343-947C-3CCD0E756CD3}"/>
              </a:ext>
            </a:extLst>
          </p:cNvPr>
          <p:cNvSpPr>
            <a:spLocks noGrp="1"/>
          </p:cNvSpPr>
          <p:nvPr>
            <p:ph idx="1"/>
          </p:nvPr>
        </p:nvSpPr>
        <p:spPr>
          <a:xfrm>
            <a:off x="6234868" y="1130846"/>
            <a:ext cx="5357630" cy="4904194"/>
          </a:xfrm>
        </p:spPr>
        <p:txBody>
          <a:bodyPr>
            <a:normAutofit lnSpcReduction="10000"/>
          </a:bodyPr>
          <a:lstStyle/>
          <a:p>
            <a:r>
              <a:rPr lang="en-US" sz="1800" dirty="0">
                <a:solidFill>
                  <a:schemeClr val="bg1"/>
                </a:solidFill>
              </a:rPr>
              <a:t>The fossil fuel transition means every sector and segment of society will be impacted: </a:t>
            </a:r>
          </a:p>
          <a:p>
            <a:r>
              <a:rPr lang="en-US" sz="1800" dirty="0">
                <a:solidFill>
                  <a:schemeClr val="bg1"/>
                </a:solidFill>
              </a:rPr>
              <a:t>Electrifying appliances and vehicles = utility and gas station closures; losing tax bases in local communities, higher bills and potentially a lot of land use trade offs. </a:t>
            </a:r>
          </a:p>
          <a:p>
            <a:r>
              <a:rPr lang="en-US" sz="1800" dirty="0">
                <a:solidFill>
                  <a:schemeClr val="bg1"/>
                </a:solidFill>
              </a:rPr>
              <a:t>Will dramatically reduce pollution, but create other types, in other places</a:t>
            </a:r>
          </a:p>
          <a:p>
            <a:r>
              <a:rPr lang="en-US" sz="1800" dirty="0">
                <a:solidFill>
                  <a:schemeClr val="bg1"/>
                </a:solidFill>
              </a:rPr>
              <a:t>Is absolutely critical</a:t>
            </a:r>
          </a:p>
          <a:p>
            <a:r>
              <a:rPr lang="en-US" sz="1800" dirty="0">
                <a:solidFill>
                  <a:schemeClr val="bg1"/>
                </a:solidFill>
              </a:rPr>
              <a:t>An energy transition is not necessarily a transition to society whose benefits are more equitably distributed, nor one in which the economy is more socialized</a:t>
            </a:r>
          </a:p>
          <a:p>
            <a:r>
              <a:rPr lang="en-US" sz="1800" dirty="0">
                <a:solidFill>
                  <a:schemeClr val="bg1"/>
                </a:solidFill>
              </a:rPr>
              <a:t>That requires more than an </a:t>
            </a:r>
            <a:r>
              <a:rPr lang="en-US" sz="1800" b="1" dirty="0">
                <a:solidFill>
                  <a:schemeClr val="bg1"/>
                </a:solidFill>
              </a:rPr>
              <a:t>energy </a:t>
            </a:r>
            <a:r>
              <a:rPr lang="en-US" sz="1800" dirty="0">
                <a:solidFill>
                  <a:schemeClr val="bg1"/>
                </a:solidFill>
              </a:rPr>
              <a:t>transition, it requires re-embedding the economy in society, and a move away from high energy, high consumption modernity</a:t>
            </a:r>
          </a:p>
        </p:txBody>
      </p:sp>
    </p:spTree>
    <p:extLst>
      <p:ext uri="{BB962C8B-B14F-4D97-AF65-F5344CB8AC3E}">
        <p14:creationId xmlns:p14="http://schemas.microsoft.com/office/powerpoint/2010/main" val="2634033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5460C3F-BA19-AB41-9391-9B9BA7220E39}"/>
              </a:ext>
            </a:extLst>
          </p:cNvPr>
          <p:cNvSpPr>
            <a:spLocks noGrp="1"/>
          </p:cNvSpPr>
          <p:nvPr>
            <p:ph type="title"/>
          </p:nvPr>
        </p:nvSpPr>
        <p:spPr>
          <a:xfrm>
            <a:off x="1102368" y="694268"/>
            <a:ext cx="3553510" cy="5477932"/>
          </a:xfrm>
        </p:spPr>
        <p:txBody>
          <a:bodyPr>
            <a:normAutofit/>
          </a:bodyPr>
          <a:lstStyle/>
          <a:p>
            <a:pPr algn="ctr"/>
            <a:r>
              <a:rPr lang="en-US" dirty="0">
                <a:solidFill>
                  <a:schemeClr val="bg1"/>
                </a:solidFill>
              </a:rPr>
              <a:t>A Just Transition Requires</a:t>
            </a:r>
          </a:p>
        </p:txBody>
      </p:sp>
      <p:grpSp>
        <p:nvGrpSpPr>
          <p:cNvPr id="10" name="Graphic 38">
            <a:extLst>
              <a:ext uri="{FF2B5EF4-FFF2-40B4-BE49-F238E27FC236}">
                <a16:creationId xmlns:a16="http://schemas.microsoft.com/office/drawing/2014/main" id="{1E8369D0-2C3B-4E27-AC6C-A246AC28CD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2912"/>
            <a:ext cx="1910252" cy="709660"/>
            <a:chOff x="2267504" y="2540250"/>
            <a:chExt cx="1990951" cy="739640"/>
          </a:xfrm>
          <a:solidFill>
            <a:schemeClr val="bg1"/>
          </a:solidFill>
        </p:grpSpPr>
        <p:sp>
          <p:nvSpPr>
            <p:cNvPr id="11" name="Freeform: Shape 10">
              <a:extLst>
                <a:ext uri="{FF2B5EF4-FFF2-40B4-BE49-F238E27FC236}">
                  <a16:creationId xmlns:a16="http://schemas.microsoft.com/office/drawing/2014/main" id="{A3D5586F-4573-4C57-9793-1EBFDC8963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5EED35EF-93A0-4921-941C-ECC67AE2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grpSp>
        <p:nvGrpSpPr>
          <p:cNvPr id="14" name="Graphic 4">
            <a:extLst>
              <a:ext uri="{FF2B5EF4-FFF2-40B4-BE49-F238E27FC236}">
                <a16:creationId xmlns:a16="http://schemas.microsoft.com/office/drawing/2014/main" id="{C6F74901-2A71-43C3-837C-27CCD6B6D6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37426" y="2203010"/>
            <a:ext cx="975169" cy="975171"/>
            <a:chOff x="5829300" y="3162300"/>
            <a:chExt cx="532256" cy="532257"/>
          </a:xfrm>
          <a:solidFill>
            <a:schemeClr val="bg1"/>
          </a:solidFill>
        </p:grpSpPr>
        <p:sp>
          <p:nvSpPr>
            <p:cNvPr id="15" name="Freeform: Shape 14">
              <a:extLst>
                <a:ext uri="{FF2B5EF4-FFF2-40B4-BE49-F238E27FC236}">
                  <a16:creationId xmlns:a16="http://schemas.microsoft.com/office/drawing/2014/main" id="{A92DF49A-063A-4F60-BE30-D26826492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0DCBBE0-7DEE-43ED-BEE3-ABB179CFC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39FE8DF-D1B2-4074-9BDF-C458EA012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1C143B5-6E24-417D-A035-65747A8E9D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0331ED8C-8819-4FFB-BF3C-FDA6A90D4B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A39574D-5ECC-4A94-9CB6-646D90DA5A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6A73D6F7-977D-4026-8F68-CA63C162C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56348370-4FD9-4A99-BB05-944D5B0B0E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1146D46-43DB-4487-A191-0970511C33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517B7142-9D64-4D34-B23C-9471326AD6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8EB71CD-AB26-440E-A0D5-E1081DB5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34423BD2-7458-4680-AF49-5013C9D30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25547DC8-8B87-4446-9CC9-65AF04A5FE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sp>
        <p:nvSpPr>
          <p:cNvPr id="29" name="Oval 28">
            <a:extLst>
              <a:ext uri="{FF2B5EF4-FFF2-40B4-BE49-F238E27FC236}">
                <a16:creationId xmlns:a16="http://schemas.microsoft.com/office/drawing/2014/main" id="{EC11F68A-CC71-4196-BBF3-20CDCD75D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502"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Oval 30">
            <a:extLst>
              <a:ext uri="{FF2B5EF4-FFF2-40B4-BE49-F238E27FC236}">
                <a16:creationId xmlns:a16="http://schemas.microsoft.com/office/drawing/2014/main" id="{085F9950-F10E-4E64-962B-F7034578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502" y="4752208"/>
            <a:ext cx="365021" cy="36502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a:extLst>
              <a:ext uri="{FF2B5EF4-FFF2-40B4-BE49-F238E27FC236}">
                <a16:creationId xmlns:a16="http://schemas.microsoft.com/office/drawing/2014/main" id="{DC276AB8-168D-DD49-810F-0437F28021AC}"/>
              </a:ext>
            </a:extLst>
          </p:cNvPr>
          <p:cNvSpPr>
            <a:spLocks noGrp="1"/>
          </p:cNvSpPr>
          <p:nvPr>
            <p:ph idx="1"/>
          </p:nvPr>
        </p:nvSpPr>
        <p:spPr>
          <a:xfrm>
            <a:off x="6234868" y="1130846"/>
            <a:ext cx="5217173" cy="4351338"/>
          </a:xfrm>
        </p:spPr>
        <p:txBody>
          <a:bodyPr>
            <a:normAutofit lnSpcReduction="10000"/>
          </a:bodyPr>
          <a:lstStyle/>
          <a:p>
            <a:r>
              <a:rPr lang="en-US" sz="1800" dirty="0">
                <a:solidFill>
                  <a:schemeClr val="bg1"/>
                </a:solidFill>
              </a:rPr>
              <a:t>An</a:t>
            </a:r>
            <a:r>
              <a:rPr lang="en-US" sz="1800" i="1" dirty="0">
                <a:solidFill>
                  <a:schemeClr val="bg1"/>
                </a:solidFill>
              </a:rPr>
              <a:t> Equitable</a:t>
            </a:r>
            <a:r>
              <a:rPr lang="en-US" sz="1800" dirty="0">
                <a:solidFill>
                  <a:schemeClr val="bg1"/>
                </a:solidFill>
              </a:rPr>
              <a:t> distribution of the benefits of both non-fossil energy and the non-fossil energy economy. </a:t>
            </a:r>
          </a:p>
          <a:p>
            <a:r>
              <a:rPr lang="en-US" sz="1800" dirty="0">
                <a:solidFill>
                  <a:schemeClr val="bg1"/>
                </a:solidFill>
              </a:rPr>
              <a:t>This requires that all communities, particularly historically burdened communities, </a:t>
            </a:r>
          </a:p>
          <a:p>
            <a:pPr lvl="1"/>
            <a:r>
              <a:rPr lang="en-US" sz="1800" dirty="0">
                <a:solidFill>
                  <a:schemeClr val="bg1"/>
                </a:solidFill>
              </a:rPr>
              <a:t>1) have access to affordable to non-fossil fuel energy and especially access to cleaner air as the result of reducing reliance on fossil fuel; </a:t>
            </a:r>
          </a:p>
          <a:p>
            <a:pPr lvl="1"/>
            <a:r>
              <a:rPr lang="en-US" sz="1800" dirty="0">
                <a:solidFill>
                  <a:schemeClr val="bg1"/>
                </a:solidFill>
              </a:rPr>
              <a:t>2) have access to the good, high-quality jobs created by the clean energy economy; and</a:t>
            </a:r>
          </a:p>
          <a:p>
            <a:pPr lvl="1"/>
            <a:r>
              <a:rPr lang="en-US" sz="1800" dirty="0">
                <a:solidFill>
                  <a:schemeClr val="bg1"/>
                </a:solidFill>
              </a:rPr>
              <a:t> 3) be shielded, if lower income, from any higher energy costs that might result from the transition. </a:t>
            </a:r>
          </a:p>
          <a:p>
            <a:r>
              <a:rPr lang="en-US" sz="1800" dirty="0">
                <a:solidFill>
                  <a:schemeClr val="bg1"/>
                </a:solidFill>
              </a:rPr>
              <a:t>It requires that high income communities pay their fair share, and their footprints be substantially reduced.</a:t>
            </a:r>
          </a:p>
          <a:p>
            <a:endParaRPr lang="en-US" sz="1400" dirty="0">
              <a:solidFill>
                <a:schemeClr val="bg1"/>
              </a:solidFill>
            </a:endParaRPr>
          </a:p>
        </p:txBody>
      </p:sp>
    </p:spTree>
    <p:extLst>
      <p:ext uri="{BB962C8B-B14F-4D97-AF65-F5344CB8AC3E}">
        <p14:creationId xmlns:p14="http://schemas.microsoft.com/office/powerpoint/2010/main" val="472059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858AD35-6915-544F-BF55-CC39CEB93CC3}"/>
              </a:ext>
            </a:extLst>
          </p:cNvPr>
          <p:cNvSpPr>
            <a:spLocks noGrp="1"/>
          </p:cNvSpPr>
          <p:nvPr>
            <p:ph type="title"/>
          </p:nvPr>
        </p:nvSpPr>
        <p:spPr>
          <a:xfrm>
            <a:off x="1102368" y="694268"/>
            <a:ext cx="3553510" cy="5477932"/>
          </a:xfrm>
        </p:spPr>
        <p:txBody>
          <a:bodyPr>
            <a:normAutofit/>
          </a:bodyPr>
          <a:lstStyle/>
          <a:p>
            <a:pPr algn="ctr"/>
            <a:r>
              <a:rPr lang="en-US">
                <a:solidFill>
                  <a:schemeClr val="bg1"/>
                </a:solidFill>
              </a:rPr>
              <a:t>A Just Transition also requires understanding limits</a:t>
            </a:r>
          </a:p>
        </p:txBody>
      </p:sp>
      <p:grpSp>
        <p:nvGrpSpPr>
          <p:cNvPr id="10" name="Graphic 38">
            <a:extLst>
              <a:ext uri="{FF2B5EF4-FFF2-40B4-BE49-F238E27FC236}">
                <a16:creationId xmlns:a16="http://schemas.microsoft.com/office/drawing/2014/main" id="{1E8369D0-2C3B-4E27-AC6C-A246AC28CD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2912"/>
            <a:ext cx="1910252" cy="709660"/>
            <a:chOff x="2267504" y="2540250"/>
            <a:chExt cx="1990951" cy="739640"/>
          </a:xfrm>
          <a:solidFill>
            <a:schemeClr val="bg1"/>
          </a:solidFill>
        </p:grpSpPr>
        <p:sp>
          <p:nvSpPr>
            <p:cNvPr id="11" name="Freeform: Shape 10">
              <a:extLst>
                <a:ext uri="{FF2B5EF4-FFF2-40B4-BE49-F238E27FC236}">
                  <a16:creationId xmlns:a16="http://schemas.microsoft.com/office/drawing/2014/main" id="{A3D5586F-4573-4C57-9793-1EBFDC8963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5EED35EF-93A0-4921-941C-ECC67AE2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grpSp>
        <p:nvGrpSpPr>
          <p:cNvPr id="14" name="Graphic 4">
            <a:extLst>
              <a:ext uri="{FF2B5EF4-FFF2-40B4-BE49-F238E27FC236}">
                <a16:creationId xmlns:a16="http://schemas.microsoft.com/office/drawing/2014/main" id="{C6F74901-2A71-43C3-837C-27CCD6B6D6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37426" y="2203010"/>
            <a:ext cx="975169" cy="975171"/>
            <a:chOff x="5829300" y="3162300"/>
            <a:chExt cx="532256" cy="532257"/>
          </a:xfrm>
          <a:solidFill>
            <a:schemeClr val="bg1"/>
          </a:solidFill>
        </p:grpSpPr>
        <p:sp>
          <p:nvSpPr>
            <p:cNvPr id="15" name="Freeform: Shape 14">
              <a:extLst>
                <a:ext uri="{FF2B5EF4-FFF2-40B4-BE49-F238E27FC236}">
                  <a16:creationId xmlns:a16="http://schemas.microsoft.com/office/drawing/2014/main" id="{A92DF49A-063A-4F60-BE30-D26826492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0DCBBE0-7DEE-43ED-BEE3-ABB179CFC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39FE8DF-D1B2-4074-9BDF-C458EA012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1C143B5-6E24-417D-A035-65747A8E9D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0331ED8C-8819-4FFB-BF3C-FDA6A90D4B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A39574D-5ECC-4A94-9CB6-646D90DA5A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6A73D6F7-977D-4026-8F68-CA63C162C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56348370-4FD9-4A99-BB05-944D5B0B0E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1146D46-43DB-4487-A191-0970511C33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517B7142-9D64-4D34-B23C-9471326AD6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8EB71CD-AB26-440E-A0D5-E1081DB5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34423BD2-7458-4680-AF49-5013C9D30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25547DC8-8B87-4446-9CC9-65AF04A5FE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sp>
        <p:nvSpPr>
          <p:cNvPr id="29" name="Oval 28">
            <a:extLst>
              <a:ext uri="{FF2B5EF4-FFF2-40B4-BE49-F238E27FC236}">
                <a16:creationId xmlns:a16="http://schemas.microsoft.com/office/drawing/2014/main" id="{EC11F68A-CC71-4196-BBF3-20CDCD75D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502"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Oval 30">
            <a:extLst>
              <a:ext uri="{FF2B5EF4-FFF2-40B4-BE49-F238E27FC236}">
                <a16:creationId xmlns:a16="http://schemas.microsoft.com/office/drawing/2014/main" id="{085F9950-F10E-4E64-962B-F7034578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502" y="4752208"/>
            <a:ext cx="365021" cy="36502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a:extLst>
              <a:ext uri="{FF2B5EF4-FFF2-40B4-BE49-F238E27FC236}">
                <a16:creationId xmlns:a16="http://schemas.microsoft.com/office/drawing/2014/main" id="{FAE4E406-2B68-F843-8B2E-11C79D142271}"/>
              </a:ext>
            </a:extLst>
          </p:cNvPr>
          <p:cNvSpPr>
            <a:spLocks noGrp="1"/>
          </p:cNvSpPr>
          <p:nvPr>
            <p:ph idx="1"/>
          </p:nvPr>
        </p:nvSpPr>
        <p:spPr>
          <a:xfrm>
            <a:off x="6234868" y="1130846"/>
            <a:ext cx="5217173" cy="4351338"/>
          </a:xfrm>
        </p:spPr>
        <p:txBody>
          <a:bodyPr>
            <a:normAutofit fontScale="92500" lnSpcReduction="20000"/>
          </a:bodyPr>
          <a:lstStyle/>
          <a:p>
            <a:r>
              <a:rPr lang="en-US" dirty="0">
                <a:solidFill>
                  <a:schemeClr val="bg1"/>
                </a:solidFill>
              </a:rPr>
              <a:t>Earth systems are limited</a:t>
            </a:r>
          </a:p>
          <a:p>
            <a:r>
              <a:rPr lang="en-US" dirty="0">
                <a:solidFill>
                  <a:schemeClr val="bg1"/>
                </a:solidFill>
              </a:rPr>
              <a:t>They have been, and continue to be despoiled</a:t>
            </a:r>
          </a:p>
          <a:p>
            <a:r>
              <a:rPr lang="en-US" dirty="0">
                <a:solidFill>
                  <a:schemeClr val="bg1"/>
                </a:solidFill>
              </a:rPr>
              <a:t>We live on the back of a history of colonialism and imperialism and the exploitation of people of color</a:t>
            </a:r>
          </a:p>
          <a:p>
            <a:r>
              <a:rPr lang="en-US" dirty="0">
                <a:solidFill>
                  <a:schemeClr val="bg1"/>
                </a:solidFill>
              </a:rPr>
              <a:t>High technology market-based modernity will not lead to a just transition</a:t>
            </a:r>
          </a:p>
          <a:p>
            <a:pPr lvl="1"/>
            <a:r>
              <a:rPr lang="en-US" dirty="0">
                <a:solidFill>
                  <a:schemeClr val="bg1"/>
                </a:solidFill>
              </a:rPr>
              <a:t>More sensors, more smart technologies</a:t>
            </a:r>
          </a:p>
          <a:p>
            <a:pPr lvl="1"/>
            <a:r>
              <a:rPr lang="en-US" dirty="0">
                <a:solidFill>
                  <a:schemeClr val="bg1"/>
                </a:solidFill>
              </a:rPr>
              <a:t>More extraction from far flung places</a:t>
            </a:r>
          </a:p>
          <a:p>
            <a:pPr lvl="1"/>
            <a:r>
              <a:rPr lang="en-US" dirty="0">
                <a:solidFill>
                  <a:schemeClr val="bg1"/>
                </a:solidFill>
              </a:rPr>
              <a:t>More ‘profit’ opportunities that simply continue the same path</a:t>
            </a:r>
          </a:p>
        </p:txBody>
      </p:sp>
    </p:spTree>
    <p:extLst>
      <p:ext uri="{BB962C8B-B14F-4D97-AF65-F5344CB8AC3E}">
        <p14:creationId xmlns:p14="http://schemas.microsoft.com/office/powerpoint/2010/main" val="2129240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6E231E9-987F-A34C-87B6-80096F216B51}"/>
              </a:ext>
            </a:extLst>
          </p:cNvPr>
          <p:cNvSpPr>
            <a:spLocks noGrp="1"/>
          </p:cNvSpPr>
          <p:nvPr>
            <p:ph type="title"/>
          </p:nvPr>
        </p:nvSpPr>
        <p:spPr>
          <a:xfrm>
            <a:off x="1102368" y="694268"/>
            <a:ext cx="3553510" cy="5477932"/>
          </a:xfrm>
        </p:spPr>
        <p:txBody>
          <a:bodyPr>
            <a:normAutofit/>
          </a:bodyPr>
          <a:lstStyle/>
          <a:p>
            <a:pPr algn="ctr"/>
            <a:r>
              <a:rPr lang="en-US">
                <a:solidFill>
                  <a:schemeClr val="bg1"/>
                </a:solidFill>
              </a:rPr>
              <a:t>Another way to talk about it</a:t>
            </a:r>
          </a:p>
        </p:txBody>
      </p:sp>
      <p:grpSp>
        <p:nvGrpSpPr>
          <p:cNvPr id="10" name="Graphic 38">
            <a:extLst>
              <a:ext uri="{FF2B5EF4-FFF2-40B4-BE49-F238E27FC236}">
                <a16:creationId xmlns:a16="http://schemas.microsoft.com/office/drawing/2014/main" id="{1E8369D0-2C3B-4E27-AC6C-A246AC28CD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2912"/>
            <a:ext cx="1910252" cy="709660"/>
            <a:chOff x="2267504" y="2540250"/>
            <a:chExt cx="1990951" cy="739640"/>
          </a:xfrm>
          <a:solidFill>
            <a:schemeClr val="bg1"/>
          </a:solidFill>
        </p:grpSpPr>
        <p:sp>
          <p:nvSpPr>
            <p:cNvPr id="11" name="Freeform: Shape 10">
              <a:extLst>
                <a:ext uri="{FF2B5EF4-FFF2-40B4-BE49-F238E27FC236}">
                  <a16:creationId xmlns:a16="http://schemas.microsoft.com/office/drawing/2014/main" id="{A3D5586F-4573-4C57-9793-1EBFDC8963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5EED35EF-93A0-4921-941C-ECC67AE2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grpSp>
        <p:nvGrpSpPr>
          <p:cNvPr id="14" name="Graphic 4">
            <a:extLst>
              <a:ext uri="{FF2B5EF4-FFF2-40B4-BE49-F238E27FC236}">
                <a16:creationId xmlns:a16="http://schemas.microsoft.com/office/drawing/2014/main" id="{C6F74901-2A71-43C3-837C-27CCD6B6D6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37426" y="2203010"/>
            <a:ext cx="975169" cy="975171"/>
            <a:chOff x="5829300" y="3162300"/>
            <a:chExt cx="532256" cy="532257"/>
          </a:xfrm>
          <a:solidFill>
            <a:schemeClr val="bg1"/>
          </a:solidFill>
        </p:grpSpPr>
        <p:sp>
          <p:nvSpPr>
            <p:cNvPr id="15" name="Freeform: Shape 14">
              <a:extLst>
                <a:ext uri="{FF2B5EF4-FFF2-40B4-BE49-F238E27FC236}">
                  <a16:creationId xmlns:a16="http://schemas.microsoft.com/office/drawing/2014/main" id="{A92DF49A-063A-4F60-BE30-D26826492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0DCBBE0-7DEE-43ED-BEE3-ABB179CFC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39FE8DF-D1B2-4074-9BDF-C458EA012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1C143B5-6E24-417D-A035-65747A8E9D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0331ED8C-8819-4FFB-BF3C-FDA6A90D4B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A39574D-5ECC-4A94-9CB6-646D90DA5A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6A73D6F7-977D-4026-8F68-CA63C162C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56348370-4FD9-4A99-BB05-944D5B0B0E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1146D46-43DB-4487-A191-0970511C33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517B7142-9D64-4D34-B23C-9471326AD6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8EB71CD-AB26-440E-A0D5-E1081DB5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34423BD2-7458-4680-AF49-5013C9D30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25547DC8-8B87-4446-9CC9-65AF04A5FE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sp>
        <p:nvSpPr>
          <p:cNvPr id="29" name="Oval 28">
            <a:extLst>
              <a:ext uri="{FF2B5EF4-FFF2-40B4-BE49-F238E27FC236}">
                <a16:creationId xmlns:a16="http://schemas.microsoft.com/office/drawing/2014/main" id="{EC11F68A-CC71-4196-BBF3-20CDCD75D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502"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Oval 30">
            <a:extLst>
              <a:ext uri="{FF2B5EF4-FFF2-40B4-BE49-F238E27FC236}">
                <a16:creationId xmlns:a16="http://schemas.microsoft.com/office/drawing/2014/main" id="{085F9950-F10E-4E64-962B-F7034578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502" y="4752208"/>
            <a:ext cx="365021" cy="36502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a:extLst>
              <a:ext uri="{FF2B5EF4-FFF2-40B4-BE49-F238E27FC236}">
                <a16:creationId xmlns:a16="http://schemas.microsoft.com/office/drawing/2014/main" id="{EC02F66A-62BE-5648-8AC8-BC6386C5264B}"/>
              </a:ext>
            </a:extLst>
          </p:cNvPr>
          <p:cNvSpPr>
            <a:spLocks noGrp="1"/>
          </p:cNvSpPr>
          <p:nvPr>
            <p:ph idx="1"/>
          </p:nvPr>
        </p:nvSpPr>
        <p:spPr>
          <a:xfrm>
            <a:off x="6234868" y="1130846"/>
            <a:ext cx="5217173" cy="4351338"/>
          </a:xfrm>
        </p:spPr>
        <p:txBody>
          <a:bodyPr>
            <a:normAutofit fontScale="92500" lnSpcReduction="20000"/>
          </a:bodyPr>
          <a:lstStyle/>
          <a:p>
            <a:r>
              <a:rPr lang="en-US" dirty="0">
                <a:solidFill>
                  <a:schemeClr val="bg1"/>
                </a:solidFill>
              </a:rPr>
              <a:t>Not simply as a “just transition” but also as a “transition to justice” in the sense of centering racial, economic, and environmental equity in all policy arenas, and this includes rethinking the economy, deeply</a:t>
            </a:r>
          </a:p>
          <a:p>
            <a:r>
              <a:rPr lang="en-US" i="1" dirty="0">
                <a:solidFill>
                  <a:schemeClr val="bg1"/>
                </a:solidFill>
              </a:rPr>
              <a:t>How </a:t>
            </a:r>
            <a:r>
              <a:rPr lang="en-US" dirty="0">
                <a:solidFill>
                  <a:schemeClr val="bg1"/>
                </a:solidFill>
              </a:rPr>
              <a:t>just transition policies develop is integral to whether the transition is just. </a:t>
            </a:r>
          </a:p>
          <a:p>
            <a:r>
              <a:rPr lang="en-US" dirty="0">
                <a:solidFill>
                  <a:schemeClr val="bg1"/>
                </a:solidFill>
              </a:rPr>
              <a:t>The need for a third path involving more appropriate technologies (not happening)</a:t>
            </a:r>
          </a:p>
          <a:p>
            <a:endParaRPr lang="en-US" dirty="0">
              <a:solidFill>
                <a:schemeClr val="bg1"/>
              </a:solidFill>
            </a:endParaRPr>
          </a:p>
        </p:txBody>
      </p:sp>
    </p:spTree>
    <p:extLst>
      <p:ext uri="{BB962C8B-B14F-4D97-AF65-F5344CB8AC3E}">
        <p14:creationId xmlns:p14="http://schemas.microsoft.com/office/powerpoint/2010/main" val="3932132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A0261-F063-044E-B13B-1B48433948A5}"/>
              </a:ext>
            </a:extLst>
          </p:cNvPr>
          <p:cNvSpPr>
            <a:spLocks noGrp="1"/>
          </p:cNvSpPr>
          <p:nvPr>
            <p:ph type="title"/>
          </p:nvPr>
        </p:nvSpPr>
        <p:spPr>
          <a:xfrm>
            <a:off x="943276" y="712268"/>
            <a:ext cx="10410524" cy="1193533"/>
          </a:xfrm>
        </p:spPr>
        <p:txBody>
          <a:bodyPr>
            <a:normAutofit/>
          </a:bodyPr>
          <a:lstStyle/>
          <a:p>
            <a:r>
              <a:rPr lang="en-US">
                <a:solidFill>
                  <a:srgbClr val="FFFFFF"/>
                </a:solidFill>
              </a:rPr>
              <a:t>Our Work</a:t>
            </a:r>
          </a:p>
        </p:txBody>
      </p:sp>
      <p:cxnSp>
        <p:nvCxnSpPr>
          <p:cNvPr id="11" name="Straight Connector 10">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73D74E07-FE0B-0746-A45A-4A86BE36DB92}"/>
              </a:ext>
            </a:extLst>
          </p:cNvPr>
          <p:cNvSpPr>
            <a:spLocks noGrp="1"/>
          </p:cNvSpPr>
          <p:nvPr>
            <p:ph idx="1"/>
          </p:nvPr>
        </p:nvSpPr>
        <p:spPr>
          <a:xfrm>
            <a:off x="943276" y="2050181"/>
            <a:ext cx="10410524" cy="4126782"/>
          </a:xfrm>
        </p:spPr>
        <p:txBody>
          <a:bodyPr>
            <a:normAutofit/>
          </a:bodyPr>
          <a:lstStyle/>
          <a:p>
            <a:r>
              <a:rPr lang="en-US" sz="2400" dirty="0">
                <a:solidFill>
                  <a:srgbClr val="FFFFFF"/>
                </a:solidFill>
              </a:rPr>
              <a:t>Understanding we are privileged and work in an academic institution which has its own constraints, rules, processes and procedures</a:t>
            </a:r>
          </a:p>
          <a:p>
            <a:r>
              <a:rPr lang="en-US" sz="2400" dirty="0">
                <a:solidFill>
                  <a:srgbClr val="FFFFFF"/>
                </a:solidFill>
              </a:rPr>
              <a:t>Our work is aimed at producing science in the public interest, and working with underserved communities as best as possible</a:t>
            </a:r>
          </a:p>
          <a:p>
            <a:r>
              <a:rPr lang="en-US" sz="2400" dirty="0">
                <a:solidFill>
                  <a:srgbClr val="FFFFFF"/>
                </a:solidFill>
              </a:rPr>
              <a:t>We seek a dialectic between theory and the experiences of every day lives of people, especially the most disenfranchised</a:t>
            </a:r>
          </a:p>
          <a:p>
            <a:r>
              <a:rPr lang="en-US" sz="2400" dirty="0">
                <a:solidFill>
                  <a:srgbClr val="FFFFFF"/>
                </a:solidFill>
              </a:rPr>
              <a:t>We start by look at place and people, land use and regulatory regimes, distributional questions of over and under consumption</a:t>
            </a:r>
          </a:p>
        </p:txBody>
      </p:sp>
    </p:spTree>
    <p:extLst>
      <p:ext uri="{BB962C8B-B14F-4D97-AF65-F5344CB8AC3E}">
        <p14:creationId xmlns:p14="http://schemas.microsoft.com/office/powerpoint/2010/main" val="1711959754"/>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bandoned petrol station and garage at sunset">
            <a:extLst>
              <a:ext uri="{FF2B5EF4-FFF2-40B4-BE49-F238E27FC236}">
                <a16:creationId xmlns:a16="http://schemas.microsoft.com/office/drawing/2014/main" id="{C2F440BE-C754-D750-9DB8-770B92DDF38C}"/>
              </a:ext>
            </a:extLst>
          </p:cNvPr>
          <p:cNvPicPr>
            <a:picLocks noChangeAspect="1"/>
          </p:cNvPicPr>
          <p:nvPr/>
        </p:nvPicPr>
        <p:blipFill rotWithShape="1">
          <a:blip r:embed="rId2">
            <a:alphaModFix amt="35000"/>
          </a:blip>
          <a:srcRect b="4661"/>
          <a:stretch/>
        </p:blipFill>
        <p:spPr>
          <a:xfrm>
            <a:off x="20" y="1"/>
            <a:ext cx="12191980" cy="6857999"/>
          </a:xfrm>
          <a:prstGeom prst="rect">
            <a:avLst/>
          </a:prstGeom>
        </p:spPr>
      </p:pic>
      <p:sp>
        <p:nvSpPr>
          <p:cNvPr id="2" name="Title 1">
            <a:extLst>
              <a:ext uri="{FF2B5EF4-FFF2-40B4-BE49-F238E27FC236}">
                <a16:creationId xmlns:a16="http://schemas.microsoft.com/office/drawing/2014/main" id="{9CA38427-B8B9-9943-A621-20C1A39DD8D4}"/>
              </a:ext>
            </a:extLst>
          </p:cNvPr>
          <p:cNvSpPr>
            <a:spLocks noGrp="1"/>
          </p:cNvSpPr>
          <p:nvPr>
            <p:ph type="title"/>
          </p:nvPr>
        </p:nvSpPr>
        <p:spPr>
          <a:xfrm>
            <a:off x="838201" y="1065862"/>
            <a:ext cx="3313164" cy="4726276"/>
          </a:xfrm>
        </p:spPr>
        <p:txBody>
          <a:bodyPr>
            <a:normAutofit/>
          </a:bodyPr>
          <a:lstStyle/>
          <a:p>
            <a:pPr algn="r"/>
            <a:r>
              <a:rPr lang="en-US" sz="4000">
                <a:solidFill>
                  <a:srgbClr val="FFFFFF"/>
                </a:solidFill>
              </a:rPr>
              <a:t>Starting with consumption, the ground up</a:t>
            </a:r>
          </a:p>
        </p:txBody>
      </p:sp>
      <p:cxnSp>
        <p:nvCxnSpPr>
          <p:cNvPr id="11" name="Straight Connector 1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B4177F4-5E2D-BE4C-86BD-C6C7AFF945D8}"/>
              </a:ext>
            </a:extLst>
          </p:cNvPr>
          <p:cNvSpPr>
            <a:spLocks noGrp="1"/>
          </p:cNvSpPr>
          <p:nvPr>
            <p:ph idx="1"/>
          </p:nvPr>
        </p:nvSpPr>
        <p:spPr>
          <a:xfrm>
            <a:off x="5155379" y="1065862"/>
            <a:ext cx="5744685" cy="4726276"/>
          </a:xfrm>
        </p:spPr>
        <p:txBody>
          <a:bodyPr anchor="ctr">
            <a:normAutofit/>
          </a:bodyPr>
          <a:lstStyle/>
          <a:p>
            <a:r>
              <a:rPr lang="en-US" sz="2000" dirty="0">
                <a:solidFill>
                  <a:srgbClr val="FFFFFF"/>
                </a:solidFill>
              </a:rPr>
              <a:t>Buildings are responsible for about 40% of GHG emissions. </a:t>
            </a:r>
          </a:p>
          <a:p>
            <a:r>
              <a:rPr lang="en-US" sz="2000" dirty="0">
                <a:solidFill>
                  <a:srgbClr val="FFFFFF"/>
                </a:solidFill>
              </a:rPr>
              <a:t>California has been decarbonizing its electricity grid, but natural gas remains a big part of building energy consumption</a:t>
            </a:r>
          </a:p>
          <a:p>
            <a:r>
              <a:rPr lang="en-US" sz="2000" dirty="0">
                <a:solidFill>
                  <a:srgbClr val="FFFFFF"/>
                </a:solidFill>
              </a:rPr>
              <a:t>Yet, generally it has not been known how much energy is consumed in buildings: electricity and natural gas</a:t>
            </a:r>
          </a:p>
          <a:p>
            <a:r>
              <a:rPr lang="en-US" sz="2000" dirty="0">
                <a:solidFill>
                  <a:srgbClr val="FFFFFF"/>
                </a:solidFill>
              </a:rPr>
              <a:t>12 years ago, I participated in a California Public Utilities Commission proceeding about obtaining data</a:t>
            </a:r>
          </a:p>
          <a:p>
            <a:r>
              <a:rPr lang="en-US" sz="2000" dirty="0">
                <a:solidFill>
                  <a:srgbClr val="FFFFFF"/>
                </a:solidFill>
              </a:rPr>
              <a:t>In alliance with local governments, I made the case for the need to obtain parcel level consumption data.  The Administrative Law Judge concurred</a:t>
            </a:r>
          </a:p>
        </p:txBody>
      </p:sp>
    </p:spTree>
    <p:extLst>
      <p:ext uri="{BB962C8B-B14F-4D97-AF65-F5344CB8AC3E}">
        <p14:creationId xmlns:p14="http://schemas.microsoft.com/office/powerpoint/2010/main" val="620861598"/>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C3E25B-7E25-104A-8880-836E898E8F21}"/>
              </a:ext>
            </a:extLst>
          </p:cNvPr>
          <p:cNvSpPr>
            <a:spLocks noGrp="1"/>
          </p:cNvSpPr>
          <p:nvPr>
            <p:ph type="title"/>
          </p:nvPr>
        </p:nvSpPr>
        <p:spPr>
          <a:xfrm>
            <a:off x="943276" y="712268"/>
            <a:ext cx="10410524" cy="1193533"/>
          </a:xfrm>
        </p:spPr>
        <p:txBody>
          <a:bodyPr>
            <a:normAutofit/>
          </a:bodyPr>
          <a:lstStyle/>
          <a:p>
            <a:r>
              <a:rPr lang="en-US" dirty="0">
                <a:solidFill>
                  <a:srgbClr val="FFFFFF"/>
                </a:solidFill>
              </a:rPr>
              <a:t>Over A Decade Later</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45C05D9-BE8D-954F-8CC6-9C2339FAF485}"/>
              </a:ext>
            </a:extLst>
          </p:cNvPr>
          <p:cNvSpPr>
            <a:spLocks noGrp="1"/>
          </p:cNvSpPr>
          <p:nvPr>
            <p:ph idx="1"/>
          </p:nvPr>
        </p:nvSpPr>
        <p:spPr>
          <a:xfrm>
            <a:off x="943276" y="2050181"/>
            <a:ext cx="10410524" cy="4126782"/>
          </a:xfrm>
        </p:spPr>
        <p:txBody>
          <a:bodyPr>
            <a:normAutofit fontScale="92500"/>
          </a:bodyPr>
          <a:lstStyle/>
          <a:p>
            <a:r>
              <a:rPr lang="en-US" sz="2400" dirty="0">
                <a:solidFill>
                  <a:srgbClr val="FFFFFF"/>
                </a:solidFill>
              </a:rPr>
              <a:t>UCLA Energy Atlas </a:t>
            </a:r>
            <a:r>
              <a:rPr lang="en-US" dirty="0">
                <a:solidFill>
                  <a:srgbClr val="FFFFFF"/>
                </a:solidFill>
              </a:rPr>
              <a:t>Southern California </a:t>
            </a:r>
            <a:r>
              <a:rPr lang="en-US" dirty="0">
                <a:solidFill>
                  <a:srgbClr val="FFFFFF"/>
                </a:solidFill>
                <a:hlinkClick r:id="rId2"/>
              </a:rPr>
              <a:t>https://www.energyatlas.ucla.edu/</a:t>
            </a:r>
            <a:endParaRPr lang="en-US" dirty="0">
              <a:solidFill>
                <a:srgbClr val="FFFFFF"/>
              </a:solidFill>
            </a:endParaRPr>
          </a:p>
          <a:p>
            <a:pPr lvl="1"/>
            <a:r>
              <a:rPr lang="en-US" dirty="0">
                <a:solidFill>
                  <a:srgbClr val="FFFFFF"/>
                </a:solidFill>
              </a:rPr>
              <a:t>San Francisco Bay area </a:t>
            </a:r>
            <a:r>
              <a:rPr lang="en-US" dirty="0">
                <a:solidFill>
                  <a:srgbClr val="FFFFFF"/>
                </a:solidFill>
                <a:hlinkClick r:id="rId3"/>
              </a:rPr>
              <a:t>https://bayarea.energyatlas.ucla.edu</a:t>
            </a:r>
            <a:endParaRPr lang="en-US" dirty="0">
              <a:solidFill>
                <a:srgbClr val="FFFFFF"/>
              </a:solidFill>
            </a:endParaRPr>
          </a:p>
          <a:p>
            <a:pPr lvl="1"/>
            <a:endParaRPr lang="en-US" dirty="0">
              <a:solidFill>
                <a:srgbClr val="FFFFFF"/>
              </a:solidFill>
            </a:endParaRPr>
          </a:p>
          <a:p>
            <a:r>
              <a:rPr lang="en-US" sz="2400" dirty="0">
                <a:solidFill>
                  <a:srgbClr val="FFFFFF"/>
                </a:solidFill>
              </a:rPr>
              <a:t>Solar Opportunity Tool </a:t>
            </a:r>
            <a:r>
              <a:rPr lang="en-US" sz="2400" dirty="0">
                <a:solidFill>
                  <a:srgbClr val="FFFFFF"/>
                </a:solidFill>
                <a:hlinkClick r:id="rId4"/>
              </a:rPr>
              <a:t>https://solar.energyatlas.ucla.edu</a:t>
            </a:r>
            <a:endParaRPr lang="en-US" sz="2400" dirty="0">
              <a:solidFill>
                <a:srgbClr val="FFFFFF"/>
              </a:solidFill>
            </a:endParaRPr>
          </a:p>
          <a:p>
            <a:endParaRPr lang="en-US" sz="2400" dirty="0">
              <a:solidFill>
                <a:srgbClr val="FFFFFF"/>
              </a:solidFill>
            </a:endParaRPr>
          </a:p>
          <a:p>
            <a:r>
              <a:rPr lang="en-US" sz="2400" dirty="0">
                <a:solidFill>
                  <a:srgbClr val="FFFFFF"/>
                </a:solidFill>
              </a:rPr>
              <a:t>Using parcel level billing data as the foundation for the work, we match that information (many billions of records) to building attributes: age, size, type; sociodemographic characteristics; Cal Enviro Screen; the grid, climate and more</a:t>
            </a:r>
          </a:p>
          <a:p>
            <a:r>
              <a:rPr lang="en-US" sz="2400" dirty="0">
                <a:solidFill>
                  <a:srgbClr val="FFFFFF"/>
                </a:solidFill>
              </a:rPr>
              <a:t>This is used to decipher differences in consumption across landscapes over time and then policies and programs for electrification and the ways they limit a just transition </a:t>
            </a:r>
          </a:p>
          <a:p>
            <a:endParaRPr lang="en-US" sz="2400" dirty="0">
              <a:solidFill>
                <a:srgbClr val="FFFFFF"/>
              </a:solidFill>
            </a:endParaRPr>
          </a:p>
          <a:p>
            <a:pPr marL="457200" lvl="1" indent="0">
              <a:buNone/>
            </a:pPr>
            <a:endParaRPr lang="en-US" dirty="0">
              <a:solidFill>
                <a:srgbClr val="FFFFFF"/>
              </a:solidFill>
            </a:endParaRPr>
          </a:p>
          <a:p>
            <a:endParaRPr lang="en-US" sz="2400" dirty="0">
              <a:solidFill>
                <a:srgbClr val="FFFFFF"/>
              </a:solidFill>
            </a:endParaRPr>
          </a:p>
        </p:txBody>
      </p:sp>
    </p:spTree>
    <p:extLst>
      <p:ext uri="{BB962C8B-B14F-4D97-AF65-F5344CB8AC3E}">
        <p14:creationId xmlns:p14="http://schemas.microsoft.com/office/powerpoint/2010/main" val="298670598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Rectangle 19">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833E22C1-78F0-0040-90EF-E7AB9ADD5A03}"/>
              </a:ext>
            </a:extLst>
          </p:cNvPr>
          <p:cNvSpPr>
            <a:spLocks noGrp="1"/>
          </p:cNvSpPr>
          <p:nvPr>
            <p:ph type="title" idx="4294967295"/>
          </p:nvPr>
        </p:nvSpPr>
        <p:spPr>
          <a:xfrm>
            <a:off x="958506" y="800392"/>
            <a:ext cx="10264697" cy="1212102"/>
          </a:xfrm>
        </p:spPr>
        <p:txBody>
          <a:bodyPr vert="horz" lIns="91440" tIns="45720" rIns="91440" bIns="45720" rtlCol="0" anchor="ctr">
            <a:normAutofit/>
          </a:bodyPr>
          <a:lstStyle/>
          <a:p>
            <a:r>
              <a:rPr lang="en-US" sz="3400" kern="1200">
                <a:solidFill>
                  <a:srgbClr val="FFFFFF"/>
                </a:solidFill>
                <a:latin typeface="+mj-lt"/>
                <a:ea typeface="+mj-ea"/>
                <a:cs typeface="+mj-cs"/>
              </a:rPr>
              <a:t>The backend data of these public facing websites offer the ability to understand real patterns and correlations</a:t>
            </a:r>
          </a:p>
        </p:txBody>
      </p:sp>
      <p:sp>
        <p:nvSpPr>
          <p:cNvPr id="4" name="TextBox 3">
            <a:extLst>
              <a:ext uri="{FF2B5EF4-FFF2-40B4-BE49-F238E27FC236}">
                <a16:creationId xmlns:a16="http://schemas.microsoft.com/office/drawing/2014/main" id="{B656E557-121E-8E4C-BDC2-6D61C9BF6CD7}"/>
              </a:ext>
            </a:extLst>
          </p:cNvPr>
          <p:cNvSpPr txBox="1"/>
          <p:nvPr/>
        </p:nvSpPr>
        <p:spPr>
          <a:xfrm>
            <a:off x="1367624" y="2490436"/>
            <a:ext cx="9708995" cy="3567173"/>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400" dirty="0"/>
              <a:t>Our work, in contrast to most, such as that conducted at the national labs, is not based on modeling, it is based on:</a:t>
            </a:r>
          </a:p>
          <a:p>
            <a:pPr indent="-228600">
              <a:lnSpc>
                <a:spcPct val="90000"/>
              </a:lnSpc>
              <a:spcAft>
                <a:spcPts val="600"/>
              </a:spcAft>
              <a:buFont typeface="Arial" panose="020B0604020202020204" pitchFamily="34" charset="0"/>
              <a:buChar char="•"/>
            </a:pPr>
            <a:r>
              <a:rPr lang="en-US" sz="2400" dirty="0"/>
              <a:t>Real date.  This is important as modeled data is often inaccurate, and/or so generalized it cannot reveal differences that affect people’s daily lives</a:t>
            </a:r>
          </a:p>
        </p:txBody>
      </p:sp>
      <p:sp>
        <p:nvSpPr>
          <p:cNvPr id="5" name="TextBox 4">
            <a:extLst>
              <a:ext uri="{FF2B5EF4-FFF2-40B4-BE49-F238E27FC236}">
                <a16:creationId xmlns:a16="http://schemas.microsoft.com/office/drawing/2014/main" id="{2B05424B-37DD-384D-B926-3BE5B7FCCEF8}"/>
              </a:ext>
            </a:extLst>
          </p:cNvPr>
          <p:cNvSpPr txBox="1"/>
          <p:nvPr/>
        </p:nvSpPr>
        <p:spPr>
          <a:xfrm>
            <a:off x="116114" y="5892799"/>
            <a:ext cx="9902454" cy="584775"/>
          </a:xfrm>
          <a:prstGeom prst="rect">
            <a:avLst/>
          </a:prstGeom>
          <a:noFill/>
        </p:spPr>
        <p:txBody>
          <a:bodyPr wrap="none" rtlCol="0">
            <a:spAutoFit/>
          </a:bodyPr>
          <a:lstStyle/>
          <a:p>
            <a:pPr>
              <a:spcAft>
                <a:spcPts val="600"/>
              </a:spcAft>
            </a:pPr>
            <a:r>
              <a:rPr lang="en-US" sz="3200"/>
              <a:t>Ground up data is indispensable to a just energy transition</a:t>
            </a:r>
          </a:p>
        </p:txBody>
      </p:sp>
    </p:spTree>
    <p:extLst>
      <p:ext uri="{BB962C8B-B14F-4D97-AF65-F5344CB8AC3E}">
        <p14:creationId xmlns:p14="http://schemas.microsoft.com/office/powerpoint/2010/main" val="4138066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4C336A4-943F-E778-3115-418AD50D8039}"/>
              </a:ext>
            </a:extLst>
          </p:cNvPr>
          <p:cNvPicPr>
            <a:picLocks noChangeAspect="1"/>
          </p:cNvPicPr>
          <p:nvPr/>
        </p:nvPicPr>
        <p:blipFill rotWithShape="1">
          <a:blip r:embed="rId2">
            <a:alphaModFix amt="35000"/>
          </a:blip>
          <a:srcRect t="1454" b="11336"/>
          <a:stretch/>
        </p:blipFill>
        <p:spPr>
          <a:xfrm>
            <a:off x="20" y="10"/>
            <a:ext cx="12191980" cy="6857990"/>
          </a:xfrm>
          <a:prstGeom prst="rect">
            <a:avLst/>
          </a:prstGeom>
        </p:spPr>
      </p:pic>
      <p:sp>
        <p:nvSpPr>
          <p:cNvPr id="2" name="Title 1">
            <a:extLst>
              <a:ext uri="{FF2B5EF4-FFF2-40B4-BE49-F238E27FC236}">
                <a16:creationId xmlns:a16="http://schemas.microsoft.com/office/drawing/2014/main" id="{A506ECD0-7E10-5847-B3D7-DDB26FB06436}"/>
              </a:ext>
            </a:extLst>
          </p:cNvPr>
          <p:cNvSpPr>
            <a:spLocks noGrp="1"/>
          </p:cNvSpPr>
          <p:nvPr>
            <p:ph type="title"/>
          </p:nvPr>
        </p:nvSpPr>
        <p:spPr>
          <a:xfrm>
            <a:off x="838200" y="365125"/>
            <a:ext cx="10515600" cy="1325563"/>
          </a:xfrm>
        </p:spPr>
        <p:txBody>
          <a:bodyPr>
            <a:normAutofit/>
          </a:bodyPr>
          <a:lstStyle/>
          <a:p>
            <a:r>
              <a:rPr lang="en-US">
                <a:solidFill>
                  <a:srgbClr val="FFFFFF"/>
                </a:solidFill>
              </a:rPr>
              <a:t>Some lessons learned</a:t>
            </a:r>
          </a:p>
        </p:txBody>
      </p:sp>
      <p:graphicFrame>
        <p:nvGraphicFramePr>
          <p:cNvPr id="5" name="Content Placeholder 2">
            <a:extLst>
              <a:ext uri="{FF2B5EF4-FFF2-40B4-BE49-F238E27FC236}">
                <a16:creationId xmlns:a16="http://schemas.microsoft.com/office/drawing/2014/main" id="{89489992-8BCA-2AAF-6FA0-31BC3665E67B}"/>
              </a:ext>
            </a:extLst>
          </p:cNvPr>
          <p:cNvGraphicFramePr>
            <a:graphicFrameLocks noGrp="1"/>
          </p:cNvGraphicFramePr>
          <p:nvPr>
            <p:ph idx="1"/>
            <p:extLst>
              <p:ext uri="{D42A27DB-BD31-4B8C-83A1-F6EECF244321}">
                <p14:modId xmlns:p14="http://schemas.microsoft.com/office/powerpoint/2010/main" val="271104702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54045400"/>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Three 3D arrows stacked and pointing in different directions">
            <a:extLst>
              <a:ext uri="{FF2B5EF4-FFF2-40B4-BE49-F238E27FC236}">
                <a16:creationId xmlns:a16="http://schemas.microsoft.com/office/drawing/2014/main" id="{01C94D99-4AB1-AC7A-5424-F048C3271D97}"/>
              </a:ext>
            </a:extLst>
          </p:cNvPr>
          <p:cNvPicPr>
            <a:picLocks noChangeAspect="1"/>
          </p:cNvPicPr>
          <p:nvPr/>
        </p:nvPicPr>
        <p:blipFill rotWithShape="1">
          <a:blip r:embed="rId2">
            <a:alphaModFix amt="60000"/>
          </a:blip>
          <a:srcRect/>
          <a:stretch/>
        </p:blipFill>
        <p:spPr>
          <a:xfrm>
            <a:off x="89985" y="10"/>
            <a:ext cx="12192001" cy="6857990"/>
          </a:xfrm>
          <a:prstGeom prst="rect">
            <a:avLst/>
          </a:prstGeom>
        </p:spPr>
      </p:pic>
      <p:sp>
        <p:nvSpPr>
          <p:cNvPr id="2" name="Title 1">
            <a:extLst>
              <a:ext uri="{FF2B5EF4-FFF2-40B4-BE49-F238E27FC236}">
                <a16:creationId xmlns:a16="http://schemas.microsoft.com/office/drawing/2014/main" id="{0453427C-5F1C-6E49-B245-439A3F0CF7BE}"/>
              </a:ext>
            </a:extLst>
          </p:cNvPr>
          <p:cNvSpPr>
            <a:spLocks noGrp="1"/>
          </p:cNvSpPr>
          <p:nvPr>
            <p:ph type="title"/>
          </p:nvPr>
        </p:nvSpPr>
        <p:spPr>
          <a:xfrm>
            <a:off x="838199" y="1671570"/>
            <a:ext cx="5155261" cy="4072044"/>
          </a:xfrm>
        </p:spPr>
        <p:txBody>
          <a:bodyPr anchor="t">
            <a:normAutofit/>
          </a:bodyPr>
          <a:lstStyle/>
          <a:p>
            <a:r>
              <a:rPr lang="en-US" dirty="0">
                <a:solidFill>
                  <a:srgbClr val="FFFFFF"/>
                </a:solidFill>
              </a:rPr>
              <a:t>The Jevons Paradox</a:t>
            </a:r>
            <a:br>
              <a:rPr lang="en-US" dirty="0">
                <a:solidFill>
                  <a:srgbClr val="FFFFFF"/>
                </a:solidFill>
              </a:rPr>
            </a:br>
            <a:br>
              <a:rPr lang="en-US" dirty="0">
                <a:solidFill>
                  <a:srgbClr val="FFFFFF"/>
                </a:solidFill>
              </a:rPr>
            </a:br>
            <a:r>
              <a:rPr lang="en-US" dirty="0">
                <a:solidFill>
                  <a:srgbClr val="FFFFFF"/>
                </a:solidFill>
              </a:rPr>
              <a:t>an old, and inconvenient lesson </a:t>
            </a:r>
          </a:p>
        </p:txBody>
      </p:sp>
      <p:sp>
        <p:nvSpPr>
          <p:cNvPr id="3" name="Content Placeholder 2">
            <a:extLst>
              <a:ext uri="{FF2B5EF4-FFF2-40B4-BE49-F238E27FC236}">
                <a16:creationId xmlns:a16="http://schemas.microsoft.com/office/drawing/2014/main" id="{3CFC3E11-00EB-D744-BA49-28EC8421109A}"/>
              </a:ext>
            </a:extLst>
          </p:cNvPr>
          <p:cNvSpPr>
            <a:spLocks noGrp="1"/>
          </p:cNvSpPr>
          <p:nvPr>
            <p:ph idx="1"/>
          </p:nvPr>
        </p:nvSpPr>
        <p:spPr>
          <a:xfrm>
            <a:off x="6185986" y="633984"/>
            <a:ext cx="5170861" cy="5109625"/>
          </a:xfrm>
        </p:spPr>
        <p:txBody>
          <a:bodyPr>
            <a:noAutofit/>
          </a:bodyPr>
          <a:lstStyle/>
          <a:p>
            <a:r>
              <a:rPr lang="en-US" sz="2400" dirty="0">
                <a:solidFill>
                  <a:srgbClr val="FFFFFF"/>
                </a:solidFill>
              </a:rPr>
              <a:t>An increase in efficiency in resource use will generate an increase in resource consumption rather than a decrease</a:t>
            </a:r>
          </a:p>
          <a:p>
            <a:r>
              <a:rPr lang="en-US" sz="2400" dirty="0">
                <a:solidFill>
                  <a:schemeClr val="bg1"/>
                </a:solidFill>
              </a:rPr>
              <a:t>In CA. the Industrial (-4.3%), Residential (-3.9%), and Transportation (-5.1%) sectors have seen only marginal GHG decreases compared to 2000 </a:t>
            </a:r>
          </a:p>
          <a:p>
            <a:r>
              <a:rPr lang="en-US" sz="2400" dirty="0">
                <a:solidFill>
                  <a:schemeClr val="bg1"/>
                </a:solidFill>
              </a:rPr>
              <a:t>A presentation to the California Air Resources Board last week said state climate goals could boost demand for electricity by as much as 90 percent by 2045.</a:t>
            </a:r>
          </a:p>
        </p:txBody>
      </p:sp>
    </p:spTree>
    <p:extLst>
      <p:ext uri="{BB962C8B-B14F-4D97-AF65-F5344CB8AC3E}">
        <p14:creationId xmlns:p14="http://schemas.microsoft.com/office/powerpoint/2010/main" val="1633178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4371F-8385-AC45-B17E-230DFF1DB95E}"/>
              </a:ext>
            </a:extLst>
          </p:cNvPr>
          <p:cNvSpPr>
            <a:spLocks noGrp="1"/>
          </p:cNvSpPr>
          <p:nvPr>
            <p:ph type="title"/>
          </p:nvPr>
        </p:nvSpPr>
        <p:spPr/>
        <p:txBody>
          <a:bodyPr>
            <a:noAutofit/>
          </a:bodyPr>
          <a:lstStyle/>
          <a:p>
            <a:r>
              <a:rPr lang="en-US" sz="4800" dirty="0">
                <a:solidFill>
                  <a:schemeClr val="bg1"/>
                </a:solidFill>
              </a:rPr>
              <a:t>But EE programs and policies continue to prevail as the way to reduce energy consumption and GHGs</a:t>
            </a:r>
          </a:p>
        </p:txBody>
      </p:sp>
      <p:graphicFrame>
        <p:nvGraphicFramePr>
          <p:cNvPr id="5" name="Content Placeholder 2">
            <a:extLst>
              <a:ext uri="{FF2B5EF4-FFF2-40B4-BE49-F238E27FC236}">
                <a16:creationId xmlns:a16="http://schemas.microsoft.com/office/drawing/2014/main" id="{A4D27146-26D5-8ACE-84CE-8F579AE1896B}"/>
              </a:ext>
            </a:extLst>
          </p:cNvPr>
          <p:cNvGraphicFramePr>
            <a:graphicFrameLocks noGrp="1"/>
          </p:cNvGraphicFramePr>
          <p:nvPr>
            <p:ph idx="1"/>
            <p:extLst>
              <p:ext uri="{D42A27DB-BD31-4B8C-83A1-F6EECF244321}">
                <p14:modId xmlns:p14="http://schemas.microsoft.com/office/powerpoint/2010/main" val="1409981952"/>
              </p:ext>
            </p:extLst>
          </p:nvPr>
        </p:nvGraphicFramePr>
        <p:xfrm>
          <a:off x="838200" y="704334"/>
          <a:ext cx="9610165" cy="45400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0078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6A3C8EE-7D0D-1848-B921-F767307907E5}"/>
              </a:ext>
            </a:extLst>
          </p:cNvPr>
          <p:cNvSpPr>
            <a:spLocks noGrp="1"/>
          </p:cNvSpPr>
          <p:nvPr>
            <p:ph type="title"/>
          </p:nvPr>
        </p:nvSpPr>
        <p:spPr>
          <a:xfrm>
            <a:off x="524741" y="620392"/>
            <a:ext cx="3808268" cy="5504688"/>
          </a:xfrm>
        </p:spPr>
        <p:txBody>
          <a:bodyPr>
            <a:normAutofit/>
          </a:bodyPr>
          <a:lstStyle/>
          <a:p>
            <a:r>
              <a:rPr lang="en-US" sz="6000">
                <a:solidFill>
                  <a:schemeClr val="bg1"/>
                </a:solidFill>
              </a:rPr>
              <a:t>The Other Elephant in the Room: NATURAL GAS</a:t>
            </a:r>
          </a:p>
        </p:txBody>
      </p:sp>
      <p:graphicFrame>
        <p:nvGraphicFramePr>
          <p:cNvPr id="5" name="Content Placeholder 2">
            <a:extLst>
              <a:ext uri="{FF2B5EF4-FFF2-40B4-BE49-F238E27FC236}">
                <a16:creationId xmlns:a16="http://schemas.microsoft.com/office/drawing/2014/main" id="{2BEFA3B5-8D61-A3B9-40BD-652155755329}"/>
              </a:ext>
            </a:extLst>
          </p:cNvPr>
          <p:cNvGraphicFramePr>
            <a:graphicFrameLocks noGrp="1"/>
          </p:cNvGraphicFramePr>
          <p:nvPr>
            <p:ph idx="1"/>
            <p:extLst>
              <p:ext uri="{D42A27DB-BD31-4B8C-83A1-F6EECF244321}">
                <p14:modId xmlns:p14="http://schemas.microsoft.com/office/powerpoint/2010/main" val="3251368038"/>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0390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AC4E3EE-1086-8178-0195-25166A7EBEDB}"/>
              </a:ext>
            </a:extLst>
          </p:cNvPr>
          <p:cNvPicPr>
            <a:picLocks noChangeAspect="1"/>
          </p:cNvPicPr>
          <p:nvPr/>
        </p:nvPicPr>
        <p:blipFill rotWithShape="1">
          <a:blip r:embed="rId2">
            <a:alphaModFix amt="35000"/>
          </a:blip>
          <a:srcRect t="3278" b="12452"/>
          <a:stretch/>
        </p:blipFill>
        <p:spPr>
          <a:xfrm>
            <a:off x="20" y="1"/>
            <a:ext cx="12191980" cy="6857999"/>
          </a:xfrm>
          <a:prstGeom prst="rect">
            <a:avLst/>
          </a:prstGeom>
        </p:spPr>
      </p:pic>
      <p:sp>
        <p:nvSpPr>
          <p:cNvPr id="2" name="Title 1">
            <a:extLst>
              <a:ext uri="{FF2B5EF4-FFF2-40B4-BE49-F238E27FC236}">
                <a16:creationId xmlns:a16="http://schemas.microsoft.com/office/drawing/2014/main" id="{7ABD2ACC-55A7-C942-90B8-48E79870D57C}"/>
              </a:ext>
            </a:extLst>
          </p:cNvPr>
          <p:cNvSpPr>
            <a:spLocks noGrp="1"/>
          </p:cNvSpPr>
          <p:nvPr>
            <p:ph type="title"/>
          </p:nvPr>
        </p:nvSpPr>
        <p:spPr>
          <a:xfrm>
            <a:off x="838201" y="1065862"/>
            <a:ext cx="3313164" cy="4726276"/>
          </a:xfrm>
        </p:spPr>
        <p:txBody>
          <a:bodyPr>
            <a:normAutofit/>
          </a:bodyPr>
          <a:lstStyle/>
          <a:p>
            <a:pPr algn="r"/>
            <a:r>
              <a:rPr lang="en-US" sz="4000">
                <a:solidFill>
                  <a:srgbClr val="FFFFFF"/>
                </a:solidFill>
              </a:rPr>
              <a:t>Who  pays and who benefits?</a:t>
            </a:r>
          </a:p>
        </p:txBody>
      </p:sp>
      <p:cxnSp>
        <p:nvCxnSpPr>
          <p:cNvPr id="12" name="Straight Connector 1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5F8595ED-5450-F4DB-D10E-15B33C66536A}"/>
              </a:ext>
            </a:extLst>
          </p:cNvPr>
          <p:cNvGraphicFramePr>
            <a:graphicFrameLocks noGrp="1"/>
          </p:cNvGraphicFramePr>
          <p:nvPr>
            <p:ph idx="1"/>
            <p:extLst>
              <p:ext uri="{D42A27DB-BD31-4B8C-83A1-F6EECF244321}">
                <p14:modId xmlns:p14="http://schemas.microsoft.com/office/powerpoint/2010/main" val="2373472479"/>
              </p:ext>
            </p:extLst>
          </p:nvPr>
        </p:nvGraphicFramePr>
        <p:xfrm>
          <a:off x="5155379" y="1065862"/>
          <a:ext cx="5744685" cy="4726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4925050"/>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2B23DEF-9F41-FE4A-9AEF-32F3451A330D}"/>
              </a:ext>
            </a:extLst>
          </p:cNvPr>
          <p:cNvSpPr>
            <a:spLocks noGrp="1"/>
          </p:cNvSpPr>
          <p:nvPr>
            <p:ph type="title"/>
          </p:nvPr>
        </p:nvSpPr>
        <p:spPr>
          <a:xfrm>
            <a:off x="958506" y="800392"/>
            <a:ext cx="10264697" cy="1376780"/>
          </a:xfrm>
        </p:spPr>
        <p:txBody>
          <a:bodyPr>
            <a:normAutofit fontScale="90000"/>
          </a:bodyPr>
          <a:lstStyle/>
          <a:p>
            <a:r>
              <a:rPr lang="en-US" sz="4000" dirty="0">
                <a:solidFill>
                  <a:srgbClr val="FFFFFF"/>
                </a:solidFill>
              </a:rPr>
              <a:t>Community Solar– a seemingly obvious alternative when there is low home ownership – a democratic alternative</a:t>
            </a:r>
          </a:p>
        </p:txBody>
      </p:sp>
      <p:sp>
        <p:nvSpPr>
          <p:cNvPr id="3" name="Content Placeholder 2">
            <a:extLst>
              <a:ext uri="{FF2B5EF4-FFF2-40B4-BE49-F238E27FC236}">
                <a16:creationId xmlns:a16="http://schemas.microsoft.com/office/drawing/2014/main" id="{09970E49-B3E7-D140-9AF9-5DF38BB1105B}"/>
              </a:ext>
            </a:extLst>
          </p:cNvPr>
          <p:cNvSpPr>
            <a:spLocks noGrp="1"/>
          </p:cNvSpPr>
          <p:nvPr>
            <p:ph idx="1"/>
          </p:nvPr>
        </p:nvSpPr>
        <p:spPr>
          <a:xfrm>
            <a:off x="1367624" y="2490436"/>
            <a:ext cx="9708995" cy="3567173"/>
          </a:xfrm>
        </p:spPr>
        <p:txBody>
          <a:bodyPr anchor="ctr">
            <a:normAutofit/>
          </a:bodyPr>
          <a:lstStyle/>
          <a:p>
            <a:r>
              <a:rPr lang="en-US" sz="2000" dirty="0"/>
              <a:t>Collectively-owned solar generating systems that accept investment from a range of participants and returns benefits to them have been around for awhile, but the evolution of federal and state energy policy regimes has limited what kinds of system configurations can be implemented, and narrowed the range of feasible community solar business models.  And this is even more prevalent in low income communities.</a:t>
            </a:r>
          </a:p>
          <a:p>
            <a:r>
              <a:rPr lang="en-US" sz="2000" dirty="0"/>
              <a:t>Ca. community solar systems are implemented through utility-sponsored programs designed for the recruitment of participants, site hosts, contractors, and system operators, as well for the distribution of benefits to participants. All community solar systems in California are in front of the meter.</a:t>
            </a:r>
          </a:p>
        </p:txBody>
      </p:sp>
    </p:spTree>
    <p:extLst>
      <p:ext uri="{BB962C8B-B14F-4D97-AF65-F5344CB8AC3E}">
        <p14:creationId xmlns:p14="http://schemas.microsoft.com/office/powerpoint/2010/main" val="3511570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1D687A78-D8A5-B944-BDDA-809D5BD211CF}"/>
              </a:ext>
            </a:extLst>
          </p:cNvPr>
          <p:cNvSpPr>
            <a:spLocks noGrp="1"/>
          </p:cNvSpPr>
          <p:nvPr>
            <p:ph type="title"/>
          </p:nvPr>
        </p:nvSpPr>
        <p:spPr>
          <a:xfrm>
            <a:off x="1098468" y="885651"/>
            <a:ext cx="3229803" cy="4624603"/>
          </a:xfrm>
        </p:spPr>
        <p:txBody>
          <a:bodyPr>
            <a:normAutofit/>
          </a:bodyPr>
          <a:lstStyle/>
          <a:p>
            <a:r>
              <a:rPr lang="en-US" dirty="0">
                <a:solidFill>
                  <a:srgbClr val="FFFFFF"/>
                </a:solidFill>
              </a:rPr>
              <a:t>Electricity– Community Solar: the policy regime</a:t>
            </a:r>
          </a:p>
        </p:txBody>
      </p:sp>
      <p:sp>
        <p:nvSpPr>
          <p:cNvPr id="3" name="Content Placeholder 2">
            <a:extLst>
              <a:ext uri="{FF2B5EF4-FFF2-40B4-BE49-F238E27FC236}">
                <a16:creationId xmlns:a16="http://schemas.microsoft.com/office/drawing/2014/main" id="{30B217E8-1BE8-4C4A-B419-96ABA3527365}"/>
              </a:ext>
            </a:extLst>
          </p:cNvPr>
          <p:cNvSpPr>
            <a:spLocks noGrp="1"/>
          </p:cNvSpPr>
          <p:nvPr>
            <p:ph idx="1"/>
          </p:nvPr>
        </p:nvSpPr>
        <p:spPr>
          <a:xfrm>
            <a:off x="4978708" y="885651"/>
            <a:ext cx="6525220" cy="4616849"/>
          </a:xfrm>
        </p:spPr>
        <p:txBody>
          <a:bodyPr anchor="ctr">
            <a:normAutofit fontScale="85000" lnSpcReduction="10000"/>
          </a:bodyPr>
          <a:lstStyle/>
          <a:p>
            <a:r>
              <a:rPr lang="en-US" sz="2400" dirty="0"/>
              <a:t>Under current CPUC regulations and IOU* program offerings, sites that are used for Community Solar projects must be developed in front of the meter (IFOM), </a:t>
            </a:r>
          </a:p>
          <a:p>
            <a:r>
              <a:rPr lang="en-US" sz="2400" dirty="0"/>
              <a:t>They are developed by a private entity. </a:t>
            </a:r>
          </a:p>
          <a:p>
            <a:r>
              <a:rPr lang="en-US" sz="2400" dirty="0"/>
              <a:t>For these types of sites in Southern California, SC Edison’s </a:t>
            </a:r>
            <a:r>
              <a:rPr lang="en-US" sz="2400" i="1" dirty="0"/>
              <a:t>Integrated Capacity Assessment </a:t>
            </a:r>
            <a:r>
              <a:rPr lang="en-US" sz="2400" dirty="0"/>
              <a:t>(ICA) metrics are applied. </a:t>
            </a:r>
          </a:p>
          <a:p>
            <a:r>
              <a:rPr lang="en-US" sz="2400" dirty="0"/>
              <a:t>We used the solar potential of each eligible site presented within the Community Solar Opportunities Map tool to compare to the ICA capacity of its nearest adjacent circuit segment, </a:t>
            </a:r>
            <a:r>
              <a:rPr lang="en-US" sz="2400" b="1" dirty="0"/>
              <a:t>it was found that one-third (33%) of the total identified solar potential would likely be constrained from development due to current insufficient circuit capacities</a:t>
            </a:r>
            <a:r>
              <a:rPr lang="en-US" sz="2400" dirty="0"/>
              <a:t>.</a:t>
            </a:r>
          </a:p>
          <a:p>
            <a:pPr marL="0" indent="0">
              <a:buNone/>
            </a:pPr>
            <a:br>
              <a:rPr lang="en-US" sz="2000" dirty="0"/>
            </a:br>
            <a:br>
              <a:rPr lang="en-US" sz="2000" dirty="0"/>
            </a:br>
            <a:r>
              <a:rPr lang="en-US" sz="2000" dirty="0"/>
              <a:t>IOU: Investor owned utility</a:t>
            </a:r>
          </a:p>
        </p:txBody>
      </p:sp>
    </p:spTree>
    <p:extLst>
      <p:ext uri="{BB962C8B-B14F-4D97-AF65-F5344CB8AC3E}">
        <p14:creationId xmlns:p14="http://schemas.microsoft.com/office/powerpoint/2010/main" val="1461207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97890F5C-558E-8342-9DF0-C9C78D1A69CC}"/>
              </a:ext>
            </a:extLst>
          </p:cNvPr>
          <p:cNvSpPr>
            <a:spLocks noGrp="1"/>
          </p:cNvSpPr>
          <p:nvPr>
            <p:ph type="title"/>
          </p:nvPr>
        </p:nvSpPr>
        <p:spPr>
          <a:xfrm>
            <a:off x="1098468" y="885651"/>
            <a:ext cx="3229803" cy="4624603"/>
          </a:xfrm>
        </p:spPr>
        <p:txBody>
          <a:bodyPr>
            <a:normAutofit/>
          </a:bodyPr>
          <a:lstStyle/>
          <a:p>
            <a:r>
              <a:rPr lang="en-US" dirty="0">
                <a:solidFill>
                  <a:srgbClr val="FFFFFF"/>
                </a:solidFill>
              </a:rPr>
              <a:t>Electricity – Resilience Centers: the policy regime</a:t>
            </a:r>
          </a:p>
        </p:txBody>
      </p:sp>
      <p:sp>
        <p:nvSpPr>
          <p:cNvPr id="3" name="Content Placeholder 2">
            <a:extLst>
              <a:ext uri="{FF2B5EF4-FFF2-40B4-BE49-F238E27FC236}">
                <a16:creationId xmlns:a16="http://schemas.microsoft.com/office/drawing/2014/main" id="{09F749C5-368F-B743-A137-2D186B6BAEA6}"/>
              </a:ext>
            </a:extLst>
          </p:cNvPr>
          <p:cNvSpPr>
            <a:spLocks noGrp="1"/>
          </p:cNvSpPr>
          <p:nvPr>
            <p:ph idx="1"/>
          </p:nvPr>
        </p:nvSpPr>
        <p:spPr>
          <a:xfrm>
            <a:off x="4978708" y="885651"/>
            <a:ext cx="6525220" cy="4616849"/>
          </a:xfrm>
        </p:spPr>
        <p:txBody>
          <a:bodyPr anchor="ctr">
            <a:normAutofit lnSpcReduction="10000"/>
          </a:bodyPr>
          <a:lstStyle/>
          <a:p>
            <a:r>
              <a:rPr lang="en-US" sz="2200" dirty="0"/>
              <a:t>Resilience Centers, by definition, require energy storage systems, they must be interconnected to the grid from behind the customer meter and are subject to Net-Metering tariffs and interconnection rules.</a:t>
            </a:r>
          </a:p>
          <a:p>
            <a:r>
              <a:rPr lang="en-US" sz="2200" dirty="0"/>
              <a:t> Rule-21, which governs the interconnection of these types of behind the meter (BTM) DER systems within California, references a capacity metric known as the </a:t>
            </a:r>
            <a:r>
              <a:rPr lang="en-US" sz="2200" i="1" dirty="0"/>
              <a:t>15% Penetration Limit</a:t>
            </a:r>
            <a:r>
              <a:rPr lang="en-US" sz="2200" dirty="0"/>
              <a:t> of the host distribution circuit. These limits are calculated as 15% of the historical (previous 18-month) maximum loads encountered on each circuit. </a:t>
            </a:r>
          </a:p>
          <a:p>
            <a:r>
              <a:rPr lang="en-US" sz="2200" b="1" dirty="0"/>
              <a:t>According to this capacity metric, over 85% of the total solar potential identified across all of the CSOM tool’s eligible sites would likely be constrained from development as Resilience Centers</a:t>
            </a:r>
          </a:p>
        </p:txBody>
      </p:sp>
    </p:spTree>
    <p:extLst>
      <p:ext uri="{BB962C8B-B14F-4D97-AF65-F5344CB8AC3E}">
        <p14:creationId xmlns:p14="http://schemas.microsoft.com/office/powerpoint/2010/main" val="1064165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683B0F57-70C4-8A43-8936-D22AF94E8E48}"/>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rPr>
              <a:t>Electrification</a:t>
            </a:r>
          </a:p>
        </p:txBody>
      </p:sp>
      <p:sp>
        <p:nvSpPr>
          <p:cNvPr id="3" name="Content Placeholder 2">
            <a:extLst>
              <a:ext uri="{FF2B5EF4-FFF2-40B4-BE49-F238E27FC236}">
                <a16:creationId xmlns:a16="http://schemas.microsoft.com/office/drawing/2014/main" id="{221A3B36-B449-2844-9656-AA1B44D51315}"/>
              </a:ext>
            </a:extLst>
          </p:cNvPr>
          <p:cNvSpPr>
            <a:spLocks noGrp="1"/>
          </p:cNvSpPr>
          <p:nvPr>
            <p:ph idx="1"/>
          </p:nvPr>
        </p:nvSpPr>
        <p:spPr>
          <a:xfrm>
            <a:off x="1367624" y="2490436"/>
            <a:ext cx="9708995" cy="3567173"/>
          </a:xfrm>
        </p:spPr>
        <p:txBody>
          <a:bodyPr anchor="ctr">
            <a:normAutofit lnSpcReduction="10000"/>
          </a:bodyPr>
          <a:lstStyle/>
          <a:p>
            <a:r>
              <a:rPr lang="en-US" sz="1900" dirty="0"/>
              <a:t>Grid interconnection</a:t>
            </a:r>
          </a:p>
          <a:p>
            <a:pPr lvl="1"/>
            <a:r>
              <a:rPr lang="en-US" sz="1900" dirty="0"/>
              <a:t>To date DERs serve primarily for load shedding or demand response</a:t>
            </a:r>
          </a:p>
          <a:p>
            <a:pPr lvl="1"/>
            <a:r>
              <a:rPr lang="en-US" sz="1900" dirty="0"/>
              <a:t>Thus sizing of system components that are allowed to interconnect to the grid from behind the meter have been restricted in order to limit their potential to be net suppliers of power.</a:t>
            </a:r>
          </a:p>
          <a:p>
            <a:pPr lvl="1"/>
            <a:r>
              <a:rPr lang="en-US" sz="1900" dirty="0"/>
              <a:t>Utilities have voiced concerns that the creation of a true bi-directional </a:t>
            </a:r>
            <a:r>
              <a:rPr lang="en-US" sz="1900" i="1" dirty="0"/>
              <a:t>pro-</a:t>
            </a:r>
            <a:r>
              <a:rPr lang="en-US" sz="1900" i="1" dirty="0" err="1"/>
              <a:t>sumer</a:t>
            </a:r>
            <a:r>
              <a:rPr lang="en-US" sz="1900" dirty="0"/>
              <a:t> networks is likely to destabilize grid operations without the significant addition of automated hardware and software controls</a:t>
            </a:r>
          </a:p>
          <a:p>
            <a:pPr lvl="1"/>
            <a:r>
              <a:rPr lang="en-US" sz="1900" dirty="0"/>
              <a:t>Proposals to actually pursue such a </a:t>
            </a:r>
            <a:r>
              <a:rPr lang="en-US" sz="1900" i="1" dirty="0"/>
              <a:t>high DER</a:t>
            </a:r>
            <a:r>
              <a:rPr lang="en-US" sz="1900" dirty="0"/>
              <a:t> future are largely being derailed by arguments that they do not reflect the least-cost pathway towards higher levels of renewable penetration on the grid - at least when compared to larger, more centralized, utility scale renewable energy generation deployments – which themselves are going to require new large scale transmission lines.</a:t>
            </a:r>
          </a:p>
        </p:txBody>
      </p:sp>
    </p:spTree>
    <p:extLst>
      <p:ext uri="{BB962C8B-B14F-4D97-AF65-F5344CB8AC3E}">
        <p14:creationId xmlns:p14="http://schemas.microsoft.com/office/powerpoint/2010/main" val="2649908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0B765A4E-21A8-6E40-B3AC-32FEC4D2D3FC}"/>
              </a:ext>
            </a:extLst>
          </p:cNvPr>
          <p:cNvSpPr>
            <a:spLocks noGrp="1"/>
          </p:cNvSpPr>
          <p:nvPr>
            <p:ph type="title"/>
          </p:nvPr>
        </p:nvSpPr>
        <p:spPr>
          <a:xfrm>
            <a:off x="1098468" y="885651"/>
            <a:ext cx="3229803" cy="4624603"/>
          </a:xfrm>
        </p:spPr>
        <p:txBody>
          <a:bodyPr>
            <a:normAutofit/>
          </a:bodyPr>
          <a:lstStyle/>
          <a:p>
            <a:r>
              <a:rPr lang="en-US" sz="4100" dirty="0" err="1">
                <a:solidFill>
                  <a:srgbClr val="FFFFFF"/>
                </a:solidFill>
              </a:rPr>
              <a:t>Electrification:the</a:t>
            </a:r>
            <a:r>
              <a:rPr lang="en-US" sz="4100" dirty="0">
                <a:solidFill>
                  <a:srgbClr val="FFFFFF"/>
                </a:solidFill>
              </a:rPr>
              <a:t> prevailing regulatory regime</a:t>
            </a:r>
          </a:p>
        </p:txBody>
      </p:sp>
      <p:sp>
        <p:nvSpPr>
          <p:cNvPr id="28" name="Content Placeholder 2">
            <a:extLst>
              <a:ext uri="{FF2B5EF4-FFF2-40B4-BE49-F238E27FC236}">
                <a16:creationId xmlns:a16="http://schemas.microsoft.com/office/drawing/2014/main" id="{4271B131-A46A-174B-8270-F5649E7EA2F7}"/>
              </a:ext>
            </a:extLst>
          </p:cNvPr>
          <p:cNvSpPr>
            <a:spLocks noGrp="1"/>
          </p:cNvSpPr>
          <p:nvPr>
            <p:ph idx="1"/>
          </p:nvPr>
        </p:nvSpPr>
        <p:spPr>
          <a:xfrm>
            <a:off x="4978708" y="250855"/>
            <a:ext cx="6572316" cy="6858000"/>
          </a:xfrm>
        </p:spPr>
        <p:txBody>
          <a:bodyPr anchor="ctr">
            <a:normAutofit/>
          </a:bodyPr>
          <a:lstStyle/>
          <a:p>
            <a:r>
              <a:rPr lang="en-US" sz="2200" dirty="0"/>
              <a:t>Business as usual re: service provision, but ‘clean’</a:t>
            </a:r>
          </a:p>
          <a:p>
            <a:r>
              <a:rPr lang="en-US" sz="2200" dirty="0"/>
              <a:t>Economic analyses</a:t>
            </a:r>
          </a:p>
          <a:p>
            <a:pPr lvl="2"/>
            <a:r>
              <a:rPr lang="en-US" sz="1800" dirty="0"/>
              <a:t>“Cheaper” to build centralized plants</a:t>
            </a:r>
          </a:p>
          <a:p>
            <a:pPr lvl="2"/>
            <a:r>
              <a:rPr lang="en-US" sz="1800" dirty="0"/>
              <a:t>(but requiring billions for grid infrastructure from which utilities derive profit)</a:t>
            </a:r>
          </a:p>
          <a:p>
            <a:r>
              <a:rPr lang="en-US" sz="2400" dirty="0"/>
              <a:t>No limits on consumption</a:t>
            </a:r>
          </a:p>
          <a:p>
            <a:pPr lvl="1"/>
            <a:r>
              <a:rPr lang="en-US" sz="1800" dirty="0"/>
              <a:t>Will only be more exacerbated with EVs</a:t>
            </a:r>
          </a:p>
          <a:p>
            <a:r>
              <a:rPr lang="en-US" sz="2200" dirty="0"/>
              <a:t>Solar/wind are not ‘clean’ but are treated as such</a:t>
            </a:r>
          </a:p>
          <a:p>
            <a:r>
              <a:rPr lang="en-US" sz="2200" dirty="0"/>
              <a:t>In CA. DER is complex to deploy and includes significant constraints for DER and for battery storage as they do not accrue to incumbent utility business models</a:t>
            </a:r>
          </a:p>
          <a:p>
            <a:r>
              <a:rPr lang="en-US" sz="2200" dirty="0"/>
              <a:t>DAC communities continue to be disenfranchised</a:t>
            </a:r>
          </a:p>
          <a:p>
            <a:r>
              <a:rPr lang="en-US" sz="2200" dirty="0"/>
              <a:t>NG infrastructure – what to do with it?</a:t>
            </a:r>
          </a:p>
          <a:p>
            <a:r>
              <a:rPr lang="en-US" sz="2200" dirty="0"/>
              <a:t>Enormous job shift implications</a:t>
            </a:r>
          </a:p>
          <a:p>
            <a:endParaRPr lang="en-US" sz="2200" dirty="0"/>
          </a:p>
          <a:p>
            <a:endParaRPr lang="en-US" sz="2200" dirty="0"/>
          </a:p>
          <a:p>
            <a:pPr marL="457200" lvl="1" indent="0">
              <a:buNone/>
            </a:pPr>
            <a:endParaRPr lang="en-US" sz="2200" dirty="0"/>
          </a:p>
        </p:txBody>
      </p:sp>
    </p:spTree>
    <p:extLst>
      <p:ext uri="{BB962C8B-B14F-4D97-AF65-F5344CB8AC3E}">
        <p14:creationId xmlns:p14="http://schemas.microsoft.com/office/powerpoint/2010/main" val="115991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526DD0-5E46-40B7-AEF1-9B26256CF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0"/>
            <a:ext cx="12191996" cy="6858000"/>
          </a:xfrm>
          <a:prstGeom prst="rect">
            <a:avLst/>
          </a:prstGeom>
          <a:ln w="0">
            <a:noFill/>
            <a:prstDash val="solid"/>
            <a:round/>
            <a:headEnd/>
            <a:tailEnd/>
          </a:ln>
        </p:spPr>
        <p:txBody>
          <a:bodyPr rtlCol="0" anchor="ctr"/>
          <a:lstStyle/>
          <a:p>
            <a:pPr algn="ctr" defTabSz="457200"/>
            <a:endParaRPr lang="en-US">
              <a:solidFill>
                <a:schemeClr val="tx1"/>
              </a:solidFill>
            </a:endParaRPr>
          </a:p>
        </p:txBody>
      </p:sp>
      <p:grpSp>
        <p:nvGrpSpPr>
          <p:cNvPr id="10" name="Group 9">
            <a:extLst>
              <a:ext uri="{FF2B5EF4-FFF2-40B4-BE49-F238E27FC236}">
                <a16:creationId xmlns:a16="http://schemas.microsoft.com/office/drawing/2014/main" id="{B7E4032D-4110-4963-82B8-8A1B1BF4B6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4273199" cy="6858000"/>
            <a:chOff x="1" y="0"/>
            <a:chExt cx="4273199" cy="6858000"/>
          </a:xfrm>
        </p:grpSpPr>
        <p:sp>
          <p:nvSpPr>
            <p:cNvPr id="39" name="Rectangle 10">
              <a:extLst>
                <a:ext uri="{FF2B5EF4-FFF2-40B4-BE49-F238E27FC236}">
                  <a16:creationId xmlns:a16="http://schemas.microsoft.com/office/drawing/2014/main" id="{66796880-E7D7-485E-A6D1-908B811A14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4273199" cy="6858000"/>
            </a:xfrm>
            <a:prstGeom prst="rect">
              <a:avLst/>
            </a:prstGeom>
            <a:solidFill>
              <a:srgbClr val="FFFFFF"/>
            </a:solidFill>
            <a:ln w="0">
              <a:noFill/>
              <a:prstDash val="solid"/>
              <a:round/>
              <a:headEnd/>
              <a:tailEnd/>
            </a:ln>
          </p:spPr>
          <p:txBody>
            <a:bodyPr wrap="square" rtlCol="0" anchor="ctr">
              <a:noAutofit/>
            </a:bodyPr>
            <a:lstStyle/>
            <a:p>
              <a:pPr algn="ctr"/>
              <a:endParaRPr lang="en-US" dirty="0"/>
            </a:p>
          </p:txBody>
        </p:sp>
        <p:sp>
          <p:nvSpPr>
            <p:cNvPr id="40" name="Rectangle 11">
              <a:extLst>
                <a:ext uri="{FF2B5EF4-FFF2-40B4-BE49-F238E27FC236}">
                  <a16:creationId xmlns:a16="http://schemas.microsoft.com/office/drawing/2014/main" id="{AC97B103-7494-4650-82C0-FC9F8D2723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4273199" cy="6858000"/>
            </a:xfrm>
            <a:prstGeom prst="rect">
              <a:avLst/>
            </a:prstGeom>
            <a:solidFill>
              <a:schemeClr val="accent1">
                <a:lumMod val="50000"/>
                <a:alpha val="25000"/>
              </a:schemeClr>
            </a:solidFill>
            <a:ln w="0">
              <a:noFill/>
              <a:prstDash val="solid"/>
              <a:round/>
              <a:headEnd/>
              <a:tailEnd/>
            </a:ln>
          </p:spPr>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258512BD-7D26-B249-B894-3A4B525E221D}"/>
              </a:ext>
            </a:extLst>
          </p:cNvPr>
          <p:cNvSpPr>
            <a:spLocks noGrp="1"/>
          </p:cNvSpPr>
          <p:nvPr>
            <p:ph type="title"/>
          </p:nvPr>
        </p:nvSpPr>
        <p:spPr>
          <a:xfrm>
            <a:off x="1251677" y="619125"/>
            <a:ext cx="2652413" cy="5619749"/>
          </a:xfrm>
        </p:spPr>
        <p:txBody>
          <a:bodyPr anchor="ctr">
            <a:normAutofit/>
          </a:bodyPr>
          <a:lstStyle/>
          <a:p>
            <a:r>
              <a:rPr lang="en-US" sz="3400" dirty="0">
                <a:solidFill>
                  <a:srgbClr val="000000"/>
                </a:solidFill>
              </a:rPr>
              <a:t>Electrification – Solar, the disruptive technology:  it (still) threatens control of power generation</a:t>
            </a:r>
          </a:p>
        </p:txBody>
      </p:sp>
      <p:grpSp>
        <p:nvGrpSpPr>
          <p:cNvPr id="41" name="Group 13">
            <a:extLst>
              <a:ext uri="{FF2B5EF4-FFF2-40B4-BE49-F238E27FC236}">
                <a16:creationId xmlns:a16="http://schemas.microsoft.com/office/drawing/2014/main" id="{5D133F51-4E9D-4F0B-A452-875C6A52B6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42"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000000"/>
            </a:solidFill>
            <a:ln w="0">
              <a:noFill/>
              <a:prstDash val="solid"/>
              <a:round/>
              <a:headEnd/>
              <a:tailEnd/>
            </a:ln>
          </p:spPr>
        </p:sp>
        <p:sp>
          <p:nvSpPr>
            <p:cNvPr id="16" name="Freeform 6">
              <a:extLst>
                <a:ext uri="{FF2B5EF4-FFF2-40B4-BE49-F238E27FC236}">
                  <a16:creationId xmlns:a16="http://schemas.microsoft.com/office/drawing/2014/main" id="{DF21B6AB-8AF5-4823-92E3-F33B9EAEF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sp>
        <p:nvSpPr>
          <p:cNvPr id="43" name="Content Placeholder 2">
            <a:extLst>
              <a:ext uri="{FF2B5EF4-FFF2-40B4-BE49-F238E27FC236}">
                <a16:creationId xmlns:a16="http://schemas.microsoft.com/office/drawing/2014/main" id="{28F79F99-78E9-5544-837B-6F63C50FF969}"/>
              </a:ext>
            </a:extLst>
          </p:cNvPr>
          <p:cNvSpPr>
            <a:spLocks noGrp="1"/>
          </p:cNvSpPr>
          <p:nvPr>
            <p:ph idx="1"/>
          </p:nvPr>
        </p:nvSpPr>
        <p:spPr>
          <a:xfrm>
            <a:off x="4916250" y="619125"/>
            <a:ext cx="6508987" cy="5619750"/>
          </a:xfrm>
        </p:spPr>
        <p:txBody>
          <a:bodyPr anchor="ctr">
            <a:normAutofit/>
          </a:bodyPr>
          <a:lstStyle/>
          <a:p>
            <a:r>
              <a:rPr lang="en-US" sz="2000" dirty="0">
                <a:solidFill>
                  <a:schemeClr val="tx1">
                    <a:alpha val="60000"/>
                  </a:schemeClr>
                </a:solidFill>
              </a:rPr>
              <a:t>CPUC’s recent controversial proposal that would revise the incentives available for grid interconnected rooftop solar PV systems. The proposed new </a:t>
            </a:r>
            <a:r>
              <a:rPr lang="en-US" sz="2000" i="1" dirty="0">
                <a:solidFill>
                  <a:schemeClr val="tx1">
                    <a:alpha val="60000"/>
                  </a:schemeClr>
                </a:solidFill>
              </a:rPr>
              <a:t>Net Metering 3.0</a:t>
            </a:r>
            <a:r>
              <a:rPr lang="en-US" sz="2000" dirty="0">
                <a:solidFill>
                  <a:schemeClr val="tx1">
                    <a:alpha val="60000"/>
                  </a:schemeClr>
                </a:solidFill>
              </a:rPr>
              <a:t> rules would drastically reduce the compensation provided to homeowners for any electricity sold back to the grid, and would also require the payment of a monthly fee per kW of interconnected solar (this under the guise of equity)</a:t>
            </a:r>
          </a:p>
          <a:p>
            <a:r>
              <a:rPr lang="en-US" sz="2000" dirty="0">
                <a:solidFill>
                  <a:schemeClr val="tx1">
                    <a:alpha val="60000"/>
                  </a:schemeClr>
                </a:solidFill>
              </a:rPr>
              <a:t>Under this </a:t>
            </a:r>
            <a:r>
              <a:rPr lang="en-US" sz="2000" i="1" dirty="0">
                <a:solidFill>
                  <a:schemeClr val="tx1">
                    <a:alpha val="60000"/>
                  </a:schemeClr>
                </a:solidFill>
              </a:rPr>
              <a:t>market-based </a:t>
            </a:r>
            <a:r>
              <a:rPr lang="en-US" sz="2000" dirty="0">
                <a:solidFill>
                  <a:schemeClr val="tx1">
                    <a:alpha val="60000"/>
                  </a:schemeClr>
                </a:solidFill>
              </a:rPr>
              <a:t>adoption paradigm, DER functions primarily as a means to defer grid upgrades and operational changes, so not critical to operations. </a:t>
            </a:r>
          </a:p>
          <a:p>
            <a:r>
              <a:rPr lang="en-US" sz="2000" dirty="0">
                <a:solidFill>
                  <a:schemeClr val="tx1">
                    <a:alpha val="60000"/>
                  </a:schemeClr>
                </a:solidFill>
              </a:rPr>
              <a:t>Utilities concerned about the grid management and challenges to their business models are aligned with those who wish to limit public (i.e. state) support for widespread DER adoption and investment in distributed renewable energy systems</a:t>
            </a:r>
          </a:p>
          <a:p>
            <a:r>
              <a:rPr lang="en-US" sz="2000" dirty="0">
                <a:solidFill>
                  <a:schemeClr val="tx1">
                    <a:alpha val="60000"/>
                  </a:schemeClr>
                </a:solidFill>
              </a:rPr>
              <a:t>Utilities seem to not find sufficient revenue in charging to upgrade the distribution grid vs. transmission</a:t>
            </a:r>
          </a:p>
        </p:txBody>
      </p:sp>
    </p:spTree>
    <p:extLst>
      <p:ext uri="{BB962C8B-B14F-4D97-AF65-F5344CB8AC3E}">
        <p14:creationId xmlns:p14="http://schemas.microsoft.com/office/powerpoint/2010/main" val="2450713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E234CF4-802C-4AA1-B540-36C3B838C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D800584-727A-48CF-8223-244AD9717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967" y="-1"/>
            <a:ext cx="5038344" cy="68579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959DB52-FC9A-9F43-8F28-BA587E2049A9}"/>
              </a:ext>
            </a:extLst>
          </p:cNvPr>
          <p:cNvSpPr>
            <a:spLocks noGrp="1"/>
          </p:cNvSpPr>
          <p:nvPr>
            <p:ph type="title"/>
          </p:nvPr>
        </p:nvSpPr>
        <p:spPr>
          <a:xfrm>
            <a:off x="1166650" y="1332952"/>
            <a:ext cx="3926898" cy="3921176"/>
          </a:xfrm>
        </p:spPr>
        <p:txBody>
          <a:bodyPr anchor="ctr">
            <a:normAutofit/>
          </a:bodyPr>
          <a:lstStyle/>
          <a:p>
            <a:r>
              <a:rPr lang="en-US" sz="5000" dirty="0"/>
              <a:t>Electrification: the equitable transition that is stuck in the birth canal</a:t>
            </a:r>
          </a:p>
        </p:txBody>
      </p:sp>
      <p:grpSp>
        <p:nvGrpSpPr>
          <p:cNvPr id="18" name="Group 17">
            <a:extLst>
              <a:ext uri="{FF2B5EF4-FFF2-40B4-BE49-F238E27FC236}">
                <a16:creationId xmlns:a16="http://schemas.microsoft.com/office/drawing/2014/main" id="{B0CED441-B73B-4907-9AF2-614CEAC6A1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5422392" y="64008"/>
            <a:chExt cx="1178966" cy="232963"/>
          </a:xfrm>
        </p:grpSpPr>
        <p:sp>
          <p:nvSpPr>
            <p:cNvPr id="19" name="Rectangle 64">
              <a:extLst>
                <a:ext uri="{FF2B5EF4-FFF2-40B4-BE49-F238E27FC236}">
                  <a16:creationId xmlns:a16="http://schemas.microsoft.com/office/drawing/2014/main" id="{A03170C9-14E4-4D47-827E-51518FA9CA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22213"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757EFF12-1826-499E-94C2-AF4400A664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22213"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20CC511B-2DB0-4523-82ED-40CCC5C7D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7258"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6CB93565-67D6-49DD-8D4E-4685AC81A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7258"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AE9D45A7-FFB3-4E69-A4EC-FAA3489B0E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72303"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A29467A6-0F59-4991-89B5-35408BD725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72303"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AA726CA1-9A94-4AF0-B9DD-3572C692A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47347"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EB03BD70-FD68-460B-A88B-005DAB5BED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47347"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C1040543-6AB1-4FE1-8946-59D0E7BB8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22392"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BEEF4851-38D3-48A2-B05D-2697716268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22392"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DEC37F16-C638-42B2-AA09-CA5142D85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46990"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0AC31779-80E9-4BF3-9703-F63FE8094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46990"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D71CA5FF-D764-4C4E-8854-E5875684F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22035"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81A1FA9D-7285-4D42-ADF3-BC14114B27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22035"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A1E40F6A-5F88-46D9-A510-00D54F0B8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97080"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938C555D-926A-4092-966E-1BC7E455F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97080"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4">
              <a:extLst>
                <a:ext uri="{FF2B5EF4-FFF2-40B4-BE49-F238E27FC236}">
                  <a16:creationId xmlns:a16="http://schemas.microsoft.com/office/drawing/2014/main" id="{58D049FF-3E13-4E3E-A5BE-CF5253B8E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124"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6">
              <a:extLst>
                <a:ext uri="{FF2B5EF4-FFF2-40B4-BE49-F238E27FC236}">
                  <a16:creationId xmlns:a16="http://schemas.microsoft.com/office/drawing/2014/main" id="{A16547CF-5B03-4E57-B466-A0FDCECADD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124"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84C012C4-5959-40D5-8A7B-8542BD4B98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47169"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8C7DF75A-2C0D-4388-A295-397333ADBD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47169"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Content Placeholder 4">
            <a:extLst>
              <a:ext uri="{FF2B5EF4-FFF2-40B4-BE49-F238E27FC236}">
                <a16:creationId xmlns:a16="http://schemas.microsoft.com/office/drawing/2014/main" id="{F6E77EF7-6107-3348-B8D5-6A78EAC68D58}"/>
              </a:ext>
            </a:extLst>
          </p:cNvPr>
          <p:cNvSpPr>
            <a:spLocks noGrp="1"/>
          </p:cNvSpPr>
          <p:nvPr>
            <p:ph idx="1"/>
          </p:nvPr>
        </p:nvSpPr>
        <p:spPr>
          <a:xfrm>
            <a:off x="6421120" y="499833"/>
            <a:ext cx="5100320" cy="5581226"/>
          </a:xfrm>
        </p:spPr>
        <p:txBody>
          <a:bodyPr anchor="ctr">
            <a:normAutofit/>
          </a:bodyPr>
          <a:lstStyle/>
          <a:p>
            <a:r>
              <a:rPr lang="en-US" sz="1900" dirty="0"/>
              <a:t>The difficulties of transition:</a:t>
            </a:r>
          </a:p>
          <a:p>
            <a:pPr lvl="1"/>
            <a:r>
              <a:rPr lang="en-US" sz="1900" dirty="0"/>
              <a:t>Utilities resist distributed energy resource development</a:t>
            </a:r>
          </a:p>
          <a:p>
            <a:pPr lvl="2"/>
            <a:r>
              <a:rPr lang="en-US" sz="1900" dirty="0"/>
              <a:t>Do not invest in the local distribution grid</a:t>
            </a:r>
          </a:p>
          <a:p>
            <a:pPr lvl="2"/>
            <a:r>
              <a:rPr lang="en-US" sz="1900" dirty="0"/>
              <a:t>Do not see it in their best economic interests</a:t>
            </a:r>
          </a:p>
          <a:p>
            <a:pPr lvl="2"/>
            <a:r>
              <a:rPr lang="en-US" sz="1900" dirty="0"/>
              <a:t>Have enormous power over the Public Utilities Commissions across the US and in CA</a:t>
            </a:r>
          </a:p>
          <a:p>
            <a:r>
              <a:rPr lang="en-US" sz="1900" dirty="0"/>
              <a:t>Community solar is significantly constrained, as well as roof top, constricting the transition, especially in low-income communities.</a:t>
            </a:r>
          </a:p>
          <a:p>
            <a:r>
              <a:rPr lang="en-US" sz="1900" dirty="0"/>
              <a:t>While fossil energy generation facilities are by and large in communities of color</a:t>
            </a:r>
          </a:p>
          <a:p>
            <a:r>
              <a:rPr lang="en-US" sz="1900" dirty="0"/>
              <a:t>The Jobs component has been poorly addressed</a:t>
            </a:r>
          </a:p>
        </p:txBody>
      </p:sp>
    </p:spTree>
    <p:extLst>
      <p:ext uri="{BB962C8B-B14F-4D97-AF65-F5344CB8AC3E}">
        <p14:creationId xmlns:p14="http://schemas.microsoft.com/office/powerpoint/2010/main" val="4130236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F459716-E260-5749-BD39-28116F6816B5}"/>
              </a:ext>
            </a:extLst>
          </p:cNvPr>
          <p:cNvSpPr>
            <a:spLocks noGrp="1"/>
          </p:cNvSpPr>
          <p:nvPr>
            <p:ph type="title"/>
          </p:nvPr>
        </p:nvSpPr>
        <p:spPr>
          <a:xfrm>
            <a:off x="934872" y="982272"/>
            <a:ext cx="3388419" cy="4560970"/>
          </a:xfrm>
        </p:spPr>
        <p:txBody>
          <a:bodyPr>
            <a:normAutofit/>
          </a:bodyPr>
          <a:lstStyle/>
          <a:p>
            <a:r>
              <a:rPr lang="en-US" sz="4000" dirty="0">
                <a:solidFill>
                  <a:srgbClr val="FFFFFF"/>
                </a:solidFill>
              </a:rPr>
              <a:t>Electricity:</a:t>
            </a:r>
            <a:br>
              <a:rPr lang="en-US" sz="4000" dirty="0">
                <a:solidFill>
                  <a:srgbClr val="FFFFFF"/>
                </a:solidFill>
              </a:rPr>
            </a:br>
            <a:r>
              <a:rPr lang="en-US" sz="4000" dirty="0">
                <a:solidFill>
                  <a:srgbClr val="FFFFFF"/>
                </a:solidFill>
              </a:rPr>
              <a:t>Energy Democracy Foiled?</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6A0F0CF8-CD4C-C144-9696-FE8178829A98}"/>
              </a:ext>
            </a:extLst>
          </p:cNvPr>
          <p:cNvSpPr>
            <a:spLocks noGrp="1"/>
          </p:cNvSpPr>
          <p:nvPr>
            <p:ph idx="1"/>
          </p:nvPr>
        </p:nvSpPr>
        <p:spPr>
          <a:xfrm>
            <a:off x="5221862" y="1719618"/>
            <a:ext cx="5948831" cy="4334629"/>
          </a:xfrm>
        </p:spPr>
        <p:txBody>
          <a:bodyPr anchor="ctr">
            <a:normAutofit/>
          </a:bodyPr>
          <a:lstStyle/>
          <a:p>
            <a:r>
              <a:rPr lang="en-US" sz="2000" dirty="0">
                <a:solidFill>
                  <a:srgbClr val="FEFFFF"/>
                </a:solidFill>
              </a:rPr>
              <a:t>The movement for </a:t>
            </a:r>
            <a:r>
              <a:rPr lang="en-US" sz="2000" i="1" dirty="0">
                <a:solidFill>
                  <a:srgbClr val="FEFFFF"/>
                </a:solidFill>
              </a:rPr>
              <a:t>energy democracy</a:t>
            </a:r>
            <a:r>
              <a:rPr lang="en-US" sz="2000" dirty="0">
                <a:solidFill>
                  <a:srgbClr val="FEFFFF"/>
                </a:solidFill>
              </a:rPr>
              <a:t>, consisting of community groups, local governments, activist organizations, labor groups etc., is attempting to capitalize politically on the renewable energy transition in order to ensure that historically disadvantaged communities receive and benefit from DER systems, and that the renewable transition reduces economic inequality and improves local environmental conditions, in addition to abating carbon emissions.</a:t>
            </a:r>
          </a:p>
          <a:p>
            <a:r>
              <a:rPr lang="en-US" sz="2000" dirty="0">
                <a:solidFill>
                  <a:srgbClr val="FEFFFF"/>
                </a:solidFill>
              </a:rPr>
              <a:t>But this requires a public commitment to equitable DER, not a market-based approach to its adoption and in DAC communities is likely not to pencil out</a:t>
            </a:r>
          </a:p>
          <a:p>
            <a:r>
              <a:rPr lang="en-US" sz="2000" dirty="0">
                <a:solidFill>
                  <a:srgbClr val="FEFFFF"/>
                </a:solidFill>
              </a:rPr>
              <a:t>And a complete overhaul of utilities and their role</a:t>
            </a:r>
          </a:p>
        </p:txBody>
      </p:sp>
    </p:spTree>
    <p:extLst>
      <p:ext uri="{BB962C8B-B14F-4D97-AF65-F5344CB8AC3E}">
        <p14:creationId xmlns:p14="http://schemas.microsoft.com/office/powerpoint/2010/main" val="14883633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C56032B1-2B45-394B-A5B7-D2CDEAF5099A}"/>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rPr>
              <a:t>The JOBS conundrum, the additional complication</a:t>
            </a:r>
          </a:p>
        </p:txBody>
      </p:sp>
      <p:sp>
        <p:nvSpPr>
          <p:cNvPr id="3" name="Content Placeholder 2">
            <a:extLst>
              <a:ext uri="{FF2B5EF4-FFF2-40B4-BE49-F238E27FC236}">
                <a16:creationId xmlns:a16="http://schemas.microsoft.com/office/drawing/2014/main" id="{A4663F82-8DC2-B941-9E25-62B850CE443F}"/>
              </a:ext>
            </a:extLst>
          </p:cNvPr>
          <p:cNvSpPr>
            <a:spLocks noGrp="1"/>
          </p:cNvSpPr>
          <p:nvPr>
            <p:ph idx="1"/>
          </p:nvPr>
        </p:nvSpPr>
        <p:spPr>
          <a:xfrm>
            <a:off x="1367624" y="2490436"/>
            <a:ext cx="9708995" cy="3567173"/>
          </a:xfrm>
        </p:spPr>
        <p:txBody>
          <a:bodyPr anchor="ctr">
            <a:normAutofit/>
          </a:bodyPr>
          <a:lstStyle/>
          <a:p>
            <a:r>
              <a:rPr lang="en-US" sz="2200" dirty="0"/>
              <a:t>Traditional petrochemical jobs tend to be decently paid and require skill</a:t>
            </a:r>
          </a:p>
          <a:p>
            <a:r>
              <a:rPr lang="en-US" sz="2200" dirty="0"/>
              <a:t>The work is manly</a:t>
            </a:r>
          </a:p>
          <a:p>
            <a:r>
              <a:rPr lang="en-US" sz="2200" dirty="0"/>
              <a:t>PV/solar requires little maintenance.</a:t>
            </a:r>
          </a:p>
          <a:p>
            <a:r>
              <a:rPr lang="en-US" sz="2200" dirty="0"/>
              <a:t>Solar companies are not union, and pay less than traditional petrochemical jobs</a:t>
            </a:r>
          </a:p>
          <a:p>
            <a:r>
              <a:rPr lang="en-US" sz="2200" dirty="0"/>
              <a:t>Solar systems don’t require highly skilled labor to install, most \-higher skilled jobs are in the electricity connection work</a:t>
            </a:r>
          </a:p>
          <a:p>
            <a:r>
              <a:rPr lang="en-US" sz="2200" dirty="0"/>
              <a:t>Workers rightly feel threatened by the transition</a:t>
            </a:r>
          </a:p>
        </p:txBody>
      </p:sp>
    </p:spTree>
    <p:extLst>
      <p:ext uri="{BB962C8B-B14F-4D97-AF65-F5344CB8AC3E}">
        <p14:creationId xmlns:p14="http://schemas.microsoft.com/office/powerpoint/2010/main" val="28648994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667BA52D-9272-A440-8A38-6ECF5569AB5E}"/>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rPr>
              <a:t>Jobs and Justice</a:t>
            </a:r>
            <a:br>
              <a:rPr lang="en-US" sz="4000" dirty="0">
                <a:solidFill>
                  <a:srgbClr val="FFFFFF"/>
                </a:solidFill>
              </a:rPr>
            </a:br>
            <a:endParaRPr lang="en-US" sz="4000" dirty="0">
              <a:solidFill>
                <a:srgbClr val="FFFFFF"/>
              </a:solidFill>
            </a:endParaRPr>
          </a:p>
        </p:txBody>
      </p:sp>
      <p:sp>
        <p:nvSpPr>
          <p:cNvPr id="3" name="Content Placeholder 2">
            <a:extLst>
              <a:ext uri="{FF2B5EF4-FFF2-40B4-BE49-F238E27FC236}">
                <a16:creationId xmlns:a16="http://schemas.microsoft.com/office/drawing/2014/main" id="{43DF7CCF-C8ED-1C48-A0FA-C6CDE8A8CF9A}"/>
              </a:ext>
            </a:extLst>
          </p:cNvPr>
          <p:cNvSpPr>
            <a:spLocks noGrp="1"/>
          </p:cNvSpPr>
          <p:nvPr>
            <p:ph idx="1"/>
          </p:nvPr>
        </p:nvSpPr>
        <p:spPr>
          <a:xfrm>
            <a:off x="1367624" y="2490436"/>
            <a:ext cx="9708995" cy="3567173"/>
          </a:xfrm>
        </p:spPr>
        <p:txBody>
          <a:bodyPr anchor="ctr">
            <a:noAutofit/>
          </a:bodyPr>
          <a:lstStyle/>
          <a:p>
            <a:r>
              <a:rPr lang="en-US" sz="2000" dirty="0"/>
              <a:t>The energy transition needs to have a strong labor component that includes a more holistic approach to the question of labor</a:t>
            </a:r>
          </a:p>
          <a:p>
            <a:pPr lvl="1"/>
            <a:r>
              <a:rPr lang="en-US" sz="2000" dirty="0"/>
              <a:t>Not just PV on roof tops but</a:t>
            </a:r>
          </a:p>
          <a:p>
            <a:pPr lvl="2"/>
            <a:r>
              <a:rPr lang="en-US" dirty="0"/>
              <a:t>Distribution grid infrastructure improvements (not simply the large-scale transmission grid)</a:t>
            </a:r>
          </a:p>
          <a:p>
            <a:pPr lvl="2"/>
            <a:r>
              <a:rPr lang="en-US" dirty="0"/>
              <a:t>Training more electricians</a:t>
            </a:r>
          </a:p>
          <a:p>
            <a:pPr lvl="1"/>
            <a:r>
              <a:rPr lang="en-US" sz="2000" dirty="0"/>
              <a:t>Coupling electrification with building upgrades for greater thermal comfort</a:t>
            </a:r>
          </a:p>
          <a:p>
            <a:pPr lvl="1"/>
            <a:r>
              <a:rPr lang="en-US" sz="2000" dirty="0"/>
              <a:t>Need huge job training programs in this regard</a:t>
            </a:r>
          </a:p>
          <a:p>
            <a:pPr lvl="1"/>
            <a:r>
              <a:rPr lang="en-US" sz="2000" dirty="0"/>
              <a:t>Trade-off between increasingly less expensive solar systems + batteries and paying labor good wages</a:t>
            </a:r>
          </a:p>
        </p:txBody>
      </p:sp>
    </p:spTree>
    <p:extLst>
      <p:ext uri="{BB962C8B-B14F-4D97-AF65-F5344CB8AC3E}">
        <p14:creationId xmlns:p14="http://schemas.microsoft.com/office/powerpoint/2010/main" val="22739367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ouses in an area">
            <a:extLst>
              <a:ext uri="{FF2B5EF4-FFF2-40B4-BE49-F238E27FC236}">
                <a16:creationId xmlns:a16="http://schemas.microsoft.com/office/drawing/2014/main" id="{ED7D87DB-8C7D-71A2-0292-863B6CDCCDD9}"/>
              </a:ext>
            </a:extLst>
          </p:cNvPr>
          <p:cNvPicPr>
            <a:picLocks noChangeAspect="1"/>
          </p:cNvPicPr>
          <p:nvPr/>
        </p:nvPicPr>
        <p:blipFill rotWithShape="1">
          <a:blip r:embed="rId2">
            <a:alphaModFix amt="35000"/>
          </a:blip>
          <a:srcRect t="12583" b="3148"/>
          <a:stretch/>
        </p:blipFill>
        <p:spPr>
          <a:xfrm>
            <a:off x="20" y="1"/>
            <a:ext cx="12191980" cy="6857999"/>
          </a:xfrm>
          <a:prstGeom prst="rect">
            <a:avLst/>
          </a:prstGeom>
        </p:spPr>
      </p:pic>
      <p:sp>
        <p:nvSpPr>
          <p:cNvPr id="2" name="Title 1">
            <a:extLst>
              <a:ext uri="{FF2B5EF4-FFF2-40B4-BE49-F238E27FC236}">
                <a16:creationId xmlns:a16="http://schemas.microsoft.com/office/drawing/2014/main" id="{D3457404-1673-DE4C-94F2-6DC3083128E3}"/>
              </a:ext>
            </a:extLst>
          </p:cNvPr>
          <p:cNvSpPr>
            <a:spLocks noGrp="1"/>
          </p:cNvSpPr>
          <p:nvPr>
            <p:ph type="title"/>
          </p:nvPr>
        </p:nvSpPr>
        <p:spPr>
          <a:xfrm>
            <a:off x="838201" y="1065862"/>
            <a:ext cx="3313164" cy="4726276"/>
          </a:xfrm>
        </p:spPr>
        <p:txBody>
          <a:bodyPr>
            <a:normAutofit/>
          </a:bodyPr>
          <a:lstStyle/>
          <a:p>
            <a:pPr algn="r"/>
            <a:r>
              <a:rPr lang="en-US" sz="4000">
                <a:solidFill>
                  <a:srgbClr val="FFFFFF"/>
                </a:solidFill>
              </a:rPr>
              <a:t>A Just Energy Transition</a:t>
            </a:r>
          </a:p>
        </p:txBody>
      </p:sp>
      <p:cxnSp>
        <p:nvCxnSpPr>
          <p:cNvPr id="11" name="Straight Connector 1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E18D9E9-05DB-E443-BD36-E6F13552D9A6}"/>
              </a:ext>
            </a:extLst>
          </p:cNvPr>
          <p:cNvSpPr>
            <a:spLocks noGrp="1"/>
          </p:cNvSpPr>
          <p:nvPr>
            <p:ph idx="1"/>
          </p:nvPr>
        </p:nvSpPr>
        <p:spPr>
          <a:xfrm>
            <a:off x="5155379" y="1065862"/>
            <a:ext cx="5744685" cy="4726276"/>
          </a:xfrm>
        </p:spPr>
        <p:txBody>
          <a:bodyPr anchor="ctr">
            <a:noAutofit/>
          </a:bodyPr>
          <a:lstStyle/>
          <a:p>
            <a:r>
              <a:rPr lang="en-US" sz="2000" dirty="0">
                <a:solidFill>
                  <a:srgbClr val="FFFFFF"/>
                </a:solidFill>
              </a:rPr>
              <a:t>Requires a holistic approach that works from the ground up understanding the situation of communities </a:t>
            </a:r>
          </a:p>
          <a:p>
            <a:r>
              <a:rPr lang="en-US" sz="2000" dirty="0">
                <a:solidFill>
                  <a:srgbClr val="FFFFFF"/>
                </a:solidFill>
              </a:rPr>
              <a:t>It requires moving toward a parsimonious use of energy, just enough, including greater energy use in disadvantaged communities, and the curbing of energy use by the more affluent, as well as moving toward smaller house sizes and less stuff</a:t>
            </a:r>
          </a:p>
          <a:p>
            <a:r>
              <a:rPr lang="en-US" sz="2000" dirty="0">
                <a:solidFill>
                  <a:srgbClr val="FFFFFF"/>
                </a:solidFill>
              </a:rPr>
              <a:t>We need to address thermal comfort and building quality</a:t>
            </a:r>
          </a:p>
          <a:p>
            <a:r>
              <a:rPr lang="en-US" sz="2000" dirty="0">
                <a:solidFill>
                  <a:srgbClr val="FFFFFF"/>
                </a:solidFill>
              </a:rPr>
              <a:t>Electrification should be first built on already developed land (e.g. urban areas) and serve community needs</a:t>
            </a:r>
          </a:p>
          <a:p>
            <a:r>
              <a:rPr lang="en-US" sz="2000" dirty="0">
                <a:solidFill>
                  <a:srgbClr val="FFFFFF"/>
                </a:solidFill>
              </a:rPr>
              <a:t>Energy should be treated as a public good, and that public good cannot be achieved through the market = a new approach to utilities</a:t>
            </a:r>
          </a:p>
          <a:p>
            <a:r>
              <a:rPr lang="en-US" sz="2000" dirty="0">
                <a:solidFill>
                  <a:srgbClr val="FFFFFF"/>
                </a:solidFill>
              </a:rPr>
              <a:t>And we need to develop less high tech systems to ensure affordability and simplicity</a:t>
            </a:r>
          </a:p>
        </p:txBody>
      </p:sp>
    </p:spTree>
    <p:extLst>
      <p:ext uri="{BB962C8B-B14F-4D97-AF65-F5344CB8AC3E}">
        <p14:creationId xmlns:p14="http://schemas.microsoft.com/office/powerpoint/2010/main" val="3989206566"/>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CEF655BF-46ED-96CB-373B-F8138A09EB17}"/>
              </a:ext>
            </a:extLst>
          </p:cNvPr>
          <p:cNvGraphicFramePr>
            <a:graphicFrameLocks noGrp="1"/>
          </p:cNvGraphicFramePr>
          <p:nvPr>
            <p:ph idx="1"/>
            <p:extLst>
              <p:ext uri="{D42A27DB-BD31-4B8C-83A1-F6EECF244321}">
                <p14:modId xmlns:p14="http://schemas.microsoft.com/office/powerpoint/2010/main" val="3988570787"/>
              </p:ext>
            </p:extLst>
          </p:nvPr>
        </p:nvGraphicFramePr>
        <p:xfrm>
          <a:off x="5468389" y="160638"/>
          <a:ext cx="6263640" cy="66973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ounded Rectangle 3">
            <a:extLst>
              <a:ext uri="{FF2B5EF4-FFF2-40B4-BE49-F238E27FC236}">
                <a16:creationId xmlns:a16="http://schemas.microsoft.com/office/drawing/2014/main" id="{57FE6CDC-C1F8-EB40-8781-5BCFDA0983AF}"/>
              </a:ext>
            </a:extLst>
          </p:cNvPr>
          <p:cNvSpPr/>
          <p:nvPr/>
        </p:nvSpPr>
        <p:spPr>
          <a:xfrm>
            <a:off x="5468389" y="5708822"/>
            <a:ext cx="6263640" cy="6549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The Jobs component must be integral to the transition</a:t>
            </a:r>
          </a:p>
        </p:txBody>
      </p:sp>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E6A137E-DC0B-8D4F-AB23-078B8CD71070}"/>
              </a:ext>
            </a:extLst>
          </p:cNvPr>
          <p:cNvSpPr>
            <a:spLocks noGrp="1"/>
          </p:cNvSpPr>
          <p:nvPr>
            <p:ph type="title"/>
          </p:nvPr>
        </p:nvSpPr>
        <p:spPr>
          <a:xfrm>
            <a:off x="524741" y="620392"/>
            <a:ext cx="3808268" cy="5504688"/>
          </a:xfrm>
        </p:spPr>
        <p:txBody>
          <a:bodyPr>
            <a:normAutofit fontScale="90000"/>
          </a:bodyPr>
          <a:lstStyle/>
          <a:p>
            <a:r>
              <a:rPr lang="en-US" sz="6000" dirty="0">
                <a:solidFill>
                  <a:schemeClr val="bg1"/>
                </a:solidFill>
              </a:rPr>
              <a:t>By way of a conclusion:</a:t>
            </a:r>
            <a:br>
              <a:rPr lang="en-US" sz="6000" dirty="0">
                <a:solidFill>
                  <a:schemeClr val="bg1"/>
                </a:solidFill>
              </a:rPr>
            </a:br>
            <a:r>
              <a:rPr lang="en-US" sz="6000" dirty="0">
                <a:solidFill>
                  <a:schemeClr val="bg1"/>
                </a:solidFill>
              </a:rPr>
              <a:t>A just energy transition is by no means guaranteed</a:t>
            </a:r>
            <a:br>
              <a:rPr lang="en-US" sz="6000" dirty="0">
                <a:solidFill>
                  <a:schemeClr val="bg1"/>
                </a:solidFill>
              </a:rPr>
            </a:br>
            <a:endParaRPr lang="en-US" sz="6000" dirty="0">
              <a:solidFill>
                <a:schemeClr val="bg1"/>
              </a:solidFill>
            </a:endParaRPr>
          </a:p>
        </p:txBody>
      </p:sp>
      <p:sp>
        <p:nvSpPr>
          <p:cNvPr id="7" name="Rounded Rectangle 6">
            <a:extLst>
              <a:ext uri="{FF2B5EF4-FFF2-40B4-BE49-F238E27FC236}">
                <a16:creationId xmlns:a16="http://schemas.microsoft.com/office/drawing/2014/main" id="{EC8093B2-6531-AB46-9507-65934056764C}"/>
              </a:ext>
            </a:extLst>
          </p:cNvPr>
          <p:cNvSpPr/>
          <p:nvPr/>
        </p:nvSpPr>
        <p:spPr>
          <a:xfrm>
            <a:off x="5468389" y="4280710"/>
            <a:ext cx="5774979" cy="10379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Energy use reductions by the top 10 percent is essential – their consumption creates an energy generation burden for all</a:t>
            </a:r>
          </a:p>
        </p:txBody>
      </p:sp>
    </p:spTree>
    <p:extLst>
      <p:ext uri="{BB962C8B-B14F-4D97-AF65-F5344CB8AC3E}">
        <p14:creationId xmlns:p14="http://schemas.microsoft.com/office/powerpoint/2010/main" val="34479899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15084</TotalTime>
  <Words>2548</Words>
  <Application>Microsoft Macintosh PowerPoint</Application>
  <PresentationFormat>Widescreen</PresentationFormat>
  <Paragraphs>173</Paragraphs>
  <Slides>27</Slides>
  <Notes>7</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What Will it Take for an Energy Transition to be Just?</vt:lpstr>
      <vt:lpstr>My talk today </vt:lpstr>
      <vt:lpstr>Ultimately the fight for a just transition is a fight for justice</vt:lpstr>
      <vt:lpstr>A Just Transition Requires</vt:lpstr>
      <vt:lpstr>A Just Transition also requires understanding limits</vt:lpstr>
      <vt:lpstr>Another way to talk about it</vt:lpstr>
      <vt:lpstr>Our Work</vt:lpstr>
      <vt:lpstr>Starting with consumption, the ground up</vt:lpstr>
      <vt:lpstr>Over A Decade Later</vt:lpstr>
      <vt:lpstr>The backend data of these public facing websites offer the ability to understand real patterns and correlations</vt:lpstr>
      <vt:lpstr>Some lessons learned</vt:lpstr>
      <vt:lpstr>The Jevons Paradox  an old, and inconvenient lesson </vt:lpstr>
      <vt:lpstr>But EE programs and policies continue to prevail as the way to reduce energy consumption and GHGs</vt:lpstr>
      <vt:lpstr>The Other Elephant in the Room: NATURAL GAS</vt:lpstr>
      <vt:lpstr>Who  pays and who benefits?</vt:lpstr>
      <vt:lpstr>Community Solar– a seemingly obvious alternative when there is low home ownership – a democratic alternative</vt:lpstr>
      <vt:lpstr>Electricity– Community Solar: the policy regime</vt:lpstr>
      <vt:lpstr>Electricity – Resilience Centers: the policy regime</vt:lpstr>
      <vt:lpstr>Electrification</vt:lpstr>
      <vt:lpstr>Electrification:the prevailing regulatory regime</vt:lpstr>
      <vt:lpstr>Electrification – Solar, the disruptive technology:  it (still) threatens control of power generation</vt:lpstr>
      <vt:lpstr>Electrification: the equitable transition that is stuck in the birth canal</vt:lpstr>
      <vt:lpstr>Electricity: Energy Democracy Foiled?</vt:lpstr>
      <vt:lpstr>The JOBS conundrum, the additional complication</vt:lpstr>
      <vt:lpstr>Jobs and Justice </vt:lpstr>
      <vt:lpstr>A Just Energy Transition</vt:lpstr>
      <vt:lpstr>By way of a conclusion: A just energy transition is by no means guaranteed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Will it Take for an Energy Transition to be Just?</dc:title>
  <dc:creator>Pincetl, Stephanie</dc:creator>
  <cp:lastModifiedBy>Pincetl, Stephanie</cp:lastModifiedBy>
  <cp:revision>109</cp:revision>
  <dcterms:created xsi:type="dcterms:W3CDTF">2022-03-10T20:21:28Z</dcterms:created>
  <dcterms:modified xsi:type="dcterms:W3CDTF">2022-03-25T18:01:36Z</dcterms:modified>
</cp:coreProperties>
</file>