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342991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685982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1028974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1371965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1714956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2057948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2400940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2743931" algn="l" defTabSz="68598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chemeClr val="accent4">
            <a:hueOff val="-12699999"/>
            <a:satOff val="-94736"/>
            <a:lumOff val="7450"/>
          </a:schemeClr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rgbClr val="CAD0D9"/>
          </a:solidFill>
        </a:fill>
      </a:tcStyle>
    </a:wholeTbl>
    <a:band2H>
      <a:tcTxStyle/>
      <a:tcStyle>
        <a:tcBdr/>
        <a:fill>
          <a:solidFill>
            <a:srgbClr val="E6E9ED"/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2774AE"/>
        </a:fontRef>
        <a:srgbClr val="2774AE"/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rgbClr val="DAE6F6"/>
          </a:solidFill>
        </a:fill>
      </a:tcStyle>
    </a:wholeTbl>
    <a:band2H>
      <a:tcTxStyle/>
      <a:tcStyle>
        <a:tcBdr/>
        <a:fill>
          <a:solidFill>
            <a:srgbClr val="EDF3FB"/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rgbClr val="CAD0D9"/>
          </a:solidFill>
        </a:fill>
      </a:tcStyle>
    </a:wholeTbl>
    <a:band2H>
      <a:tcTxStyle/>
      <a:tcStyle>
        <a:tcBdr/>
        <a:fill>
          <a:solidFill>
            <a:srgbClr val="E6E9ED"/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wholeTbl>
    <a:band2H>
      <a:tcTxStyle/>
      <a:tcStyle>
        <a:tcBdr/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254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lastRow>
    <a:fir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254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wholeTbl>
    <a:band2H>
      <a:tcTxStyle/>
      <a:tcStyle>
        <a:tcBdr/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lastRow>
    <a:fir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  <a:alpha val="20000"/>
            </a:schemeClr>
          </a:solidFill>
        </a:fill>
      </a:tcStyle>
    </a:wholeTbl>
    <a:band2H>
      <a:tcTxStyle/>
      <a:tcStyle>
        <a:tcBdr/>
        <a:fill>
          <a:solidFill>
            <a:schemeClr val="accent4">
              <a:hueOff val="-12699999"/>
              <a:satOff val="-94736"/>
              <a:lumOff val="7450"/>
            </a:schemeClr>
          </a:solidFill>
        </a:fill>
      </a:tcStyle>
    </a:band2H>
    <a:firstCol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2699999"/>
              <a:satOff val="-94736"/>
              <a:lumOff val="7450"/>
              <a:alpha val="20000"/>
            </a:schemeClr>
          </a:solidFill>
        </a:fill>
      </a:tcStyle>
    </a:firstCol>
    <a:la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508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chemeClr val="accent4">
            <a:hueOff val="-12699999"/>
            <a:satOff val="-94736"/>
            <a:lumOff val="7450"/>
          </a:schemeClr>
        </a:fontRef>
        <a:schemeClr val="accent4">
          <a:hueOff val="-12699999"/>
          <a:satOff val="-94736"/>
          <a:lumOff val="7450"/>
        </a:schemeClr>
      </a:tcTxStyle>
      <a:tcStyle>
        <a:tcBdr>
          <a:lef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top>
          <a:bottom>
            <a:ln w="254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06979"/>
          <c:y val="9.6774200000000005E-2"/>
          <c:w val="0.86354500000000001"/>
          <c:h val="0.749596999999999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Region 1</c:v>
                </c:pt>
              </c:strCache>
            </c:strRef>
          </c:tx>
          <c:spPr>
            <a:solidFill>
              <a:srgbClr val="BA911F"/>
            </a:solidFill>
            <a:ln w="635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miter lim="800000"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  <c:pt idx="3">
                  <c:v>July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17</c:v>
                </c:pt>
                <c:pt idx="1">
                  <c:v>26</c:v>
                </c:pt>
                <c:pt idx="2">
                  <c:v>53</c:v>
                </c:pt>
                <c:pt idx="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59-4A26-9D6C-C9909E0D111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Region 2</c:v>
                </c:pt>
              </c:strCache>
            </c:strRef>
          </c:tx>
          <c:spPr>
            <a:solidFill>
              <a:srgbClr val="D1A323"/>
            </a:solidFill>
            <a:ln w="635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miter lim="800000"/>
            </a:ln>
            <a:effectLst/>
          </c:spPr>
          <c:invertIfNegative val="0"/>
          <c:cat>
            <c:strRef>
              <c:f>Sheet1!$B$1:$E$1</c:f>
              <c:strCache>
                <c:ptCount val="4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  <c:pt idx="3">
                  <c:v>July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55</c:v>
                </c:pt>
                <c:pt idx="1">
                  <c:v>43</c:v>
                </c:pt>
                <c:pt idx="2">
                  <c:v>70</c:v>
                </c:pt>
                <c:pt idx="3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59-4A26-9D6C-C9909E0D1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2"/>
        <c:axId val="2094734553"/>
      </c:barChart>
      <c:catAx>
        <c:axId val="20947345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chemeClr val="accent4">
                <a:hueOff val="-12699999"/>
                <a:satOff val="-94736"/>
                <a:lumOff val="7450"/>
              </a:schemeClr>
            </a:solidFill>
            <a:prstDash val="solid"/>
            <a:miter lim="8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FFFFFF"/>
                </a:solidFill>
                <a:latin typeface="Helvetica"/>
              </a:defRPr>
            </a:pPr>
            <a:endParaRPr lang="en-U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t"/>
        <c:majorGridlines>
          <c:spPr>
            <a:ln w="12700" cap="flat">
              <a:solidFill>
                <a:schemeClr val="accent4">
                  <a:hueOff val="-12699999"/>
                  <a:satOff val="-94736"/>
                  <a:lumOff val="7450"/>
                </a:schemeClr>
              </a:solidFill>
              <a:prstDash val="solid"/>
              <a:miter lim="800000"/>
            </a:ln>
          </c:spPr>
        </c:majorGridlines>
        <c:numFmt formatCode="General" sourceLinked="0"/>
        <c:majorTickMark val="out"/>
        <c:minorTickMark val="none"/>
        <c:tickLblPos val="high"/>
        <c:spPr>
          <a:ln w="12700" cap="flat">
            <a:solidFill>
              <a:schemeClr val="accent4">
                <a:hueOff val="-12699999"/>
                <a:satOff val="-94736"/>
                <a:lumOff val="7450"/>
              </a:schemeClr>
            </a:solidFill>
            <a:prstDash val="solid"/>
            <a:miter lim="8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FFFFFF"/>
                </a:solidFill>
                <a:latin typeface="Helvetica"/>
              </a:defRPr>
            </a:pPr>
            <a:endParaRPr lang="en-US"/>
          </a:p>
        </c:txPr>
        <c:crossAx val="2094734552"/>
        <c:crosses val="autoZero"/>
        <c:crossBetween val="between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6" name="Shape 2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685982" latinLnBrk="0">
      <a:defRPr sz="1100">
        <a:latin typeface="+mn-lt"/>
        <a:ea typeface="+mn-ea"/>
        <a:cs typeface="+mn-cs"/>
        <a:sym typeface="Helvetica"/>
      </a:defRPr>
    </a:lvl1pPr>
    <a:lvl2pPr indent="228600" defTabSz="685982" latinLnBrk="0">
      <a:defRPr sz="1100">
        <a:latin typeface="+mn-lt"/>
        <a:ea typeface="+mn-ea"/>
        <a:cs typeface="+mn-cs"/>
        <a:sym typeface="Helvetica"/>
      </a:defRPr>
    </a:lvl2pPr>
    <a:lvl3pPr indent="457200" defTabSz="685982" latinLnBrk="0">
      <a:defRPr sz="1100">
        <a:latin typeface="+mn-lt"/>
        <a:ea typeface="+mn-ea"/>
        <a:cs typeface="+mn-cs"/>
        <a:sym typeface="Helvetica"/>
      </a:defRPr>
    </a:lvl3pPr>
    <a:lvl4pPr indent="685800" defTabSz="685982" latinLnBrk="0">
      <a:defRPr sz="1100">
        <a:latin typeface="+mn-lt"/>
        <a:ea typeface="+mn-ea"/>
        <a:cs typeface="+mn-cs"/>
        <a:sym typeface="Helvetica"/>
      </a:defRPr>
    </a:lvl4pPr>
    <a:lvl5pPr indent="914400" defTabSz="685982" latinLnBrk="0">
      <a:defRPr sz="1100">
        <a:latin typeface="+mn-lt"/>
        <a:ea typeface="+mn-ea"/>
        <a:cs typeface="+mn-cs"/>
        <a:sym typeface="Helvetica"/>
      </a:defRPr>
    </a:lvl5pPr>
    <a:lvl6pPr indent="1143000" defTabSz="685982" latinLnBrk="0">
      <a:defRPr sz="1100">
        <a:latin typeface="+mn-lt"/>
        <a:ea typeface="+mn-ea"/>
        <a:cs typeface="+mn-cs"/>
        <a:sym typeface="Helvetica"/>
      </a:defRPr>
    </a:lvl6pPr>
    <a:lvl7pPr indent="1371600" defTabSz="685982" latinLnBrk="0">
      <a:defRPr sz="1100">
        <a:latin typeface="+mn-lt"/>
        <a:ea typeface="+mn-ea"/>
        <a:cs typeface="+mn-cs"/>
        <a:sym typeface="Helvetica"/>
      </a:defRPr>
    </a:lvl7pPr>
    <a:lvl8pPr indent="1600200" defTabSz="685982" latinLnBrk="0">
      <a:defRPr sz="1100">
        <a:latin typeface="+mn-lt"/>
        <a:ea typeface="+mn-ea"/>
        <a:cs typeface="+mn-cs"/>
        <a:sym typeface="Helvetica"/>
      </a:defRPr>
    </a:lvl8pPr>
    <a:lvl9pPr indent="1828800" defTabSz="685982" latinLnBrk="0">
      <a:defRPr sz="1100">
        <a:latin typeface="+mn-lt"/>
        <a:ea typeface="+mn-ea"/>
        <a:cs typeface="+mn-cs"/>
        <a:sym typeface="Helvetic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Ope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xfrm>
            <a:off x="640080" y="2961640"/>
            <a:ext cx="7223760" cy="55707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0079" y="3510279"/>
            <a:ext cx="7223760" cy="86160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100" b="1"/>
            </a:lvl1pPr>
            <a:lvl2pPr indent="342900">
              <a:defRPr sz="2100" b="1"/>
            </a:lvl2pPr>
            <a:lvl3pPr indent="685800">
              <a:defRPr sz="2100" b="1"/>
            </a:lvl3pPr>
            <a:lvl4pPr indent="1028700">
              <a:defRPr sz="2100" b="1"/>
            </a:lvl4pPr>
            <a:lvl5pPr indent="1371600">
              <a:defRPr sz="21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8" name="Graphic 17" descr="Graphic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687320"/>
            <a:ext cx="507249" cy="144929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47700" y="717550"/>
            <a:ext cx="6192838" cy="430888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2"/>
          </p:nvPr>
        </p:nvSpPr>
        <p:spPr>
          <a:xfrm>
            <a:off x="7089570" y="238478"/>
            <a:ext cx="1866863" cy="85682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1000">
                <a:solidFill>
                  <a:srgbClr val="FFFF00"/>
                </a:solidFill>
              </a:defRPr>
            </a:pPr>
            <a:endParaRPr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7089570" y="1159995"/>
            <a:ext cx="1866863" cy="86160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1000">
                <a:solidFill>
                  <a:srgbClr val="FFFF00"/>
                </a:solidFill>
              </a:defRPr>
            </a:pPr>
            <a:endParaRPr/>
          </a:p>
        </p:txBody>
      </p:sp>
      <p:sp>
        <p:nvSpPr>
          <p:cNvPr id="22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4419601" y="2086297"/>
            <a:ext cx="4536833" cy="82296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1000">
                <a:solidFill>
                  <a:srgbClr val="FFFF00"/>
                </a:solidFill>
              </a:defRPr>
            </a:pPr>
            <a:endParaRPr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5"/>
          </p:nvPr>
        </p:nvSpPr>
        <p:spPr>
          <a:xfrm>
            <a:off x="4419601" y="3001341"/>
            <a:ext cx="4536833" cy="20185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1000">
                <a:solidFill>
                  <a:srgbClr val="FFFF00"/>
                </a:solidFill>
              </a:defRPr>
            </a:pPr>
            <a:endParaRPr/>
          </a:p>
        </p:txBody>
      </p:sp>
      <p:sp>
        <p:nvSpPr>
          <p:cNvPr id="24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26" name="IoES Logo_BlackText_FullWhiteBG.png" descr="IoES Logo_BlackText_FullWhite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419600" y="4487862"/>
            <a:ext cx="2133600" cy="2794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o,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Media Placeholder 4"/>
          <p:cNvSpPr>
            <a:spLocks noGrp="1"/>
          </p:cNvSpPr>
          <p:nvPr>
            <p:ph type="media" idx="21"/>
          </p:nvPr>
        </p:nvSpPr>
        <p:spPr>
          <a:xfrm>
            <a:off x="0" y="0"/>
            <a:ext cx="9144000" cy="5148263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37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05889"/>
            <a:ext cx="507249" cy="144929"/>
          </a:xfrm>
          <a:prstGeom prst="rect">
            <a:avLst/>
          </a:prstGeom>
          <a:ln w="12700">
            <a:miter lim="400000"/>
          </a:ln>
        </p:spPr>
      </p:pic>
      <p:sp>
        <p:nvSpPr>
          <p:cNvPr id="38" name="Rectangle 2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gradFill>
            <a:gsLst>
              <a:gs pos="0">
                <a:srgbClr val="00578B"/>
              </a:gs>
              <a:gs pos="48000">
                <a:srgbClr val="2774AE"/>
              </a:gs>
              <a:gs pos="100000">
                <a:srgbClr val="7EBAED"/>
              </a:gs>
            </a:gsLst>
            <a:lin ang="899999"/>
          </a:gra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640079" y="2086031"/>
            <a:ext cx="7223760" cy="54864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4000"/>
            </a:lvl1pPr>
          </a:lstStyle>
          <a:p>
            <a:r>
              <a:t>Title Text</a:t>
            </a:r>
          </a:p>
        </p:txBody>
      </p:sp>
      <p:pic>
        <p:nvPicPr>
          <p:cNvPr id="42" name="IoES Logo_BlackText_FullWhiteBG.png" descr="IoES Logo_BlackText_FullWhite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9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48640" y="1737360"/>
            <a:ext cx="3566160" cy="6995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700"/>
            </a:lvl1pPr>
            <a:lvl2pPr indent="342900">
              <a:defRPr sz="1700"/>
            </a:lvl2pPr>
            <a:lvl3pPr indent="685800">
              <a:defRPr sz="1700"/>
            </a:lvl3pPr>
            <a:lvl4pPr indent="1028700">
              <a:defRPr sz="1700"/>
            </a:lvl4pPr>
            <a:lvl5pPr indent="1371600">
              <a:defRPr sz="1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Text Placeholder 15"/>
          <p:cNvSpPr>
            <a:spLocks noGrp="1"/>
          </p:cNvSpPr>
          <p:nvPr>
            <p:ph type="body" sz="quarter" idx="21"/>
          </p:nvPr>
        </p:nvSpPr>
        <p:spPr>
          <a:xfrm>
            <a:off x="4297679" y="1737360"/>
            <a:ext cx="3566160" cy="699519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1" cap="all"/>
            </a:pPr>
            <a:endParaRPr/>
          </a:p>
        </p:txBody>
      </p:sp>
      <p:sp>
        <p:nvSpPr>
          <p:cNvPr id="99" name="Title Text"/>
          <p:cNvSpPr txBox="1">
            <a:spLocks noGrp="1"/>
          </p:cNvSpPr>
          <p:nvPr>
            <p:ph type="title"/>
          </p:nvPr>
        </p:nvSpPr>
        <p:spPr>
          <a:xfrm>
            <a:off x="550920" y="731519"/>
            <a:ext cx="7315201" cy="46397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550603" y="2593465"/>
            <a:ext cx="3566477" cy="11644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/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4299960" y="2593465"/>
            <a:ext cx="3566477" cy="116448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/>
          </a:p>
        </p:txBody>
      </p:sp>
      <p:pic>
        <p:nvPicPr>
          <p:cNvPr id="103" name="IoES Logo_BlackText_FullWhiteBG.png" descr="IoES Logo_BlackText_FullWhite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two bulle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113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05889"/>
            <a:ext cx="507249" cy="144929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le Text"/>
          <p:cNvSpPr txBox="1">
            <a:spLocks noGrp="1"/>
          </p:cNvSpPr>
          <p:nvPr>
            <p:ph type="title"/>
          </p:nvPr>
        </p:nvSpPr>
        <p:spPr>
          <a:xfrm>
            <a:off x="550920" y="731519"/>
            <a:ext cx="7315201" cy="46397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1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48323" y="1737360"/>
            <a:ext cx="3566477" cy="1791868"/>
          </a:xfrm>
          <a:prstGeom prst="rect">
            <a:avLst/>
          </a:prstGeom>
        </p:spPr>
        <p:txBody>
          <a:bodyPr>
            <a:normAutofit/>
          </a:bodyPr>
          <a:lstStyle>
            <a:lvl1pPr marL="372291" indent="-372291">
              <a:buSzPct val="100000"/>
              <a:buFont typeface="Helvetica"/>
              <a:buChar char="•"/>
              <a:defRPr sz="3000" b="1"/>
            </a:lvl1pPr>
            <a:lvl2pPr>
              <a:buFont typeface="Helvetica"/>
              <a:defRPr sz="3000" b="1"/>
            </a:lvl2pPr>
            <a:lvl3pPr>
              <a:buFont typeface="Helvetica"/>
              <a:defRPr sz="3000" b="1"/>
            </a:lvl3pPr>
            <a:lvl4pPr>
              <a:buFont typeface="Helvetica"/>
              <a:defRPr sz="3000" b="1"/>
            </a:lvl4pPr>
            <a:lvl5pPr>
              <a:buFont typeface="Helvetica"/>
              <a:defRPr sz="30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6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4297679" y="1737360"/>
            <a:ext cx="3566478" cy="16687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73736" indent="-173736">
              <a:buSzPct val="100000"/>
              <a:buFont typeface="Helvetica"/>
              <a:buChar char="•"/>
            </a:pPr>
            <a:endParaRPr/>
          </a:p>
        </p:txBody>
      </p:sp>
      <p:sp>
        <p:nvSpPr>
          <p:cNvPr id="117" name="Text Placeholder 39"/>
          <p:cNvSpPr txBox="1"/>
          <p:nvPr/>
        </p:nvSpPr>
        <p:spPr>
          <a:xfrm>
            <a:off x="4069081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Title Opener</a:t>
            </a:r>
          </a:p>
        </p:txBody>
      </p:sp>
      <p:pic>
        <p:nvPicPr>
          <p:cNvPr id="118" name="IoES Logo_BlackText_FullWhiteBG.png" descr="IoES Logo_BlackText_FullWhite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 Placeholder 39"/>
          <p:cNvSpPr txBox="1"/>
          <p:nvPr/>
        </p:nvSpPr>
        <p:spPr>
          <a:xfrm>
            <a:off x="7597140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Speaker Name</a:t>
            </a:r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number ca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128" name="Department name placeholder"/>
          <p:cNvSpPr txBox="1"/>
          <p:nvPr/>
        </p:nvSpPr>
        <p:spPr>
          <a:xfrm>
            <a:off x="1024127" y="4838844"/>
            <a:ext cx="26517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defRPr sz="800">
                <a:solidFill>
                  <a:srgbClr val="2774AE"/>
                </a:solidFill>
              </a:defRPr>
            </a:lvl1pPr>
          </a:lstStyle>
          <a:p>
            <a:r>
              <a:t>Institute of the Environment and Sustainability</a:t>
            </a:r>
          </a:p>
        </p:txBody>
      </p:sp>
      <p:sp>
        <p:nvSpPr>
          <p:cNvPr id="129" name="Text Placeholder 39"/>
          <p:cNvSpPr txBox="1"/>
          <p:nvPr/>
        </p:nvSpPr>
        <p:spPr>
          <a:xfrm>
            <a:off x="3749040" y="4842609"/>
            <a:ext cx="292608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www.ioes.ucla.edu</a:t>
            </a:r>
          </a:p>
        </p:txBody>
      </p:sp>
      <p:pic>
        <p:nvPicPr>
          <p:cNvPr id="130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05889"/>
            <a:ext cx="507249" cy="14492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800600"/>
            <a:ext cx="423230" cy="136525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977468" y="3140309"/>
            <a:ext cx="1818446" cy="1154163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600"/>
            </a:lvl1pPr>
            <a:lvl2pPr indent="342900" algn="ctr">
              <a:defRPr sz="1600"/>
            </a:lvl2pPr>
            <a:lvl3pPr indent="685800" algn="ctr">
              <a:defRPr sz="1600"/>
            </a:lvl3pPr>
            <a:lvl4pPr indent="1028700" algn="ctr">
              <a:defRPr sz="1600"/>
            </a:lvl4pPr>
            <a:lvl5pPr indent="1371600" algn="ctr"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3" name="Data Placeholder 15"/>
          <p:cNvSpPr>
            <a:spLocks noGrp="1"/>
          </p:cNvSpPr>
          <p:nvPr>
            <p:ph type="body" sz="quarter" idx="21"/>
          </p:nvPr>
        </p:nvSpPr>
        <p:spPr>
          <a:xfrm>
            <a:off x="2725024" y="1360009"/>
            <a:ext cx="876203" cy="173893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>
              <a:defRPr sz="11000"/>
            </a:pPr>
            <a:endParaRPr/>
          </a:p>
        </p:txBody>
      </p:sp>
      <p:sp>
        <p:nvSpPr>
          <p:cNvPr id="134" name="# symbol Placeholder 15"/>
          <p:cNvSpPr>
            <a:spLocks noGrp="1"/>
          </p:cNvSpPr>
          <p:nvPr>
            <p:ph type="body" sz="quarter" idx="22"/>
          </p:nvPr>
        </p:nvSpPr>
        <p:spPr>
          <a:xfrm>
            <a:off x="2173955" y="1944784"/>
            <a:ext cx="520335" cy="11541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r">
              <a:defRPr sz="6000"/>
            </a:pPr>
            <a:endParaRPr/>
          </a:p>
        </p:txBody>
      </p:sp>
      <p:sp>
        <p:nvSpPr>
          <p:cNvPr id="135" name="Label Placeholder 15"/>
          <p:cNvSpPr>
            <a:spLocks noGrp="1"/>
          </p:cNvSpPr>
          <p:nvPr>
            <p:ph type="body" sz="quarter" idx="23"/>
          </p:nvPr>
        </p:nvSpPr>
        <p:spPr>
          <a:xfrm>
            <a:off x="6019269" y="3140309"/>
            <a:ext cx="1818446" cy="22281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 sz="1600"/>
            </a:pPr>
            <a:endParaRPr/>
          </a:p>
        </p:txBody>
      </p:sp>
      <p:sp>
        <p:nvSpPr>
          <p:cNvPr id="136" name="Data Placeholder 15"/>
          <p:cNvSpPr>
            <a:spLocks noGrp="1"/>
          </p:cNvSpPr>
          <p:nvPr>
            <p:ph type="body" sz="quarter" idx="24"/>
          </p:nvPr>
        </p:nvSpPr>
        <p:spPr>
          <a:xfrm>
            <a:off x="6117726" y="1566989"/>
            <a:ext cx="1567739" cy="1531959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>
              <a:defRPr sz="11000"/>
            </a:pPr>
            <a:endParaRPr/>
          </a:p>
        </p:txBody>
      </p:sp>
      <p:sp>
        <p:nvSpPr>
          <p:cNvPr id="137" name="Title Text"/>
          <p:cNvSpPr txBox="1">
            <a:spLocks noGrp="1"/>
          </p:cNvSpPr>
          <p:nvPr>
            <p:ph type="title"/>
          </p:nvPr>
        </p:nvSpPr>
        <p:spPr>
          <a:xfrm>
            <a:off x="550920" y="731517"/>
            <a:ext cx="7315201" cy="5101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pic>
        <p:nvPicPr>
          <p:cNvPr id="138" name="ioes-logo.png" descr="ioes-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8067" y="4707758"/>
            <a:ext cx="1724024" cy="355528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147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05889"/>
            <a:ext cx="507249" cy="144929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Title Text"/>
          <p:cNvSpPr txBox="1">
            <a:spLocks noGrp="1"/>
          </p:cNvSpPr>
          <p:nvPr>
            <p:ph type="title"/>
          </p:nvPr>
        </p:nvSpPr>
        <p:spPr>
          <a:xfrm>
            <a:off x="548640" y="731519"/>
            <a:ext cx="7315201" cy="4572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graphicFrame>
        <p:nvGraphicFramePr>
          <p:cNvPr id="149" name="Table 1"/>
          <p:cNvGraphicFramePr/>
          <p:nvPr/>
        </p:nvGraphicFramePr>
        <p:xfrm>
          <a:off x="1250950" y="1596566"/>
          <a:ext cx="6858000" cy="3857626"/>
        </p:xfrm>
        <a:graphic>
          <a:graphicData uri="http://schemas.openxmlformats.org/drawingml/2006/table">
            <a:tbl>
              <a:tblPr firstRow="1" lastRow="1" bandRow="1">
                <a:tableStyleId>{4C3C2611-4C71-4FC5-86AE-919BDF0F9419}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5285"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solidFill>
                      <a:schemeClr val="accent4">
                        <a:hueOff val="-12699999"/>
                        <a:satOff val="-94736"/>
                        <a:lumOff val="745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solidFill>
                      <a:schemeClr val="accent4">
                        <a:hueOff val="-12699999"/>
                        <a:satOff val="-94736"/>
                        <a:lumOff val="745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solidFill>
                      <a:schemeClr val="accent4">
                        <a:hueOff val="-12699999"/>
                        <a:satOff val="-94736"/>
                        <a:lumOff val="745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solidFill>
                      <a:schemeClr val="accent4">
                        <a:hueOff val="-12699999"/>
                        <a:satOff val="-94736"/>
                        <a:lumOff val="745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536"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775"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01"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chemeClr val="accent4">
                              <a:hueOff val="-12699999"/>
                              <a:satOff val="-94736"/>
                              <a:lumOff val="7450"/>
                            </a:schemeClr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564"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Title</a:t>
                      </a:r>
                    </a:p>
                  </a:txBody>
                  <a:tcPr marL="0" marR="0" marT="0" marB="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000" b="1">
                          <a:solidFill>
                            <a:srgbClr val="2774AE"/>
                          </a:solidFill>
                        </a:rPr>
                        <a:t>0%</a:t>
                      </a:r>
                    </a:p>
                  </a:txBody>
                  <a:tcPr marL="0" marR="0" marT="0" marB="0" anchor="ctr" horzOverflow="overflow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0" name="Text Placeholder 39"/>
          <p:cNvSpPr txBox="1"/>
          <p:nvPr/>
        </p:nvSpPr>
        <p:spPr>
          <a:xfrm>
            <a:off x="4069081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Title Opener</a:t>
            </a:r>
          </a:p>
        </p:txBody>
      </p:sp>
      <p:pic>
        <p:nvPicPr>
          <p:cNvPr id="151" name="IoES Logo_BlackText_FullWhiteBG.png" descr="IoES Logo_BlackText_FullWhite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Text Placeholder 39"/>
          <p:cNvSpPr txBox="1"/>
          <p:nvPr/>
        </p:nvSpPr>
        <p:spPr>
          <a:xfrm>
            <a:off x="7597140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Speaker Name</a:t>
            </a:r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14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161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405889"/>
            <a:ext cx="507249" cy="144929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Title Text"/>
          <p:cNvSpPr txBox="1">
            <a:spLocks noGrp="1"/>
          </p:cNvSpPr>
          <p:nvPr>
            <p:ph type="title"/>
          </p:nvPr>
        </p:nvSpPr>
        <p:spPr>
          <a:xfrm>
            <a:off x="548640" y="731519"/>
            <a:ext cx="7315201" cy="4572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graphicFrame>
        <p:nvGraphicFramePr>
          <p:cNvPr id="163" name="2D Bar Chart"/>
          <p:cNvGraphicFramePr/>
          <p:nvPr/>
        </p:nvGraphicFramePr>
        <p:xfrm>
          <a:off x="582993" y="1312005"/>
          <a:ext cx="7404170" cy="314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4" name="Text Placeholder 39"/>
          <p:cNvSpPr txBox="1"/>
          <p:nvPr/>
        </p:nvSpPr>
        <p:spPr>
          <a:xfrm>
            <a:off x="4069081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Title Opener</a:t>
            </a:r>
          </a:p>
        </p:txBody>
      </p:sp>
      <p:pic>
        <p:nvPicPr>
          <p:cNvPr id="165" name="IoES Logo_BlackText_FullWhiteBG.png" descr="IoES Logo_BlackText_FullWhiteB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ext Placeholder 39"/>
          <p:cNvSpPr txBox="1"/>
          <p:nvPr/>
        </p:nvSpPr>
        <p:spPr>
          <a:xfrm>
            <a:off x="7597140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Speaker Name</a:t>
            </a:r>
          </a:p>
        </p:txBody>
      </p:sp>
      <p:sp>
        <p:nvSpPr>
          <p:cNvPr id="1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ull image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Rectangle 11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221" name="Picture Placeholder 6"/>
          <p:cNvSpPr>
            <a:spLocks noGrp="1"/>
          </p:cNvSpPr>
          <p:nvPr>
            <p:ph type="pic" idx="21"/>
          </p:nvPr>
        </p:nvSpPr>
        <p:spPr>
          <a:xfrm>
            <a:off x="0" y="0"/>
            <a:ext cx="9144000" cy="45720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22" name="Text Placeholder 39"/>
          <p:cNvSpPr txBox="1"/>
          <p:nvPr/>
        </p:nvSpPr>
        <p:spPr>
          <a:xfrm>
            <a:off x="4069081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Title Opener</a:t>
            </a:r>
          </a:p>
        </p:txBody>
      </p:sp>
      <p:pic>
        <p:nvPicPr>
          <p:cNvPr id="223" name="IoES Logo_BlackText_FullWhiteBG.png" descr="IoES Logo_BlackText_FullWhite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Text Placeholder 39"/>
          <p:cNvSpPr txBox="1"/>
          <p:nvPr/>
        </p:nvSpPr>
        <p:spPr>
          <a:xfrm>
            <a:off x="7597140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Speaker Name</a:t>
            </a:r>
          </a:p>
        </p:txBody>
      </p:sp>
      <p:sp>
        <p:nvSpPr>
          <p:cNvPr id="2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Header w/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Rectangle 11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pic>
        <p:nvPicPr>
          <p:cNvPr id="233" name="molecule trio" descr="molecule tri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828800"/>
            <a:ext cx="507249" cy="144928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Picture Placeholder 6"/>
          <p:cNvSpPr>
            <a:spLocks noGrp="1"/>
          </p:cNvSpPr>
          <p:nvPr>
            <p:ph type="pic" sz="half" idx="21"/>
          </p:nvPr>
        </p:nvSpPr>
        <p:spPr>
          <a:xfrm>
            <a:off x="4572000" y="0"/>
            <a:ext cx="4572000" cy="22860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35" name="Title Text"/>
          <p:cNvSpPr txBox="1">
            <a:spLocks noGrp="1"/>
          </p:cNvSpPr>
          <p:nvPr>
            <p:ph type="title"/>
          </p:nvPr>
        </p:nvSpPr>
        <p:spPr>
          <a:xfrm>
            <a:off x="550920" y="304783"/>
            <a:ext cx="3200401" cy="1341137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236" name="Picture Placeholder 6"/>
          <p:cNvSpPr>
            <a:spLocks noGrp="1"/>
          </p:cNvSpPr>
          <p:nvPr>
            <p:ph type="pic" sz="half" idx="22"/>
          </p:nvPr>
        </p:nvSpPr>
        <p:spPr>
          <a:xfrm>
            <a:off x="4572000" y="2286000"/>
            <a:ext cx="4572000" cy="2286000"/>
          </a:xfrm>
          <a:prstGeom prst="rect">
            <a:avLst/>
          </a:prstGeom>
        </p:spPr>
        <p:txBody>
          <a:bodyPr lIns="91439" tIns="45719" rIns="91439" bIns="45719"/>
          <a:lstStyle/>
          <a:p>
            <a:endParaRPr/>
          </a:p>
        </p:txBody>
      </p:sp>
      <p:sp>
        <p:nvSpPr>
          <p:cNvPr id="23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48640" y="2194560"/>
            <a:ext cx="3200401" cy="107721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</a:lvl1pPr>
            <a:lvl2pPr indent="342900">
              <a:lnSpc>
                <a:spcPct val="100000"/>
              </a:lnSpc>
            </a:lvl2pPr>
            <a:lvl3pPr indent="685800">
              <a:lnSpc>
                <a:spcPct val="100000"/>
              </a:lnSpc>
            </a:lvl3pPr>
            <a:lvl4pPr indent="1028700">
              <a:lnSpc>
                <a:spcPct val="100000"/>
              </a:lnSpc>
            </a:lvl4pPr>
            <a:lvl5pPr indent="1371600">
              <a:lnSpc>
                <a:spcPct val="100000"/>
              </a:lnSpc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8" name="Text Placeholder 39"/>
          <p:cNvSpPr txBox="1"/>
          <p:nvPr/>
        </p:nvSpPr>
        <p:spPr>
          <a:xfrm>
            <a:off x="4069081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Title Opener</a:t>
            </a:r>
          </a:p>
        </p:txBody>
      </p:sp>
      <p:pic>
        <p:nvPicPr>
          <p:cNvPr id="239" name="IoES Logo_BlackText_FullWhiteBG.png" descr="IoES Logo_BlackText_FullWhiteB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8" y="4678840"/>
            <a:ext cx="2949924" cy="362980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Text Placeholder 39"/>
          <p:cNvSpPr txBox="1"/>
          <p:nvPr/>
        </p:nvSpPr>
        <p:spPr>
          <a:xfrm>
            <a:off x="7597140" y="4842609"/>
            <a:ext cx="1005838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Speaker Name</a:t>
            </a:r>
          </a:p>
        </p:txBody>
      </p:sp>
      <p:sp>
        <p:nvSpPr>
          <p:cNvPr id="2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578B"/>
            </a:gs>
            <a:gs pos="50000">
              <a:srgbClr val="2774AE"/>
            </a:gs>
            <a:gs pos="100000">
              <a:srgbClr val="7EBAED"/>
            </a:gs>
          </a:gsLst>
          <a:lin ang="899999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/>
          <p:nvPr/>
        </p:nvSpPr>
        <p:spPr>
          <a:xfrm>
            <a:off x="0" y="4572191"/>
            <a:ext cx="9144000" cy="576073"/>
          </a:xfrm>
          <a:prstGeom prst="rect">
            <a:avLst/>
          </a:prstGeom>
          <a:solidFill>
            <a:schemeClr val="accent4">
              <a:hueOff val="-12699999"/>
              <a:satOff val="-94736"/>
              <a:lumOff val="745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  <a:endParaRPr/>
          </a:p>
        </p:txBody>
      </p:sp>
      <p:sp>
        <p:nvSpPr>
          <p:cNvPr id="3" name="Department name placeholder"/>
          <p:cNvSpPr txBox="1"/>
          <p:nvPr/>
        </p:nvSpPr>
        <p:spPr>
          <a:xfrm>
            <a:off x="1024127" y="4838191"/>
            <a:ext cx="2651762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>
              <a:defRPr sz="800">
                <a:solidFill>
                  <a:srgbClr val="2774AE"/>
                </a:solidFill>
              </a:defRPr>
            </a:lvl1pPr>
          </a:lstStyle>
          <a:p>
            <a:r>
              <a:t>Department Name (edit in Slide Master)</a:t>
            </a:r>
          </a:p>
        </p:txBody>
      </p:sp>
      <p:sp>
        <p:nvSpPr>
          <p:cNvPr id="4" name="Title Placeholder"/>
          <p:cNvSpPr txBox="1"/>
          <p:nvPr/>
        </p:nvSpPr>
        <p:spPr>
          <a:xfrm>
            <a:off x="3749040" y="4842609"/>
            <a:ext cx="292608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defTabSz="685800">
              <a:spcBef>
                <a:spcPts val="700"/>
              </a:spcBef>
              <a:defRPr sz="800">
                <a:solidFill>
                  <a:srgbClr val="2774AE"/>
                </a:solidFill>
              </a:defRPr>
            </a:lvl1pPr>
          </a:lstStyle>
          <a:p>
            <a:r>
              <a:t>Presentation Title (edit in Slide Master)</a:t>
            </a:r>
          </a:p>
        </p:txBody>
      </p:sp>
      <p:pic>
        <p:nvPicPr>
          <p:cNvPr id="5" name="Logo" descr="Logo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7200" y="4800600"/>
            <a:ext cx="423230" cy="136525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molecule trio" descr="molecule tri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0080" y="1828800"/>
            <a:ext cx="507249" cy="144928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92183" y="4820356"/>
            <a:ext cx="143999" cy="145289"/>
          </a:xfrm>
          <a:prstGeom prst="rect">
            <a:avLst/>
          </a:prstGeom>
          <a:ln w="12700">
            <a:miter lim="400000"/>
          </a:ln>
        </p:spPr>
        <p:txBody>
          <a:bodyPr wrap="none" lIns="9144" tIns="9144" rIns="9144" bIns="9144" anchor="b">
            <a:spAutoFit/>
          </a:bodyPr>
          <a:lstStyle>
            <a:lvl1pPr algn="r">
              <a:defRPr sz="800">
                <a:solidFill>
                  <a:srgbClr val="2774AE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Title Text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1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Title Text</a:t>
            </a:r>
          </a:p>
        </p:txBody>
      </p:sp>
      <p:sp>
        <p:nvSpPr>
          <p:cNvPr id="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62" r:id="rId8"/>
    <p:sldLayoutId id="2147483663" r:id="rId9"/>
    <p:sldLayoutId id="2147483664" r:id="rId10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1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0" marR="0" indent="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27432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54864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82296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09728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5pPr>
      <a:lvl6pPr marL="1899138" marR="0" indent="-184638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6pPr>
      <a:lvl7pPr marL="2242038" marR="0" indent="-184638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7pPr>
      <a:lvl8pPr marL="2584938" marR="0" indent="-184638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8pPr>
      <a:lvl9pPr marL="2927838" marR="0" indent="-184638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1400" b="0" i="0" u="none" strike="noStrike" cap="none" spc="0" baseline="0">
          <a:solidFill>
            <a:schemeClr val="accent4">
              <a:hueOff val="-12699999"/>
              <a:satOff val="-94736"/>
              <a:lumOff val="7450"/>
            </a:schemeClr>
          </a:solidFill>
          <a:uFillTx/>
          <a:latin typeface="+mn-lt"/>
          <a:ea typeface="+mn-ea"/>
          <a:cs typeface="+mn-cs"/>
          <a:sym typeface="Helvetica"/>
        </a:defRPr>
      </a:lvl9pPr>
    </p:bodyStyle>
    <p:otherStyle>
      <a:lvl1pPr marL="0" marR="0" indent="0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342991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685982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1028974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1371965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1714956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2057948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2400940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2743931" algn="r" defTabSz="68598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defTabSz="630936">
              <a:defRPr sz="3680"/>
            </a:pPr>
            <a:r>
              <a:rPr lang="en-US" dirty="0"/>
              <a:t>Vendor Setup Request Guide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2FB29-8591-682F-068B-4EA10306C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3">
            <a:extLst>
              <a:ext uri="{FF2B5EF4-FFF2-40B4-BE49-F238E27FC236}">
                <a16:creationId xmlns:a16="http://schemas.microsoft.com/office/drawing/2014/main" id="{65691935-A087-9393-AE4D-D6FD52DF24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40079" y="1816925"/>
            <a:ext cx="7223760" cy="139535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630936">
              <a:defRPr sz="3680"/>
            </a:pPr>
            <a:r>
              <a:rPr lang="en-US" sz="3600" dirty="0">
                <a:solidFill>
                  <a:srgbClr val="FFB50D"/>
                </a:solidFill>
              </a:rPr>
              <a:t>Submit requests to:</a:t>
            </a:r>
            <a:br>
              <a:rPr lang="en-US" sz="3600" dirty="0">
                <a:solidFill>
                  <a:srgbClr val="FFB50D"/>
                </a:solidFill>
              </a:rPr>
            </a:br>
            <a:r>
              <a:rPr lang="en-US" sz="3600" dirty="0"/>
              <a:t>purchasing@ioes.ucla.edu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719203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C7CFD-7032-292E-420D-9639A8B02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3">
            <a:extLst>
              <a:ext uri="{FF2B5EF4-FFF2-40B4-BE49-F238E27FC236}">
                <a16:creationId xmlns:a16="http://schemas.microsoft.com/office/drawing/2014/main" id="{B02E0853-3488-398E-CEB3-24CC8FABF1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51955" y="649116"/>
            <a:ext cx="7223760" cy="54864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30936">
              <a:defRPr sz="3680"/>
            </a:pPr>
            <a:r>
              <a:rPr lang="en-US" sz="8000" dirty="0"/>
              <a:t>Working with a NEW VENDOR?</a:t>
            </a:r>
            <a:br>
              <a:rPr lang="en-US" sz="5400" dirty="0">
                <a:solidFill>
                  <a:srgbClr val="FFB50D"/>
                </a:solidFill>
              </a:rPr>
            </a:br>
            <a:br>
              <a:rPr lang="en-US" dirty="0">
                <a:solidFill>
                  <a:srgbClr val="FFB50D"/>
                </a:solidFill>
              </a:rPr>
            </a:br>
            <a:r>
              <a:rPr lang="en-US" dirty="0">
                <a:solidFill>
                  <a:srgbClr val="FFB50D"/>
                </a:solidFill>
              </a:rPr>
              <a:t>This guide is NOT for vendors already in Bruin Buy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835745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FD21D6-01BA-1BB8-C329-8CE0F415544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48640" y="1737360"/>
            <a:ext cx="7315200" cy="201695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u="sng" dirty="0">
                <a:solidFill>
                  <a:schemeClr val="accent5"/>
                </a:solidFill>
                <a:latin typeface="Calibri" panose="020F0502020204030204" pitchFamily="34" charset="0"/>
              </a:rPr>
              <a:t>Check with IoES team if your vendor is in the system.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sz="18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</a:rPr>
              <a:t>If yes, proceed with placing an order.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</a:rPr>
              <a:t>If not, move forward with the Vendor Set Up Request.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E8BD076-45F0-4B73-5213-2151F6B92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>
                <a:latin typeface="Calibri" panose="020F0502020204030204" pitchFamily="34" charset="0"/>
              </a:rPr>
              <a:t>FIRST and MOST IMPORTANT reminder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2943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7CE61-4E16-656B-5FD1-7D20CC8B2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AB4C72-43E9-6B48-0F65-8509E94B101F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48640" y="1704109"/>
            <a:ext cx="4373682" cy="263632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 have a specific form for vendor set up requests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Please make sure you fully complete the forms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Please take note of the reminders on the form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E634CE4-18AD-9C0B-0D7F-8F296ABE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Use the correct form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7FBDC5-C561-FBCE-1AF9-BA8820545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830" y="571499"/>
            <a:ext cx="3784983" cy="3534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6697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1ADE5-B7DB-7C25-F8ED-7A54E4056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7D232F3-934D-6047-BF6C-223C4CEE1BA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48639" y="1704109"/>
            <a:ext cx="7977843" cy="263632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Please note that vendor setup could take 3 weeks for local vendors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International vendors can take longer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accent5"/>
                </a:solidFill>
              </a:rPr>
              <a:t>PLEASE PLAN AHEAD!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C19249-368D-58EF-E286-1FC6FB6B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Reminders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8278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48304-1A21-1470-4195-202EB17B5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F39F61-135E-D944-68FA-95759210A6F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48639" y="1389413"/>
            <a:ext cx="7977843" cy="2951018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Vendor Name or DBA (first and last names for individuals)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Vendor email (where PO will be sent)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Vendor phone number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Identify if this request is for services or goods</a:t>
            </a:r>
          </a:p>
          <a:p>
            <a:pPr lvl="2" indent="0">
              <a:lnSpc>
                <a:spcPct val="120000"/>
              </a:lnSpc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</a:rPr>
              <a:t>	</a:t>
            </a:r>
            <a:r>
              <a:rPr lang="en-US" sz="2200" i="1" dirty="0">
                <a:latin typeface="Calibri" panose="020F0502020204030204" pitchFamily="34" charset="0"/>
              </a:rPr>
              <a:t>If goods, attach a quote; If service, attach scope of work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Identify if this is a lump sum or a declining balance request</a:t>
            </a:r>
          </a:p>
          <a:p>
            <a:pPr lvl="1" indent="0">
              <a:lnSpc>
                <a:spcPct val="120000"/>
              </a:lnSpc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</a:rPr>
              <a:t>	</a:t>
            </a:r>
            <a:r>
              <a:rPr lang="en-US" sz="2200" i="1" dirty="0">
                <a:latin typeface="Calibri" panose="020F0502020204030204" pitchFamily="34" charset="0"/>
              </a:rPr>
              <a:t>Lump sum means your vendor will send one invoice for the whole PO</a:t>
            </a:r>
          </a:p>
          <a:p>
            <a:pPr lvl="1" indent="0">
              <a:lnSpc>
                <a:spcPct val="120000"/>
              </a:lnSpc>
              <a:spcBef>
                <a:spcPts val="0"/>
              </a:spcBef>
            </a:pPr>
            <a:r>
              <a:rPr lang="en-US" sz="2200" i="1" dirty="0">
                <a:latin typeface="Calibri" panose="020F0502020204030204" pitchFamily="34" charset="0"/>
              </a:rPr>
              <a:t>	Declining balance means your vendor will send several invoices at certain intervals (weekly, 	monthly, quarterly)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Identify if the vendor will perform additional work outside of SOW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Identify location of service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670A96-557A-4732-6753-4DD4EC0D5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Information you need to submit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710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446A2-6D34-BA90-5E72-A51BB4BB1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DFF4A8-9DEF-0711-9733-467E73B3A60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48639" y="1389413"/>
            <a:ext cx="7977843" cy="295101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Check with the vendor if they received the onboarding email. Remind them to check junk/spam folders.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If the vendor did not receive email, notify purchaser immediately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Check with vendor if they completed onboarding.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Notify purchaser when vendor has completed onboarding.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Check with purchaser if your vendor has been onboarded.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35AD814-CCB3-A085-0482-B817E782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Requestor Responsibilities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4421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D2FEE-BEA1-BD41-97D1-E06C4B19A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3">
            <a:extLst>
              <a:ext uri="{FF2B5EF4-FFF2-40B4-BE49-F238E27FC236}">
                <a16:creationId xmlns:a16="http://schemas.microsoft.com/office/drawing/2014/main" id="{73FB7506-EF04-47B1-C62B-4481FAE26D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40079" y="1680359"/>
            <a:ext cx="7223760" cy="95431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30936">
              <a:defRPr sz="3680"/>
            </a:pPr>
            <a:r>
              <a:rPr lang="en-US" sz="3600" dirty="0"/>
              <a:t>If vendor does not complete the onboarding, we cannot move forward with anything at all.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82007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4A7B4-3CA2-33BC-3183-04975F3F8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itle 3">
            <a:extLst>
              <a:ext uri="{FF2B5EF4-FFF2-40B4-BE49-F238E27FC236}">
                <a16:creationId xmlns:a16="http://schemas.microsoft.com/office/drawing/2014/main" id="{3EBF4339-144B-E9EF-D793-869F56BB16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40079" y="1175657"/>
            <a:ext cx="7223760" cy="2036618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630936">
              <a:defRPr sz="3680"/>
            </a:pPr>
            <a:r>
              <a:rPr lang="en-US" sz="3600" dirty="0"/>
              <a:t>Do NOT submit a purchasing/payment/contract request for a vendor that has not been onboarded.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018140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presentation-04">
  <a:themeElements>
    <a:clrScheme name="presentation-0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578A"/>
      </a:accent1>
      <a:accent2>
        <a:srgbClr val="898989"/>
      </a:accent2>
      <a:accent3>
        <a:srgbClr val="8BB8E8"/>
      </a:accent3>
      <a:accent4>
        <a:srgbClr val="DAEBFE"/>
      </a:accent4>
      <a:accent5>
        <a:srgbClr val="FFC72B"/>
      </a:accent5>
      <a:accent6>
        <a:srgbClr val="00314D"/>
      </a:accent6>
      <a:hlink>
        <a:srgbClr val="0000FF"/>
      </a:hlink>
      <a:folHlink>
        <a:srgbClr val="FF00FF"/>
      </a:folHlink>
    </a:clrScheme>
    <a:fontScheme name="presentation-04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presentation-0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12699999"/>
            <a:satOff val="-94736"/>
            <a:lumOff val="745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68598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chemeClr val="accent4">
                <a:hueOff val="-12699999"/>
                <a:satOff val="-94736"/>
                <a:lumOff val="7450"/>
              </a:schemeClr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68598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chemeClr val="accent4">
                <a:hueOff val="-12699999"/>
                <a:satOff val="-94736"/>
                <a:lumOff val="7450"/>
              </a:schemeClr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resentation-04">
  <a:themeElements>
    <a:clrScheme name="presentation-04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578A"/>
      </a:accent1>
      <a:accent2>
        <a:srgbClr val="898989"/>
      </a:accent2>
      <a:accent3>
        <a:srgbClr val="8BB8E8"/>
      </a:accent3>
      <a:accent4>
        <a:srgbClr val="DAEBFE"/>
      </a:accent4>
      <a:accent5>
        <a:srgbClr val="FFC72B"/>
      </a:accent5>
      <a:accent6>
        <a:srgbClr val="00314D"/>
      </a:accent6>
      <a:hlink>
        <a:srgbClr val="0000FF"/>
      </a:hlink>
      <a:folHlink>
        <a:srgbClr val="FF00FF"/>
      </a:folHlink>
    </a:clrScheme>
    <a:fontScheme name="presentation-04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presentation-0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12699999"/>
            <a:satOff val="-94736"/>
            <a:lumOff val="745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68598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chemeClr val="accent4">
                <a:hueOff val="-12699999"/>
                <a:satOff val="-94736"/>
                <a:lumOff val="7450"/>
              </a:schemeClr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68598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300" b="0" i="0" u="none" strike="noStrike" cap="none" spc="0" normalizeH="0" baseline="0">
            <a:ln>
              <a:noFill/>
            </a:ln>
            <a:solidFill>
              <a:schemeClr val="accent4">
                <a:hueOff val="-12699999"/>
                <a:satOff val="-94736"/>
                <a:lumOff val="7450"/>
              </a:schemeClr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335</Words>
  <Application>Microsoft Office PowerPoint</Application>
  <PresentationFormat>On-screen Show (16:9)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</vt:lpstr>
      <vt:lpstr>presentation-04</vt:lpstr>
      <vt:lpstr>Vendor Setup Request Guide</vt:lpstr>
      <vt:lpstr>Working with a NEW VENDOR?  This guide is NOT for vendors already in Bruin Buy</vt:lpstr>
      <vt:lpstr>FIRST and MOST IMPORTANT reminder</vt:lpstr>
      <vt:lpstr>Use the correct form</vt:lpstr>
      <vt:lpstr>Reminders</vt:lpstr>
      <vt:lpstr>Information you need to submit</vt:lpstr>
      <vt:lpstr>Requestor Responsibilities</vt:lpstr>
      <vt:lpstr>If vendor does not complete the onboarding, we cannot move forward with anything at all.</vt:lpstr>
      <vt:lpstr>Do NOT submit a purchasing/payment/contract request for a vendor that has not been onboarded.</vt:lpstr>
      <vt:lpstr>Submit requests to: purchasing@ioes.ucla.edu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Berzamin, Blanche</cp:lastModifiedBy>
  <cp:revision>3</cp:revision>
  <dcterms:modified xsi:type="dcterms:W3CDTF">2025-10-27T16:46:44Z</dcterms:modified>
</cp:coreProperties>
</file>